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25" r:id="rId2"/>
    <p:sldId id="427" r:id="rId3"/>
    <p:sldId id="428" r:id="rId4"/>
    <p:sldId id="436" r:id="rId5"/>
    <p:sldId id="441" r:id="rId6"/>
    <p:sldId id="437" r:id="rId7"/>
    <p:sldId id="438" r:id="rId8"/>
    <p:sldId id="439" r:id="rId9"/>
    <p:sldId id="440" r:id="rId10"/>
    <p:sldId id="442" r:id="rId11"/>
    <p:sldId id="443" r:id="rId12"/>
    <p:sldId id="444" r:id="rId13"/>
    <p:sldId id="445" r:id="rId14"/>
    <p:sldId id="435" r:id="rId15"/>
    <p:sldId id="429" r:id="rId16"/>
    <p:sldId id="430" r:id="rId17"/>
    <p:sldId id="431" r:id="rId18"/>
    <p:sldId id="432" r:id="rId19"/>
    <p:sldId id="434" r:id="rId20"/>
    <p:sldId id="446" r:id="rId21"/>
    <p:sldId id="433" r:id="rId22"/>
    <p:sldId id="4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641C9-8ED2-44BF-B915-A7DDAAD7714C}">
          <p14:sldIdLst>
            <p14:sldId id="425"/>
            <p14:sldId id="427"/>
            <p14:sldId id="428"/>
            <p14:sldId id="436"/>
            <p14:sldId id="441"/>
            <p14:sldId id="437"/>
            <p14:sldId id="438"/>
            <p14:sldId id="439"/>
            <p14:sldId id="440"/>
            <p14:sldId id="442"/>
            <p14:sldId id="443"/>
            <p14:sldId id="444"/>
            <p14:sldId id="445"/>
            <p14:sldId id="435"/>
            <p14:sldId id="429"/>
            <p14:sldId id="430"/>
            <p14:sldId id="431"/>
            <p14:sldId id="432"/>
            <p14:sldId id="434"/>
            <p14:sldId id="446"/>
            <p14:sldId id="433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iemer" initials="AS" lastIdx="1" clrIdx="0">
    <p:extLst>
      <p:ext uri="{19B8F6BF-5375-455C-9EA6-DF929625EA0E}">
        <p15:presenceInfo xmlns:p15="http://schemas.microsoft.com/office/powerpoint/2012/main" userId="489001bfb93f36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1"/>
    <a:srgbClr val="3571A7"/>
    <a:srgbClr val="0080CB"/>
    <a:srgbClr val="2D74B6"/>
    <a:srgbClr val="2E75B6"/>
    <a:srgbClr val="FFFFFF"/>
    <a:srgbClr val="7030A0"/>
    <a:srgbClr val="FAFAFA"/>
    <a:srgbClr val="35CE20"/>
    <a:srgbClr val="645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61021" autoAdjust="0"/>
  </p:normalViewPr>
  <p:slideViewPr>
    <p:cSldViewPr snapToGrid="0">
      <p:cViewPr varScale="1">
        <p:scale>
          <a:sx n="70" d="100"/>
          <a:sy n="70" d="100"/>
        </p:scale>
        <p:origin x="1884" y="6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A97F8-B659-47CA-8766-3CBCF3366F26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5458-952F-47C3-AE7C-D8BAFF9D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04912"/>
          </a:xfrm>
        </p:spPr>
        <p:txBody>
          <a:bodyPr anchor="b"/>
          <a:lstStyle>
            <a:lvl1pPr algn="ctr"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94266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05" y="5086350"/>
            <a:ext cx="3482391" cy="742950"/>
          </a:xfrm>
          <a:prstGeom prst="rect">
            <a:avLst/>
          </a:prstGeom>
          <a:effectLst/>
        </p:spPr>
      </p:pic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125765" y="3004458"/>
            <a:ext cx="992777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 flipH="1">
            <a:off x="1815" y="1839753"/>
            <a:ext cx="3971831" cy="50182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>
            <a:off x="3431" y="2768139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" y="2316163"/>
            <a:ext cx="2842744" cy="49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pic>
        <p:nvPicPr>
          <p:cNvPr id="7170" name="Picture 2" descr="http://images.clipartpanda.com/smiley-face-png-96527038_o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2" b="3633"/>
          <a:stretch/>
        </p:blipFill>
        <p:spPr bwMode="auto">
          <a:xfrm>
            <a:off x="-14515" y="1752732"/>
            <a:ext cx="4243615" cy="511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88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0" y="2255441"/>
            <a:ext cx="2833110" cy="40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9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tc-mysitemyway.s3.amazonaws.com/icons/legacy-previews/icons/green-grunge-clipart-icons-business/082075-green-grunge-clipart-icon-business-light-on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1" y="1981201"/>
            <a:ext cx="4897437" cy="48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17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/>
          <a:stretch/>
        </p:blipFill>
        <p:spPr>
          <a:xfrm>
            <a:off x="-12700" y="1830854"/>
            <a:ext cx="4021484" cy="50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460" y="2492903"/>
            <a:ext cx="3892310" cy="38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3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7"/>
          <a:stretch/>
        </p:blipFill>
        <p:spPr>
          <a:xfrm>
            <a:off x="-29029" y="2095500"/>
            <a:ext cx="3674990" cy="439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0690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0620">
            <a:off x="-685457" y="2966374"/>
            <a:ext cx="3866981" cy="29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8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346" y="2051400"/>
            <a:ext cx="3958415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6135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pic>
        <p:nvPicPr>
          <p:cNvPr id="3074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/>
          <a:stretch/>
        </p:blipFill>
        <p:spPr bwMode="auto">
          <a:xfrm>
            <a:off x="-29029" y="2336800"/>
            <a:ext cx="3616189" cy="403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/>
          <a:stretch/>
        </p:blipFill>
        <p:spPr bwMode="auto">
          <a:xfrm>
            <a:off x="-29029" y="2336800"/>
            <a:ext cx="3606664" cy="403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446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146" name="Picture 2" descr="http://eatyourheartout.se/img/projects/uppd-refresh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65"/>
          <a:stretch/>
        </p:blipFill>
        <p:spPr bwMode="auto">
          <a:xfrm>
            <a:off x="1" y="1868487"/>
            <a:ext cx="3990974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32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pic>
        <p:nvPicPr>
          <p:cNvPr id="6148" name="Picture 4" descr="http://ire.wpengine.com/wp-content/uploads/2014/08/cloud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/>
          <a:stretch/>
        </p:blipFill>
        <p:spPr bwMode="auto">
          <a:xfrm>
            <a:off x="-14514" y="2092326"/>
            <a:ext cx="36001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5480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6"/>
          <a:stretch/>
        </p:blipFill>
        <p:spPr>
          <a:xfrm>
            <a:off x="-12700" y="2746582"/>
            <a:ext cx="3446091" cy="32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70" name="Picture 2" descr="http://upload.wikimedia.org/wikipedia/commons/thumb/5/55/Magnifying_glass_icon.svg/490px-Magnifying_glass_icon.svg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08" y="2642880"/>
            <a:ext cx="3315468" cy="331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39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9100" y="1988457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83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40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28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50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81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79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8" name="Straight Connector 7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864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4" name="Straight Connector 3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22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3" name="Straight Connector 2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99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05" y="5086350"/>
            <a:ext cx="3482391" cy="742950"/>
          </a:xfrm>
          <a:prstGeom prst="rect">
            <a:avLst/>
          </a:prstGeom>
          <a:effectLst/>
        </p:spPr>
      </p:pic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96000" y="1948278"/>
            <a:ext cx="0" cy="16440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79446" y="2040694"/>
            <a:ext cx="3379787" cy="12049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6332768" y="2040694"/>
            <a:ext cx="3397250" cy="12176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itle 14"/>
          <p:cNvSpPr txBox="1">
            <a:spLocks/>
          </p:cNvSpPr>
          <p:nvPr userDrawn="1"/>
        </p:nvSpPr>
        <p:spPr>
          <a:xfrm>
            <a:off x="838200" y="37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0064B1"/>
                </a:solidFill>
                <a:latin typeface="Myriad Pro" panose="020B0503030403020204" pitchFamily="34" charset="0"/>
                <a:ea typeface="Tahoma" panose="020B0604030504040204" pitchFamily="34" charset="0"/>
                <a:cs typeface="Myriad Pro" panose="020B05030304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37566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54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82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85218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6283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41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3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05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04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21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>
            <a:off x="8222939" y="1831440"/>
            <a:ext cx="3971831" cy="501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704" y="1122363"/>
            <a:ext cx="7940708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3602038"/>
            <a:ext cx="7053943" cy="1655762"/>
          </a:xfrm>
          <a:effectLst/>
        </p:spPr>
        <p:txBody>
          <a:bodyPr anchor="b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 flipH="1">
            <a:off x="8861367" y="2759826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00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49" r:id="rId2"/>
    <p:sldLayoutId id="2147483660" r:id="rId3"/>
    <p:sldLayoutId id="2147483661" r:id="rId4"/>
    <p:sldLayoutId id="2147483662" r:id="rId5"/>
    <p:sldLayoutId id="2147483663" r:id="rId6"/>
    <p:sldLayoutId id="2147483672" r:id="rId7"/>
    <p:sldLayoutId id="2147483674" r:id="rId8"/>
    <p:sldLayoutId id="2147483670" r:id="rId9"/>
    <p:sldLayoutId id="2147483664" r:id="rId10"/>
    <p:sldLayoutId id="2147483676" r:id="rId11"/>
    <p:sldLayoutId id="2147483669" r:id="rId12"/>
    <p:sldLayoutId id="2147483681" r:id="rId13"/>
    <p:sldLayoutId id="2147483665" r:id="rId14"/>
    <p:sldLayoutId id="2147483680" r:id="rId15"/>
    <p:sldLayoutId id="2147483675" r:id="rId16"/>
    <p:sldLayoutId id="2147483666" r:id="rId17"/>
    <p:sldLayoutId id="2147483678" r:id="rId18"/>
    <p:sldLayoutId id="2147483683" r:id="rId19"/>
    <p:sldLayoutId id="2147483667" r:id="rId20"/>
    <p:sldLayoutId id="2147483682" r:id="rId21"/>
    <p:sldLayoutId id="2147483668" r:id="rId22"/>
    <p:sldLayoutId id="2147483677" r:id="rId23"/>
    <p:sldLayoutId id="2147483671" r:id="rId24"/>
    <p:sldLayoutId id="2147483679" r:id="rId25"/>
    <p:sldLayoutId id="2147483673" r:id="rId26"/>
    <p:sldLayoutId id="2147483685" r:id="rId27"/>
    <p:sldLayoutId id="2147483650" r:id="rId28"/>
    <p:sldLayoutId id="2147483651" r:id="rId29"/>
    <p:sldLayoutId id="2147483652" r:id="rId30"/>
    <p:sldLayoutId id="2147483653" r:id="rId31"/>
    <p:sldLayoutId id="2147483654" r:id="rId32"/>
    <p:sldLayoutId id="2147483655" r:id="rId33"/>
    <p:sldLayoutId id="2147483686" r:id="rId34"/>
    <p:sldLayoutId id="2147483656" r:id="rId35"/>
    <p:sldLayoutId id="2147483657" r:id="rId36"/>
    <p:sldLayoutId id="2147483658" r:id="rId37"/>
    <p:sldLayoutId id="2147483659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64B1"/>
          </a:solidFill>
          <a:latin typeface="Myriad Pro" panose="020B0503030403020204" pitchFamily="34" charset="0"/>
          <a:ea typeface="Tahoma" panose="020B0604030504040204" pitchFamily="34" charset="0"/>
          <a:cs typeface="Myriad Pro" panose="020B0503030403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articles/microsoft-visual-studio-team-services-vs-github" TargetMode="External"/><Relationship Id="rId2" Type="http://schemas.openxmlformats.org/officeDocument/2006/relationships/hyperlink" Target="https://www.funkysi1701.com/2017/03/06/github-vs-bitbucket-vs-vsts/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nkdagility.com/open-source-vsts-tfs-github-better-devop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i="1" dirty="0"/>
              <a:t>NORMAL</a:t>
            </a:r>
            <a:r>
              <a:rPr lang="en-US" dirty="0"/>
              <a:t> developers</a:t>
            </a:r>
          </a:p>
        </p:txBody>
      </p:sp>
    </p:spTree>
    <p:extLst>
      <p:ext uri="{BB962C8B-B14F-4D97-AF65-F5344CB8AC3E}">
        <p14:creationId xmlns:p14="http://schemas.microsoft.com/office/powerpoint/2010/main" val="254048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AEAC-E7B5-460D-AB9D-92BC4090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recoverable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6E75-54FD-47E6-9EBF-F85A49A7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generally only *adds* data.</a:t>
            </a:r>
          </a:p>
          <a:p>
            <a:r>
              <a:rPr lang="en-US" dirty="0"/>
              <a:t>There’s a couple things you can do that are un-undoable, probably, but I haven’t found them yet.</a:t>
            </a:r>
          </a:p>
          <a:p>
            <a:r>
              <a:rPr lang="en-US" dirty="0"/>
              <a:t>Once you commit a change, you can always go back and access it. If you mess something up, you can revert to a previous change-set, and you’re good to go!</a:t>
            </a:r>
          </a:p>
        </p:txBody>
      </p:sp>
    </p:spTree>
    <p:extLst>
      <p:ext uri="{BB962C8B-B14F-4D97-AF65-F5344CB8AC3E}">
        <p14:creationId xmlns:p14="http://schemas.microsoft.com/office/powerpoint/2010/main" val="18942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9C9-9AD4-4A86-97C1-0BA5B0C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3074" name="Picture 2" descr="Working tree, staging area, and Git directory.">
            <a:extLst>
              <a:ext uri="{FF2B5EF4-FFF2-40B4-BE49-F238E27FC236}">
                <a16:creationId xmlns:a16="http://schemas.microsoft.com/office/drawing/2014/main" id="{25F68965-AA38-4808-B661-2D8747F8E8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1031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57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900C-5155-4F12-9845-2CC9027C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5508-FBBE-4D83-AA4F-B5A08A34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</a:t>
            </a:r>
          </a:p>
          <a:p>
            <a:pPr lvl="1"/>
            <a:r>
              <a:rPr lang="en-US" dirty="0"/>
              <a:t>You’ve made a change to one or more files.</a:t>
            </a:r>
          </a:p>
          <a:p>
            <a:r>
              <a:rPr lang="en-US" dirty="0"/>
              <a:t>Staged</a:t>
            </a:r>
          </a:p>
          <a:p>
            <a:pPr lvl="1"/>
            <a:r>
              <a:rPr lang="en-US" dirty="0"/>
              <a:t>You’ve gone through and selected the files you want to commit</a:t>
            </a:r>
          </a:p>
          <a:p>
            <a:pPr lvl="1"/>
            <a:r>
              <a:rPr lang="en-US" dirty="0"/>
              <a:t>You don’t HAVE to commit everything in one go!</a:t>
            </a:r>
          </a:p>
          <a:p>
            <a:r>
              <a:rPr lang="en-US" dirty="0"/>
              <a:t>Committed</a:t>
            </a:r>
          </a:p>
          <a:p>
            <a:pPr lvl="1"/>
            <a:r>
              <a:rPr lang="en-US" dirty="0"/>
              <a:t>Committing is the part that is recorded to Git. It’s now part of the log and can be seen in the history.</a:t>
            </a:r>
          </a:p>
        </p:txBody>
      </p:sp>
    </p:spTree>
    <p:extLst>
      <p:ext uri="{BB962C8B-B14F-4D97-AF65-F5344CB8AC3E}">
        <p14:creationId xmlns:p14="http://schemas.microsoft.com/office/powerpoint/2010/main" val="423151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560B-CBBB-4D34-81B8-BCEC16AC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i="1" dirty="0"/>
              <a:t>quite </a:t>
            </a:r>
            <a:r>
              <a:rPr lang="en-US" dirty="0"/>
              <a:t>done - probably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125C-2BDC-4B04-B75A-31F80461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you still need to synchronize your code with a shared repository.</a:t>
            </a:r>
          </a:p>
          <a:p>
            <a:r>
              <a:rPr lang="en-US" dirty="0"/>
              <a:t>This is known as a “Push”</a:t>
            </a:r>
          </a:p>
          <a:p>
            <a:r>
              <a:rPr lang="en-US" dirty="0"/>
              <a:t>Getting code from the central repo is known as a “Pull”</a:t>
            </a:r>
          </a:p>
          <a:p>
            <a:endParaRPr lang="en-US" dirty="0"/>
          </a:p>
          <a:p>
            <a:r>
              <a:rPr lang="en-US" dirty="0"/>
              <a:t>If you both “Pull” and “Push” – you have “synched” your code.</a:t>
            </a:r>
          </a:p>
        </p:txBody>
      </p:sp>
    </p:spTree>
    <p:extLst>
      <p:ext uri="{BB962C8B-B14F-4D97-AF65-F5344CB8AC3E}">
        <p14:creationId xmlns:p14="http://schemas.microsoft.com/office/powerpoint/2010/main" val="415592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E434-9413-4B36-99F6-6127E6AC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Git Repos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02D7-15CA-454F-A487-78BF648CF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the code!</a:t>
            </a:r>
          </a:p>
        </p:txBody>
      </p:sp>
    </p:spTree>
    <p:extLst>
      <p:ext uri="{BB962C8B-B14F-4D97-AF65-F5344CB8AC3E}">
        <p14:creationId xmlns:p14="http://schemas.microsoft.com/office/powerpoint/2010/main" val="78407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11D1-EBA9-469A-A5AC-94959A3B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847F-81AF-4B9B-96B0-C1825FDC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3</a:t>
            </a:r>
          </a:p>
          <a:p>
            <a:r>
              <a:rPr lang="en-US" dirty="0"/>
              <a:t>VSTS</a:t>
            </a:r>
          </a:p>
          <a:p>
            <a:pPr lvl="1"/>
            <a:r>
              <a:rPr lang="en-US" dirty="0"/>
              <a:t>Known for closed source projects</a:t>
            </a:r>
          </a:p>
          <a:p>
            <a:pPr lvl="1"/>
            <a:r>
              <a:rPr lang="en-US" dirty="0"/>
              <a:t>High-End CI/CD functionality</a:t>
            </a:r>
          </a:p>
          <a:p>
            <a:pPr lvl="1"/>
            <a:r>
              <a:rPr lang="en-US" dirty="0"/>
              <a:t>Exceptional project tracking via TFS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Known for open source projects</a:t>
            </a:r>
          </a:p>
          <a:p>
            <a:pPr lvl="1"/>
            <a:r>
              <a:rPr lang="en-US" dirty="0"/>
              <a:t>Exceptional bug-tracking and messaging</a:t>
            </a:r>
          </a:p>
          <a:p>
            <a:pPr lvl="1"/>
            <a:r>
              <a:rPr lang="en-US" dirty="0"/>
              <a:t>API works well with most CI/CD platforms, Team City, Jenkins, TFS, etc.</a:t>
            </a:r>
          </a:p>
          <a:p>
            <a:r>
              <a:rPr lang="en-US" dirty="0" err="1"/>
              <a:t>BitBucket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3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3CCA-7953-439D-9E03-48C7A94B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C562-13BC-49D0-9EF3-1406A4C3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Free up to 5 users</a:t>
            </a:r>
          </a:p>
          <a:p>
            <a:r>
              <a:rPr lang="en-US" dirty="0"/>
              <a:t>Unlimited private repos</a:t>
            </a:r>
          </a:p>
          <a:p>
            <a:r>
              <a:rPr lang="en-US" dirty="0"/>
              <a:t>No public repositories!</a:t>
            </a:r>
          </a:p>
          <a:p>
            <a:r>
              <a:rPr lang="en-US" dirty="0"/>
              <a:t>CI/CD pipeline is well developed – no Team City necessary, Octopus Deploy is debatable.</a:t>
            </a:r>
          </a:p>
          <a:p>
            <a:r>
              <a:rPr lang="en-US" dirty="0"/>
              <a:t>Azure is well integrated – great for websites, services, mobile,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Great choice for small business!</a:t>
            </a:r>
          </a:p>
          <a:p>
            <a:r>
              <a:rPr lang="en-US" dirty="0"/>
              <a:t>Learning Curve: Experience with MS products makes this easy-</a:t>
            </a:r>
            <a:r>
              <a:rPr lang="en-US" dirty="0" err="1"/>
              <a:t>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4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E912-1E0A-470C-AB7B-2F2CCC87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2670-4F73-4792-B175-6F43FDE6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widely used hosting platform</a:t>
            </a:r>
          </a:p>
          <a:p>
            <a:r>
              <a:rPr lang="en-US" dirty="0"/>
              <a:t>Unlimited public repositories</a:t>
            </a:r>
          </a:p>
          <a:p>
            <a:r>
              <a:rPr lang="en-US" dirty="0"/>
              <a:t>$7/month personal account with unlimited private repositories</a:t>
            </a:r>
          </a:p>
          <a:p>
            <a:r>
              <a:rPr lang="en-US" dirty="0"/>
              <a:t>Enterprise plans allow on-premises hosted solutions.</a:t>
            </a:r>
          </a:p>
          <a:p>
            <a:r>
              <a:rPr lang="en-US" dirty="0"/>
              <a:t>Learning Curve: Experience with Git helps make this easy-</a:t>
            </a:r>
            <a:r>
              <a:rPr lang="en-US" dirty="0" err="1"/>
              <a:t>ish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EVERY DEVELOPER SHOULD HAVE A GITHUB PROFILE</a:t>
            </a:r>
            <a:endParaRPr lang="en-US" dirty="0"/>
          </a:p>
          <a:p>
            <a:pPr lvl="1"/>
            <a:r>
              <a:rPr lang="en-US" dirty="0"/>
              <a:t>Host code you’re proud of</a:t>
            </a:r>
          </a:p>
          <a:p>
            <a:pPr lvl="1"/>
            <a:r>
              <a:rPr lang="en-US" dirty="0"/>
              <a:t>Fork someone else’s code and make a change</a:t>
            </a:r>
          </a:p>
          <a:p>
            <a:pPr lvl="1"/>
            <a:r>
              <a:rPr lang="en-US" dirty="0"/>
              <a:t>It’s as good as or better than a resume!</a:t>
            </a:r>
          </a:p>
        </p:txBody>
      </p:sp>
    </p:spTree>
    <p:extLst>
      <p:ext uri="{BB962C8B-B14F-4D97-AF65-F5344CB8AC3E}">
        <p14:creationId xmlns:p14="http://schemas.microsoft.com/office/powerpoint/2010/main" val="330316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3CEE-55B5-498F-B337-F6698845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217E-4487-403E-9114-3429E27B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up to 5 users</a:t>
            </a:r>
          </a:p>
          <a:p>
            <a:r>
              <a:rPr lang="en-US" dirty="0"/>
              <a:t>Unlimited public repositories</a:t>
            </a:r>
          </a:p>
          <a:p>
            <a:r>
              <a:rPr lang="en-US" dirty="0"/>
              <a:t>Unlimited private repositories</a:t>
            </a:r>
          </a:p>
          <a:p>
            <a:r>
              <a:rPr lang="en-US" dirty="0"/>
              <a:t>Pricing beyond 5 users is roughly $1/month/user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1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851A-8287-468C-9577-53577DE4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roundup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299B-ADFE-4523-8946-52288916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Github for your open-source, publicly-viewable projects</a:t>
            </a:r>
          </a:p>
          <a:p>
            <a:r>
              <a:rPr lang="en-US" dirty="0"/>
              <a:t>Choose VSTS for company projects, or for running the CI/CD builds on your GitHub repo (Yes, you can do BOTH!)</a:t>
            </a:r>
          </a:p>
          <a:p>
            <a:r>
              <a:rPr lang="en-US" dirty="0" err="1"/>
              <a:t>BitBucket</a:t>
            </a:r>
            <a:r>
              <a:rPr lang="en-US" dirty="0"/>
              <a:t> offers a nice alternative to Github, but is not as well known. Mileage may vary.</a:t>
            </a:r>
          </a:p>
        </p:txBody>
      </p:sp>
    </p:spTree>
    <p:extLst>
      <p:ext uri="{BB962C8B-B14F-4D97-AF65-F5344CB8AC3E}">
        <p14:creationId xmlns:p14="http://schemas.microsoft.com/office/powerpoint/2010/main" val="237260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Reynolds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Software Engineer</a:t>
            </a:r>
            <a:br>
              <a:rPr lang="en-US" dirty="0"/>
            </a:br>
            <a:r>
              <a:rPr lang="en-US" i="1" dirty="0"/>
              <a:t>Clear Measure</a:t>
            </a:r>
          </a:p>
          <a:p>
            <a:r>
              <a:rPr lang="en-US" dirty="0" err="1"/>
              <a:t>Lonestar</a:t>
            </a:r>
            <a:r>
              <a:rPr lang="en-US" dirty="0"/>
              <a:t> College IT Advisory Board</a:t>
            </a:r>
            <a:br>
              <a:rPr lang="en-US" dirty="0"/>
            </a:br>
            <a:r>
              <a:rPr lang="en-US" i="1" dirty="0"/>
              <a:t>Chair, 2010 – present</a:t>
            </a:r>
          </a:p>
          <a:p>
            <a:r>
              <a:rPr lang="en-US" dirty="0"/>
              <a:t>North Houston </a:t>
            </a:r>
            <a:r>
              <a:rPr lang="en-US" dirty="0" err="1"/>
              <a:t>.Net</a:t>
            </a:r>
            <a:r>
              <a:rPr lang="en-US" dirty="0"/>
              <a:t> User Group</a:t>
            </a:r>
            <a:br>
              <a:rPr lang="en-US" dirty="0"/>
            </a:br>
            <a:r>
              <a:rPr lang="en-US" i="1" dirty="0"/>
              <a:t>Board Member, 2011 – present</a:t>
            </a:r>
          </a:p>
          <a:p>
            <a:r>
              <a:rPr lang="en-US" dirty="0"/>
              <a:t>Microsoft C# MVP</a:t>
            </a:r>
            <a:br>
              <a:rPr lang="en-US" dirty="0"/>
            </a:br>
            <a:r>
              <a:rPr lang="en-US" i="1" dirty="0"/>
              <a:t>2013 – present</a:t>
            </a:r>
          </a:p>
          <a:p>
            <a:r>
              <a:rPr lang="en-US" dirty="0"/>
              <a:t>Enjoys reading, role-playing games, and spending time with family.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69" y="1359242"/>
            <a:ext cx="2451787" cy="2451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66" y="2625045"/>
            <a:ext cx="757712" cy="118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8563-8243-4BD7-A153-2AF7C9C0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F19D3-529A-4D24-A8A1-8F63D0085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stay sane</a:t>
            </a:r>
          </a:p>
        </p:txBody>
      </p:sp>
    </p:spTree>
    <p:extLst>
      <p:ext uri="{BB962C8B-B14F-4D97-AF65-F5344CB8AC3E}">
        <p14:creationId xmlns:p14="http://schemas.microsoft.com/office/powerpoint/2010/main" val="3084031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78DD-3C07-454D-981B-E4BE4CA8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E0E1-E313-4A40-8C8D-801950F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Comparisons of Hosting Platforms</a:t>
            </a:r>
          </a:p>
          <a:p>
            <a:pPr lvl="1"/>
            <a:r>
              <a:rPr lang="en-US" dirty="0">
                <a:hlinkClick r:id="rId2"/>
              </a:rPr>
              <a:t>https://www.funkysi1701.com/2017/03/06/github-vs-bitbucket-vs-vsts/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https://www.upguard.com/articles/microsoft-visual-studio-team-services-vs-github</a:t>
            </a:r>
            <a:r>
              <a:rPr lang="en-US" dirty="0"/>
              <a:t> </a:t>
            </a:r>
          </a:p>
          <a:p>
            <a:r>
              <a:rPr lang="en-US" dirty="0"/>
              <a:t>Tips and Tricks</a:t>
            </a:r>
          </a:p>
          <a:p>
            <a:pPr lvl="1"/>
            <a:r>
              <a:rPr lang="en-US" dirty="0"/>
              <a:t>Sync VSTS and Github: </a:t>
            </a:r>
            <a:r>
              <a:rPr lang="en-US" dirty="0">
                <a:hlinkClick r:id="rId4"/>
              </a:rPr>
              <a:t>https://nkdagility.com/open-source-vsts-tfs-github-better-devops/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0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1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1AAA-979B-44CD-B4F6-40EE7923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AC04-5EA7-447F-B5BE-94E55B08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r>
              <a:rPr lang="en-US" dirty="0"/>
              <a:t>Git Repos – GitHub, </a:t>
            </a:r>
            <a:r>
              <a:rPr lang="en-US" dirty="0" err="1"/>
              <a:t>BitBucket</a:t>
            </a:r>
            <a:r>
              <a:rPr lang="en-US" dirty="0"/>
              <a:t>, VSTS</a:t>
            </a:r>
          </a:p>
          <a:p>
            <a:r>
              <a:rPr lang="en-US" dirty="0"/>
              <a:t>Branching, Merging, and How to stay sane.</a:t>
            </a:r>
          </a:p>
          <a:p>
            <a:r>
              <a:rPr lang="en-US" dirty="0"/>
              <a:t>Common UI Tools</a:t>
            </a:r>
          </a:p>
        </p:txBody>
      </p:sp>
    </p:spTree>
    <p:extLst>
      <p:ext uri="{BB962C8B-B14F-4D97-AF65-F5344CB8AC3E}">
        <p14:creationId xmlns:p14="http://schemas.microsoft.com/office/powerpoint/2010/main" val="175741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2AB7-93A6-4307-9975-8CF26C66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094B-9CEC-4ABC-9CA9-5106B7CAC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4656-6B52-405F-BB67-7DE18370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BASICS!!!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9EEA-4BD3-427E-9680-B9E0115D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really not a Git Guru. </a:t>
            </a:r>
          </a:p>
          <a:p>
            <a:r>
              <a:rPr lang="en-US" dirty="0"/>
              <a:t>I don’t really know how the SHA-1 Hashes are computed. Nor do I care.</a:t>
            </a:r>
          </a:p>
          <a:p>
            <a:r>
              <a:rPr lang="en-US" dirty="0"/>
              <a:t>I don’t know why Snapshot differences are better than Delta differences… I just know it works, and makes my life easier.</a:t>
            </a:r>
          </a:p>
          <a:p>
            <a:endParaRPr lang="en-US" dirty="0"/>
          </a:p>
          <a:p>
            <a:r>
              <a:rPr lang="en-US" dirty="0"/>
              <a:t>I will try to give you some places to find more in-depth answers!</a:t>
            </a:r>
          </a:p>
        </p:txBody>
      </p:sp>
    </p:spTree>
    <p:extLst>
      <p:ext uri="{BB962C8B-B14F-4D97-AF65-F5344CB8AC3E}">
        <p14:creationId xmlns:p14="http://schemas.microsoft.com/office/powerpoint/2010/main" val="123475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D25B8-FE41-473F-A945-9B574042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Snapshots – Not Diffs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CFACD-8BD8-4FC9-B119-8103F4E2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4"/>
            <a:ext cx="10515600" cy="655093"/>
          </a:xfrm>
        </p:spPr>
        <p:txBody>
          <a:bodyPr/>
          <a:lstStyle/>
          <a:p>
            <a:r>
              <a:rPr lang="en-US" dirty="0"/>
              <a:t>Most Version Control Systems (VCS) track differences.</a:t>
            </a:r>
          </a:p>
        </p:txBody>
      </p:sp>
      <p:pic>
        <p:nvPicPr>
          <p:cNvPr id="1026" name="Picture 2" descr="Storing data as changes to a base version of each file.">
            <a:extLst>
              <a:ext uri="{FF2B5EF4-FFF2-40B4-BE49-F238E27FC236}">
                <a16:creationId xmlns:a16="http://schemas.microsoft.com/office/drawing/2014/main" id="{DAC1C573-FF74-41F7-8FF5-A6D336DD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30" y="2210937"/>
            <a:ext cx="9150540" cy="35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1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75A3-9078-47B1-BCA5-76A8080A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– Not Diffs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0E7A-AE89-46F3-A617-829ACAB1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268"/>
          </a:xfrm>
        </p:spPr>
        <p:txBody>
          <a:bodyPr/>
          <a:lstStyle/>
          <a:p>
            <a:r>
              <a:rPr lang="en-US" dirty="0"/>
              <a:t>Git tracks a snapshot of the file – only tracking changed files.</a:t>
            </a:r>
          </a:p>
        </p:txBody>
      </p:sp>
      <p:pic>
        <p:nvPicPr>
          <p:cNvPr id="2050" name="Picture 2" descr="Git stores data as snapshots of the project over time.">
            <a:extLst>
              <a:ext uri="{FF2B5EF4-FFF2-40B4-BE49-F238E27FC236}">
                <a16:creationId xmlns:a16="http://schemas.microsoft.com/office/drawing/2014/main" id="{7CF41BA9-04C2-482D-85CC-047C6AF0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6" y="2715905"/>
            <a:ext cx="9271528" cy="35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2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2CD7-2C6F-40C6-A804-DD7A36C5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83C5-7E91-459F-8CA1-5C8BCAC5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keeps the full repo on your local computer</a:t>
            </a:r>
          </a:p>
          <a:p>
            <a:r>
              <a:rPr lang="en-US" dirty="0"/>
              <a:t>Commits, Log operations, branching\merging – it’s all local</a:t>
            </a:r>
          </a:p>
          <a:p>
            <a:r>
              <a:rPr lang="en-US" dirty="0"/>
              <a:t>Only the initial checkout, and synchronizing your branch is done remotely!</a:t>
            </a:r>
          </a:p>
          <a:p>
            <a:r>
              <a:rPr lang="en-US" dirty="0"/>
              <a:t>(Well, pull requests too, sort of, but that’s a deeper topic!)</a:t>
            </a:r>
          </a:p>
          <a:p>
            <a:r>
              <a:rPr lang="en-US" dirty="0"/>
              <a:t>This means you can work offline, in a distributed scenario. No file locks, checking the central server, or being blocked by bad internet access!</a:t>
            </a:r>
          </a:p>
        </p:txBody>
      </p:sp>
    </p:spTree>
    <p:extLst>
      <p:ext uri="{BB962C8B-B14F-4D97-AF65-F5344CB8AC3E}">
        <p14:creationId xmlns:p14="http://schemas.microsoft.com/office/powerpoint/2010/main" val="198800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A762-E4FA-4368-B751-76417630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has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FD9A-15F8-48E9-A693-489CB373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SHA-1 thing I mentioned earlier?</a:t>
            </a:r>
          </a:p>
          <a:p>
            <a:r>
              <a:rPr lang="en-US" dirty="0"/>
              <a:t>Git computes a SHA-1 Hash of the commit you just made, and it makes it so you can’t make changes to watched files without Git knowing about it.</a:t>
            </a:r>
          </a:p>
          <a:p>
            <a:r>
              <a:rPr lang="en-US" dirty="0"/>
              <a:t>How? I </a:t>
            </a:r>
            <a:r>
              <a:rPr lang="en-US" dirty="0" err="1"/>
              <a:t>dunno</a:t>
            </a:r>
            <a:r>
              <a:rPr lang="en-US" dirty="0"/>
              <a:t>. Magic probably.</a:t>
            </a:r>
          </a:p>
        </p:txBody>
      </p:sp>
    </p:spTree>
    <p:extLst>
      <p:ext uri="{BB962C8B-B14F-4D97-AF65-F5344CB8AC3E}">
        <p14:creationId xmlns:p14="http://schemas.microsoft.com/office/powerpoint/2010/main" val="250431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10166</TotalTime>
  <Words>763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Myriad Pro</vt:lpstr>
      <vt:lpstr>Tahoma</vt:lpstr>
      <vt:lpstr>Office Theme</vt:lpstr>
      <vt:lpstr>Git</vt:lpstr>
      <vt:lpstr>Joseph Reynolds</vt:lpstr>
      <vt:lpstr>Agenda</vt:lpstr>
      <vt:lpstr>Git Basics</vt:lpstr>
      <vt:lpstr>These are BASICS!!!</vt:lpstr>
      <vt:lpstr>Snapshots – Not Diffs</vt:lpstr>
      <vt:lpstr>Snapshot – Not Diffs</vt:lpstr>
      <vt:lpstr>Local Operations</vt:lpstr>
      <vt:lpstr>Git has Integrity</vt:lpstr>
      <vt:lpstr>Git is recoverable</vt:lpstr>
      <vt:lpstr>Basic Workflow</vt:lpstr>
      <vt:lpstr>Three States</vt:lpstr>
      <vt:lpstr>Not quite done - probably</vt:lpstr>
      <vt:lpstr>Hosted Git Repos</vt:lpstr>
      <vt:lpstr>Repos</vt:lpstr>
      <vt:lpstr>TFS</vt:lpstr>
      <vt:lpstr>Github</vt:lpstr>
      <vt:lpstr>BitBucket</vt:lpstr>
      <vt:lpstr>Host roundup</vt:lpstr>
      <vt:lpstr>Branching and Merging</vt:lpstr>
      <vt:lpstr>Further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Siemer</dc:creator>
  <cp:lastModifiedBy>Joe Reynolds</cp:lastModifiedBy>
  <cp:revision>287</cp:revision>
  <dcterms:created xsi:type="dcterms:W3CDTF">2014-10-22T01:54:41Z</dcterms:created>
  <dcterms:modified xsi:type="dcterms:W3CDTF">2018-02-19T00:01:52Z</dcterms:modified>
</cp:coreProperties>
</file>