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5C628C-A57C-47A4-A92A-004A10B656B9}">
  <a:tblStyle styleId="{7F5C628C-A57C-47A4-A92A-004A10B656B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23f22e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23f22e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23f22e3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b23f22e3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23f22e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23f22e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b23f22e3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b23f22e3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23f22e3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b23f22e3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23f22e3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23f22e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23f22e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23f22e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23f22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23f22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23f22e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b23f22e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23f22e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23f22e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23f22e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23f22e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23f22e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23f22e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b23f22e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b23f22e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b23f22e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b23f22e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23f22e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23f22e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repaso de programación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Variables - Swap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Realice un programa que intercambie los valores de dos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59525" y="1814525"/>
            <a:ext cx="130975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286500" y="1978400"/>
            <a:ext cx="559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/>
          <p:nvPr/>
        </p:nvCxnSpPr>
        <p:spPr>
          <a:xfrm flipH="1" rot="10800000">
            <a:off x="286500" y="2283200"/>
            <a:ext cx="559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/>
          <p:nvPr/>
        </p:nvCxnSpPr>
        <p:spPr>
          <a:xfrm flipH="1" rot="10800000">
            <a:off x="2174925" y="1978400"/>
            <a:ext cx="559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2"/>
          <p:cNvCxnSpPr/>
          <p:nvPr/>
        </p:nvCxnSpPr>
        <p:spPr>
          <a:xfrm flipH="1" rot="10800000">
            <a:off x="2174925" y="2283200"/>
            <a:ext cx="559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2"/>
          <p:cNvSpPr txBox="1"/>
          <p:nvPr/>
        </p:nvSpPr>
        <p:spPr>
          <a:xfrm>
            <a:off x="324500" y="1983625"/>
            <a:ext cx="3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1666800"/>
            <a:ext cx="3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305700" y="1983625"/>
            <a:ext cx="3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292900" y="1666800"/>
            <a:ext cx="3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792825" y="1814525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Intercambio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"Ingrese A"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Leer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"Ingrese 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Leer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C &lt;-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A &lt;-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B &lt;-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"A:",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"B:",B;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Seguimiento de un programa en memoria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923875"/>
            <a:ext cx="37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Hacemos una tabla con las variables que vamos a usar, y vamos cargando los valores paso a paso.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11700" y="232290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Intercambio   </a:t>
            </a:r>
            <a:r>
              <a:rPr lang="e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Mostrar "Ingrese A"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Leer 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Mostrar "Ingrese B"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Leer B;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C &lt;- 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A &lt;- B;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    B &lt;- C;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"A:",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"B:",B;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4357050" y="9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{7F5C628C-A57C-47A4-A92A-004A10B656B9}</a:tableStyleId>
              </a:tblPr>
              <a:tblGrid>
                <a:gridCol w="1485225"/>
                <a:gridCol w="815825"/>
                <a:gridCol w="815825"/>
                <a:gridCol w="815825"/>
              </a:tblGrid>
              <a:tr h="66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Sentencia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o Repetición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repite un grupo de sentencias mientras que se cumple una condición o hasta que se cumpla una condición o durante una cantidad fija.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Algoritmo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Numeros10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i &lt;- 0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Hasta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	 	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Mostrar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FinPara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FinAlgoritmo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256725" y="2170875"/>
            <a:ext cx="33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variable i, va a tomar valores desde 0 hasta 10, incluidos ambos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133925" y="3646650"/>
            <a:ext cx="3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Cuantas veces se va a mostrar </a:t>
            </a:r>
            <a:r>
              <a:rPr i="1" lang="es"/>
              <a:t>i</a:t>
            </a:r>
            <a:r>
              <a:rPr lang="es"/>
              <a:t>?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4256725" y="2908763"/>
            <a:ext cx="33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el tabulado no es necesario, ayuda a entender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o Repetición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anidar varios ciclos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Algoritmo Numeros10x2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  Para i &lt;- 0 Hasta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 	 Para j &lt;- 0 Hasta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 		 Mostrar i, ":", j;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 	 FinPara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	FinPara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FinAlgoritmo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los 10 primeros </a:t>
            </a:r>
            <a:r>
              <a:rPr lang="es"/>
              <a:t>números</a:t>
            </a:r>
            <a:r>
              <a:rPr lang="es"/>
              <a:t>, en orden </a:t>
            </a:r>
            <a:r>
              <a:rPr b="1" lang="es"/>
              <a:t>inverso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Algoritmo Numeros10xInverso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1. Para i &lt;- 0 Hasta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	2.   C = 10 -i;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	3.   Mostrar C;    	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4. FinPara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FinAlgoritmo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	 	 	 	 	 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580" y="1495425"/>
            <a:ext cx="3336925" cy="35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acuerdo a una condición realizan un conjunto de operaciones u otro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/>
              <a:t>Ejemplo: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Dada una resta, mostrar el valor absoluto del resultado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693250" y="445025"/>
            <a:ext cx="300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ValorAbsoluto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lang="es"/>
              <a:t>Mostrar</a:t>
            </a:r>
            <a:r>
              <a:rPr lang="es"/>
              <a:t> "Ingrese A";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Leer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"Ingrese B";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Leer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Si</a:t>
            </a:r>
            <a:r>
              <a:rPr lang="es"/>
              <a:t> A &lt; B </a:t>
            </a:r>
            <a:r>
              <a:rPr b="1" lang="es"/>
              <a:t>Entonces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	 </a:t>
            </a:r>
            <a:r>
              <a:rPr lang="es">
                <a:solidFill>
                  <a:schemeClr val="dk1"/>
                </a:solidFill>
              </a:rPr>
              <a:t>C &lt;- B -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SiNo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	 C &lt;- A -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FinSi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Mostrar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Próxima Clase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Arreglos y Matrices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iniciales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659100" y="3250325"/>
            <a:ext cx="4665931" cy="1368900"/>
            <a:chOff x="3659100" y="3250325"/>
            <a:chExt cx="4665931" cy="1368900"/>
          </a:xfrm>
        </p:grpSpPr>
        <p:sp>
          <p:nvSpPr>
            <p:cNvPr id="62" name="Google Shape;62;p14"/>
            <p:cNvSpPr/>
            <p:nvPr/>
          </p:nvSpPr>
          <p:spPr>
            <a:xfrm>
              <a:off x="5270115" y="3250325"/>
              <a:ext cx="1443900" cy="13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Procesamiento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P(</a:t>
              </a:r>
              <a:r>
                <a:rPr i="1" lang="es"/>
                <a:t>in</a:t>
              </a:r>
              <a:r>
                <a:rPr lang="es"/>
                <a:t>) = </a:t>
              </a:r>
              <a:r>
                <a:rPr i="1" lang="es"/>
                <a:t>out</a:t>
              </a:r>
              <a:endParaRPr i="1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659100" y="3592513"/>
              <a:ext cx="1443900" cy="68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Entrada</a:t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881131" y="3592513"/>
              <a:ext cx="1443900" cy="68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Salida</a:t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624950" y="1271150"/>
            <a:ext cx="4981336" cy="1462075"/>
            <a:chOff x="624950" y="1271150"/>
            <a:chExt cx="4981336" cy="1462075"/>
          </a:xfrm>
        </p:grpSpPr>
        <p:sp>
          <p:nvSpPr>
            <p:cNvPr id="66" name="Google Shape;66;p14"/>
            <p:cNvSpPr/>
            <p:nvPr/>
          </p:nvSpPr>
          <p:spPr>
            <a:xfrm>
              <a:off x="624950" y="1364325"/>
              <a:ext cx="2101086" cy="136890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/>
                <a:t>Programa</a:t>
              </a:r>
              <a:endParaRPr sz="22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505200" y="1271150"/>
              <a:ext cx="2101086" cy="136890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/>
                <a:t>Proceso</a:t>
              </a:r>
              <a:endParaRPr sz="22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974225" y="1814550"/>
              <a:ext cx="395700" cy="5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633150" y="1152475"/>
            <a:ext cx="61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Tienen un nombre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Tienen un tipo de dato (Entero, Decimal, Fecha, Letra, Cadena)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Ocupan espacio en memoria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Su valor se pierde al terminar el proceso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3887" l="15730" r="16670" t="11807"/>
          <a:stretch/>
        </p:blipFill>
        <p:spPr>
          <a:xfrm>
            <a:off x="545725" y="1337025"/>
            <a:ext cx="1882774" cy="1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PSeInt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programar en </a:t>
            </a:r>
            <a:r>
              <a:rPr i="1" lang="es"/>
              <a:t>Pseudo-Código</a:t>
            </a:r>
            <a:r>
              <a:rPr lang="es"/>
              <a:t>, en español, con mucha flexibilidad.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Algoritmo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latin typeface="Courier New"/>
                <a:ea typeface="Courier New"/>
                <a:cs typeface="Courier New"/>
                <a:sym typeface="Courier New"/>
              </a:rPr>
              <a:t>sentencia;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latin typeface="Courier New"/>
                <a:ea typeface="Courier New"/>
                <a:cs typeface="Courier New"/>
                <a:sym typeface="Courier New"/>
              </a:rPr>
              <a:t>sentencia;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latin typeface="Courier New"/>
                <a:ea typeface="Courier New"/>
                <a:cs typeface="Courier New"/>
                <a:sym typeface="Courier New"/>
              </a:rPr>
              <a:t>sentencia;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FinAlgoritmo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PSeInt - Operadores Relacionales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90" y="1627524"/>
            <a:ext cx="6765825" cy="2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PSeInt - Operadores lógicos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75" y="1347475"/>
            <a:ext cx="5779450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PSeInt - Funciones matemáticas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729" y="1104438"/>
            <a:ext cx="4860550" cy="35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PSeInt - Funciones de texto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50" y="1017725"/>
            <a:ext cx="5223025" cy="39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variables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50" y="1152475"/>
            <a:ext cx="36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Pueden tomar su valor desde: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entrada de usuario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Leer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Otra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 &lt;-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expresión o cálculo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 &lt;- C * 2 + 1;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488900" y="1152475"/>
            <a:ext cx="36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Muestra el contenido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Mostrar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Más elegante: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Mostrar “El contenido de A es:”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Mostrar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