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c3607b3e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c3607b3e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c3607b3e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c3607b3e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c3607b3e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c3607b3e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c3607b3e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c3607b3e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c3607b3e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c3607b3e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d03c67b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d03c67b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c3607b3e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c3607b3e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b23f22e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b23f22e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9049ed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c9049ed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c3607b3e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c3607b3e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c9049ede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c9049ede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c3607b3e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c3607b3e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c3607b3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c3607b3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3607b3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c3607b3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c3607b3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c3607b3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c3607b3e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3c3607b3e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a Objetos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Atributos-Mensajes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propiedades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36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Público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Cualquiera puede accederlo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Protegido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La clase y subclase directa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Privado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Solo la clase</a:t>
            </a:r>
            <a:endParaRPr/>
          </a:p>
        </p:txBody>
      </p:sp>
      <p:grpSp>
        <p:nvGrpSpPr>
          <p:cNvPr id="137" name="Google Shape;137;p22"/>
          <p:cNvGrpSpPr/>
          <p:nvPr/>
        </p:nvGrpSpPr>
        <p:grpSpPr>
          <a:xfrm>
            <a:off x="4192825" y="1152475"/>
            <a:ext cx="1482600" cy="1532350"/>
            <a:chOff x="1149300" y="1447275"/>
            <a:chExt cx="1482600" cy="1532350"/>
          </a:xfrm>
        </p:grpSpPr>
        <p:sp>
          <p:nvSpPr>
            <p:cNvPr id="138" name="Google Shape;138;p22"/>
            <p:cNvSpPr/>
            <p:nvPr/>
          </p:nvSpPr>
          <p:spPr>
            <a:xfrm>
              <a:off x="1149300" y="1447275"/>
              <a:ext cx="1482600" cy="27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Persona</a:t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1149300" y="1723875"/>
              <a:ext cx="1482600" cy="43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chemeClr val="dk1"/>
                  </a:solidFill>
                </a:rPr>
                <a:t>public </a:t>
              </a:r>
              <a:r>
                <a:rPr lang="es" sz="800">
                  <a:solidFill>
                    <a:schemeClr val="dk1"/>
                  </a:solidFill>
                </a:rPr>
                <a:t>nombre: string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1"/>
                  </a:solidFill>
                </a:rPr>
                <a:t>protected edad: integer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1"/>
                  </a:solidFill>
                </a:rPr>
                <a:t>private domicilio: string</a:t>
              </a:r>
              <a:endParaRPr sz="800"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1149300" y="2153425"/>
              <a:ext cx="1482600" cy="82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public getDomicilio() {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  return this-&gt;domicilio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}</a:t>
              </a:r>
              <a:endParaRPr sz="1000"/>
            </a:p>
          </p:txBody>
        </p:sp>
      </p:grpSp>
      <p:grpSp>
        <p:nvGrpSpPr>
          <p:cNvPr id="141" name="Google Shape;141;p22"/>
          <p:cNvGrpSpPr/>
          <p:nvPr/>
        </p:nvGrpSpPr>
        <p:grpSpPr>
          <a:xfrm>
            <a:off x="4192825" y="3213300"/>
            <a:ext cx="1482600" cy="1532350"/>
            <a:chOff x="1149300" y="1447275"/>
            <a:chExt cx="1482600" cy="1532350"/>
          </a:xfrm>
        </p:grpSpPr>
        <p:sp>
          <p:nvSpPr>
            <p:cNvPr id="142" name="Google Shape;142;p22"/>
            <p:cNvSpPr/>
            <p:nvPr/>
          </p:nvSpPr>
          <p:spPr>
            <a:xfrm>
              <a:off x="1149300" y="1447275"/>
              <a:ext cx="1482600" cy="27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Alumno</a:t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149300" y="1723875"/>
              <a:ext cx="1482600" cy="43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1149300" y="2153425"/>
              <a:ext cx="1482600" cy="82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function edadAlumno() {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   return this-&gt;edad;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}</a:t>
              </a:r>
              <a:endParaRPr sz="1000"/>
            </a:p>
          </p:txBody>
        </p:sp>
      </p:grpSp>
      <p:cxnSp>
        <p:nvCxnSpPr>
          <p:cNvPr id="145" name="Google Shape;145;p22"/>
          <p:cNvCxnSpPr>
            <a:stCxn id="142" idx="0"/>
            <a:endCxn id="140" idx="2"/>
          </p:cNvCxnSpPr>
          <p:nvPr/>
        </p:nvCxnSpPr>
        <p:spPr>
          <a:xfrm rot="10800000">
            <a:off x="4934125" y="2684700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22"/>
          <p:cNvSpPr/>
          <p:nvPr/>
        </p:nvSpPr>
        <p:spPr>
          <a:xfrm>
            <a:off x="4639675" y="2878113"/>
            <a:ext cx="588900" cy="141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5820425" y="1329250"/>
            <a:ext cx="29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Alumno 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mostrar A-&gt;nombre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mostrar A-&gt;edad     → Falla!!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mostrar A-&gt;edadAlumno()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mostrar A-&gt;domicilio → Falla !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/>
              <a:t>mostrar A-&gt;getDomicilio()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métodos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152475"/>
            <a:ext cx="36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Público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Cualquiera puede accederlo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Protegido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La clase y subclase directa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Privado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Solo la clase</a:t>
            </a:r>
            <a:endParaRPr/>
          </a:p>
        </p:txBody>
      </p:sp>
      <p:grpSp>
        <p:nvGrpSpPr>
          <p:cNvPr id="154" name="Google Shape;154;p23"/>
          <p:cNvGrpSpPr/>
          <p:nvPr/>
        </p:nvGrpSpPr>
        <p:grpSpPr>
          <a:xfrm>
            <a:off x="4192825" y="1152475"/>
            <a:ext cx="1482600" cy="1532350"/>
            <a:chOff x="1149300" y="1447275"/>
            <a:chExt cx="1482600" cy="1532350"/>
          </a:xfrm>
        </p:grpSpPr>
        <p:sp>
          <p:nvSpPr>
            <p:cNvPr id="155" name="Google Shape;155;p23"/>
            <p:cNvSpPr/>
            <p:nvPr/>
          </p:nvSpPr>
          <p:spPr>
            <a:xfrm>
              <a:off x="1149300" y="1447275"/>
              <a:ext cx="1482600" cy="27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Persona</a:t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149300" y="1723875"/>
              <a:ext cx="1482600" cy="43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chemeClr val="dk1"/>
                  </a:solidFill>
                </a:rPr>
                <a:t>private</a:t>
              </a:r>
              <a:r>
                <a:rPr lang="es" sz="700">
                  <a:solidFill>
                    <a:schemeClr val="dk1"/>
                  </a:solidFill>
                </a:rPr>
                <a:t> </a:t>
              </a:r>
              <a:r>
                <a:rPr lang="es" sz="800">
                  <a:solidFill>
                    <a:schemeClr val="dk1"/>
                  </a:solidFill>
                </a:rPr>
                <a:t>nombre: string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1"/>
                  </a:solidFill>
                </a:rPr>
                <a:t>private edad: integer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1"/>
                  </a:solidFill>
                </a:rPr>
                <a:t>private domicilio: string</a:t>
              </a:r>
              <a:endParaRPr sz="800"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149300" y="2153425"/>
              <a:ext cx="1482600" cy="82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public getNombre()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protected getEdad()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private getDomicilio()</a:t>
              </a:r>
              <a:endParaRPr sz="1000"/>
            </a:p>
          </p:txBody>
        </p:sp>
      </p:grpSp>
      <p:grpSp>
        <p:nvGrpSpPr>
          <p:cNvPr id="158" name="Google Shape;158;p23"/>
          <p:cNvGrpSpPr/>
          <p:nvPr/>
        </p:nvGrpSpPr>
        <p:grpSpPr>
          <a:xfrm>
            <a:off x="3845125" y="3213300"/>
            <a:ext cx="1830375" cy="1532350"/>
            <a:chOff x="801600" y="1447275"/>
            <a:chExt cx="1830375" cy="1532350"/>
          </a:xfrm>
        </p:grpSpPr>
        <p:sp>
          <p:nvSpPr>
            <p:cNvPr id="159" name="Google Shape;159;p23"/>
            <p:cNvSpPr/>
            <p:nvPr/>
          </p:nvSpPr>
          <p:spPr>
            <a:xfrm>
              <a:off x="801600" y="1447275"/>
              <a:ext cx="1830300" cy="27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Alumno</a:t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801600" y="1723875"/>
              <a:ext cx="1830300" cy="43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801675" y="2153425"/>
              <a:ext cx="1830300" cy="82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public </a:t>
              </a:r>
              <a:r>
                <a:rPr lang="es" sz="1000"/>
                <a:t>function edadAlumno() {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   return this-&gt;getEdad();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}</a:t>
              </a:r>
              <a:endParaRPr sz="1000"/>
            </a:p>
          </p:txBody>
        </p:sp>
      </p:grpSp>
      <p:cxnSp>
        <p:nvCxnSpPr>
          <p:cNvPr id="162" name="Google Shape;162;p23"/>
          <p:cNvCxnSpPr>
            <a:stCxn id="159" idx="0"/>
            <a:endCxn id="157" idx="2"/>
          </p:cNvCxnSpPr>
          <p:nvPr/>
        </p:nvCxnSpPr>
        <p:spPr>
          <a:xfrm flipH="1" rot="10800000">
            <a:off x="4760275" y="2684700"/>
            <a:ext cx="1740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/>
          <p:nvPr/>
        </p:nvSpPr>
        <p:spPr>
          <a:xfrm>
            <a:off x="4563475" y="2878113"/>
            <a:ext cx="588900" cy="141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5820425" y="1329250"/>
            <a:ext cx="292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Alumno 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mostrar A-&gt;nombre → Falla !!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mostrar A-&gt;getNombre()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mostrar A-&gt;getEdad() → Falla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/>
              <a:t>mostrar A-&gt;</a:t>
            </a:r>
            <a:r>
              <a:rPr lang="es" sz="1000">
                <a:solidFill>
                  <a:schemeClr val="dk1"/>
                </a:solidFill>
              </a:rPr>
              <a:t>edadAlumno()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/>
              <a:t>mostrar A-&gt;getDomicilio() → Falla!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Polimorfismo 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Responder distinto al mismo mensaje</a:t>
            </a: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886800" y="1910050"/>
            <a:ext cx="17601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Figura</a:t>
            </a:r>
            <a:endParaRPr i="1"/>
          </a:p>
        </p:txBody>
      </p:sp>
      <p:sp>
        <p:nvSpPr>
          <p:cNvPr id="172" name="Google Shape;172;p24"/>
          <p:cNvSpPr/>
          <p:nvPr/>
        </p:nvSpPr>
        <p:spPr>
          <a:xfrm>
            <a:off x="886800" y="2291950"/>
            <a:ext cx="17601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posicion: XY</a:t>
            </a:r>
            <a:endParaRPr i="1"/>
          </a:p>
        </p:txBody>
      </p:sp>
      <p:sp>
        <p:nvSpPr>
          <p:cNvPr id="173" name="Google Shape;173;p24"/>
          <p:cNvSpPr/>
          <p:nvPr/>
        </p:nvSpPr>
        <p:spPr>
          <a:xfrm>
            <a:off x="886800" y="2669725"/>
            <a:ext cx="17601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superficie()</a:t>
            </a:r>
            <a:endParaRPr i="1"/>
          </a:p>
        </p:txBody>
      </p:sp>
      <p:sp>
        <p:nvSpPr>
          <p:cNvPr id="174" name="Google Shape;174;p24"/>
          <p:cNvSpPr/>
          <p:nvPr/>
        </p:nvSpPr>
        <p:spPr>
          <a:xfrm>
            <a:off x="479825" y="3576850"/>
            <a:ext cx="17601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Circulo</a:t>
            </a:r>
            <a:endParaRPr i="1"/>
          </a:p>
        </p:txBody>
      </p:sp>
      <p:sp>
        <p:nvSpPr>
          <p:cNvPr id="175" name="Google Shape;175;p24"/>
          <p:cNvSpPr/>
          <p:nvPr/>
        </p:nvSpPr>
        <p:spPr>
          <a:xfrm>
            <a:off x="479825" y="3958750"/>
            <a:ext cx="17601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radio: decimal</a:t>
            </a:r>
            <a:endParaRPr i="1"/>
          </a:p>
        </p:txBody>
      </p:sp>
      <p:sp>
        <p:nvSpPr>
          <p:cNvPr id="176" name="Google Shape;176;p24"/>
          <p:cNvSpPr/>
          <p:nvPr/>
        </p:nvSpPr>
        <p:spPr>
          <a:xfrm>
            <a:off x="479825" y="4336525"/>
            <a:ext cx="17601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superficie()</a:t>
            </a:r>
            <a:endParaRPr i="1"/>
          </a:p>
        </p:txBody>
      </p:sp>
      <p:sp>
        <p:nvSpPr>
          <p:cNvPr id="177" name="Google Shape;177;p24"/>
          <p:cNvSpPr/>
          <p:nvPr/>
        </p:nvSpPr>
        <p:spPr>
          <a:xfrm>
            <a:off x="2569550" y="3578913"/>
            <a:ext cx="17601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Cuadrado</a:t>
            </a:r>
            <a:endParaRPr i="1"/>
          </a:p>
        </p:txBody>
      </p:sp>
      <p:sp>
        <p:nvSpPr>
          <p:cNvPr id="178" name="Google Shape;178;p24"/>
          <p:cNvSpPr/>
          <p:nvPr/>
        </p:nvSpPr>
        <p:spPr>
          <a:xfrm>
            <a:off x="2569550" y="3960813"/>
            <a:ext cx="17601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lado</a:t>
            </a:r>
            <a:r>
              <a:rPr i="1" lang="es"/>
              <a:t>: decimal</a:t>
            </a:r>
            <a:endParaRPr i="1"/>
          </a:p>
        </p:txBody>
      </p:sp>
      <p:sp>
        <p:nvSpPr>
          <p:cNvPr id="179" name="Google Shape;179;p24"/>
          <p:cNvSpPr/>
          <p:nvPr/>
        </p:nvSpPr>
        <p:spPr>
          <a:xfrm>
            <a:off x="2569550" y="4338588"/>
            <a:ext cx="17601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superficie()</a:t>
            </a:r>
            <a:endParaRPr i="1"/>
          </a:p>
        </p:txBody>
      </p:sp>
      <p:cxnSp>
        <p:nvCxnSpPr>
          <p:cNvPr id="180" name="Google Shape;180;p24"/>
          <p:cNvCxnSpPr>
            <a:stCxn id="174" idx="0"/>
            <a:endCxn id="173" idx="2"/>
          </p:cNvCxnSpPr>
          <p:nvPr/>
        </p:nvCxnSpPr>
        <p:spPr>
          <a:xfrm rot="-5400000">
            <a:off x="1300775" y="3110650"/>
            <a:ext cx="525300" cy="407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>
            <a:stCxn id="177" idx="0"/>
            <a:endCxn id="173" idx="2"/>
          </p:cNvCxnSpPr>
          <p:nvPr/>
        </p:nvCxnSpPr>
        <p:spPr>
          <a:xfrm flipH="1" rot="5400000">
            <a:off x="2344550" y="2473863"/>
            <a:ext cx="527400" cy="16827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4"/>
          <p:cNvSpPr/>
          <p:nvPr/>
        </p:nvSpPr>
        <p:spPr>
          <a:xfrm>
            <a:off x="1453050" y="3110675"/>
            <a:ext cx="627600" cy="273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5266275" y="2673850"/>
            <a:ext cx="3465300" cy="83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Cuadrado::superficie()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return this-&gt;lado * this-&gt;lado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5266275" y="3887125"/>
            <a:ext cx="3629400" cy="831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Circulo::superficie()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return this-&gt;radio * this-&gt;radio * PI;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Creación de objetos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11700" y="1152475"/>
            <a:ext cx="8520600" cy="19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</a:t>
            </a:r>
            <a:r>
              <a:rPr lang="es"/>
              <a:t> el lenguaje existen distintas formas. Pero tienen el mismo principio: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Iniciar las propiedades internas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 = </a:t>
            </a:r>
            <a:r>
              <a:rPr i="1" lang="es"/>
              <a:t>new </a:t>
            </a:r>
            <a:r>
              <a:rPr lang="es"/>
              <a:t>Persona()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= new Persona(“Julio”, 25, “San Martin 100”)</a:t>
            </a:r>
            <a:endParaRPr/>
          </a:p>
        </p:txBody>
      </p:sp>
      <p:grpSp>
        <p:nvGrpSpPr>
          <p:cNvPr id="191" name="Google Shape;191;p25"/>
          <p:cNvGrpSpPr/>
          <p:nvPr/>
        </p:nvGrpSpPr>
        <p:grpSpPr>
          <a:xfrm>
            <a:off x="5877650" y="1564225"/>
            <a:ext cx="1482600" cy="1532350"/>
            <a:chOff x="1149300" y="1447275"/>
            <a:chExt cx="1482600" cy="1532350"/>
          </a:xfrm>
        </p:grpSpPr>
        <p:sp>
          <p:nvSpPr>
            <p:cNvPr id="192" name="Google Shape;192;p25"/>
            <p:cNvSpPr/>
            <p:nvPr/>
          </p:nvSpPr>
          <p:spPr>
            <a:xfrm>
              <a:off x="1149300" y="1447275"/>
              <a:ext cx="1482600" cy="27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Persona</a:t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149300" y="1723875"/>
              <a:ext cx="1482600" cy="43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chemeClr val="dk1"/>
                  </a:solidFill>
                </a:rPr>
                <a:t>private</a:t>
              </a:r>
              <a:r>
                <a:rPr lang="es" sz="700">
                  <a:solidFill>
                    <a:schemeClr val="dk1"/>
                  </a:solidFill>
                </a:rPr>
                <a:t> </a:t>
              </a:r>
              <a:r>
                <a:rPr lang="es" sz="800">
                  <a:solidFill>
                    <a:schemeClr val="dk1"/>
                  </a:solidFill>
                </a:rPr>
                <a:t>nombre: string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1"/>
                  </a:solidFill>
                </a:rPr>
                <a:t>private edad: integer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1"/>
                  </a:solidFill>
                </a:rPr>
                <a:t>private domicilio: string</a:t>
              </a:r>
              <a:endParaRPr sz="800"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1149300" y="2153425"/>
              <a:ext cx="1482600" cy="82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public constructor(...) {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…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000"/>
                <a:t>}</a:t>
              </a:r>
              <a:endParaRPr sz="1000"/>
            </a:p>
          </p:txBody>
        </p:sp>
      </p:grp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00250" y="3357175"/>
            <a:ext cx="8520600" cy="1976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Persona::Constructor(nombreOtro, edadOtra, domicilioOtro)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this-&gt;nombre = nombreOtro;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this-&gt;edad = edadOtra;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this-&gt;domicilio = domicilioOtro;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Destrucción de objetos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Libera la memoria para un objeto. Puede realizar acciones necesarias.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Tiene sentido para estructuras de conjuntos de objetos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 = </a:t>
            </a:r>
            <a:r>
              <a:rPr i="1" lang="es"/>
              <a:t>new </a:t>
            </a:r>
            <a:r>
              <a:rPr lang="es"/>
              <a:t>Persona(“Pedro”, 20, “Belgrano 10”)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P-&gt;delete()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2554025" y="3227975"/>
            <a:ext cx="5725500" cy="1406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function Persona::Destructor() 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	mostrar “Adios “ + this-&gt;getNombre()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Destrucción de objetos</a:t>
            </a:r>
            <a:endParaRPr/>
          </a:p>
        </p:txBody>
      </p:sp>
      <p:sp>
        <p:nvSpPr>
          <p:cNvPr id="208" name="Google Shape;208;p27"/>
          <p:cNvSpPr txBox="1"/>
          <p:nvPr>
            <p:ph idx="1" type="body"/>
          </p:nvPr>
        </p:nvSpPr>
        <p:spPr>
          <a:xfrm>
            <a:off x="2264775" y="1152475"/>
            <a:ext cx="4884300" cy="2954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Lista::destructor()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Para i = 1 Hasta this-&gt;datos-&gt;longitud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Persona P = this-&gt;datos[ i 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P-&gt;destructor();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}</a:t>
            </a:r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504800" y="1350675"/>
            <a:ext cx="1309800" cy="1569000"/>
            <a:chOff x="1200600" y="2305700"/>
            <a:chExt cx="1309800" cy="1569000"/>
          </a:xfrm>
        </p:grpSpPr>
        <p:sp>
          <p:nvSpPr>
            <p:cNvPr id="210" name="Google Shape;210;p27"/>
            <p:cNvSpPr/>
            <p:nvPr/>
          </p:nvSpPr>
          <p:spPr>
            <a:xfrm>
              <a:off x="1200600" y="2305700"/>
              <a:ext cx="1309800" cy="32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Lista</a:t>
              </a: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200600" y="2610500"/>
              <a:ext cx="1309800" cy="32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datos: Arreglo</a:t>
              </a: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200600" y="2915300"/>
              <a:ext cx="1309800" cy="959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constructor()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agregar()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sacar()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destructor()</a:t>
              </a:r>
              <a:endParaRPr/>
            </a:p>
          </p:txBody>
        </p:sp>
      </p:grpSp>
      <p:sp>
        <p:nvSpPr>
          <p:cNvPr id="213" name="Google Shape;213;p27"/>
          <p:cNvSpPr/>
          <p:nvPr/>
        </p:nvSpPr>
        <p:spPr>
          <a:xfrm>
            <a:off x="941450" y="2865075"/>
            <a:ext cx="436500" cy="3615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27"/>
          <p:cNvGrpSpPr/>
          <p:nvPr/>
        </p:nvGrpSpPr>
        <p:grpSpPr>
          <a:xfrm>
            <a:off x="504800" y="3754200"/>
            <a:ext cx="1309800" cy="971100"/>
            <a:chOff x="1200600" y="2305700"/>
            <a:chExt cx="1309800" cy="971100"/>
          </a:xfrm>
        </p:grpSpPr>
        <p:sp>
          <p:nvSpPr>
            <p:cNvPr id="215" name="Google Shape;215;p27"/>
            <p:cNvSpPr/>
            <p:nvPr/>
          </p:nvSpPr>
          <p:spPr>
            <a:xfrm>
              <a:off x="1200600" y="2305700"/>
              <a:ext cx="1309800" cy="32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Persona</a:t>
              </a: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200600" y="2610500"/>
              <a:ext cx="1309800" cy="327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…</a:t>
              </a: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00600" y="2915300"/>
              <a:ext cx="1309800" cy="361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…</a:t>
              </a:r>
              <a:endParaRPr/>
            </a:p>
          </p:txBody>
        </p:sp>
      </p:grpSp>
      <p:cxnSp>
        <p:nvCxnSpPr>
          <p:cNvPr id="218" name="Google Shape;218;p27"/>
          <p:cNvCxnSpPr>
            <a:stCxn id="213" idx="2"/>
            <a:endCxn id="215" idx="0"/>
          </p:cNvCxnSpPr>
          <p:nvPr/>
        </p:nvCxnSpPr>
        <p:spPr>
          <a:xfrm flipH="1" rot="-5400000">
            <a:off x="896150" y="3490125"/>
            <a:ext cx="5277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</a:t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Vimos un objeto como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Una estructura de datos, “similar” a un arreglo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 sus propias funciones de acceso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Mecanismo de ocultamiento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 propio creador y destructor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Próxima Clase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" sz="2500">
                <a:solidFill>
                  <a:srgbClr val="000000"/>
                </a:solidFill>
              </a:rPr>
              <a:t>Igualdad e identidad. 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" sz="2500">
                <a:solidFill>
                  <a:srgbClr val="000000"/>
                </a:solidFill>
              </a:rPr>
              <a:t>Lenguajes de POO. 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Char char="●"/>
            </a:pPr>
            <a:r>
              <a:rPr lang="es" sz="2500">
                <a:solidFill>
                  <a:srgbClr val="000000"/>
                </a:solidFill>
              </a:rPr>
              <a:t>Introducción a PHP.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Variables de instancia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Mensajes o métodos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Encapsulamiento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Creación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Destrucción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poco de notación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 empezar con un lenguaje específico, un poco de pseudo-codigo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Persona A     → A es de tipo Persona, que puede ser un tipo o clase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A-&gt;nombre    → accede al atributo o propiedad nombre del objeto A, similar a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                            A[‘nombre’] si fuera un arreglo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Notación para funciones: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function nombre (parametro, &amp;parametro)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</a:t>
            </a:r>
            <a:r>
              <a:rPr i="1" lang="es"/>
              <a:t>codigo….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/>
              <a:t>	return VALOR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 de instancia o propiedades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Supongamos un Objeto como una estructura de datos o un arreglo hetereogéneo: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modificar los datos, necesita una función: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1042900" y="1676400"/>
            <a:ext cx="26463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042900" y="1981500"/>
            <a:ext cx="26463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nombre: string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edad: integer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domicilio: string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327625" y="1600200"/>
            <a:ext cx="416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dimension A(3);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A[“nombre”] = “Juan”;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A[“edad</a:t>
            </a:r>
            <a:r>
              <a:rPr lang="es">
                <a:solidFill>
                  <a:schemeClr val="dk1"/>
                </a:solidFill>
              </a:rPr>
              <a:t>”]</a:t>
            </a:r>
            <a:r>
              <a:rPr lang="es"/>
              <a:t> = 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r>
              <a:rPr lang="es">
                <a:solidFill>
                  <a:schemeClr val="dk1"/>
                </a:solidFill>
              </a:rPr>
              <a:t>[“</a:t>
            </a:r>
            <a:r>
              <a:rPr lang="es"/>
              <a:t>domicilio</a:t>
            </a:r>
            <a:r>
              <a:rPr lang="es">
                <a:solidFill>
                  <a:schemeClr val="dk1"/>
                </a:solidFill>
              </a:rPr>
              <a:t>”]</a:t>
            </a:r>
            <a:r>
              <a:rPr lang="es"/>
              <a:t> = “San Martin 100”;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145925" y="3639725"/>
            <a:ext cx="4164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function CambiarNombre(&amp;A, otro)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	A[“nombre”] = </a:t>
            </a:r>
            <a:r>
              <a:rPr lang="es">
                <a:solidFill>
                  <a:schemeClr val="dk1"/>
                </a:solidFill>
              </a:rPr>
              <a:t>otro</a:t>
            </a:r>
            <a:r>
              <a:rPr lang="es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CambiarNombre(A, “Pedro”);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Conceptualmente es solicitarle algo a un objeto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Auto-&gt;abrirPuerta()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Persona-&gt;decimeTuNombre()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Nave-&gt;despegar()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Pueden llevar un parámetro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Circulo-&gt;cambiarColor(“rojo”)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Auto-&gt;acelerar(“100”)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4031500" y="3028950"/>
            <a:ext cx="4880700" cy="1468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function NombreClase::nombreMensaje (parametro, &amp;parametro)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	</a:t>
            </a:r>
            <a:r>
              <a:rPr i="1" lang="es" sz="1200">
                <a:solidFill>
                  <a:schemeClr val="dk2"/>
                </a:solidFill>
              </a:rPr>
              <a:t>codigo….</a:t>
            </a:r>
            <a:endParaRPr i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s" sz="1200">
                <a:solidFill>
                  <a:schemeClr val="dk2"/>
                </a:solidFill>
              </a:rPr>
              <a:t>	return VALOR</a:t>
            </a:r>
            <a:endParaRPr i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2"/>
                </a:solidFill>
              </a:rPr>
              <a:t>}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Mensajes o métodos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Supongamos un Objeto como una estructura de datos</a:t>
            </a:r>
            <a:r>
              <a:rPr lang="es"/>
              <a:t> o un arreglo hetereogéneo, pero que “porta” sus propias funciones:</a:t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042900" y="2057400"/>
            <a:ext cx="26463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042900" y="2362500"/>
            <a:ext cx="26463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nombre: string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edad: integer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domicilio: string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4327625" y="2057400"/>
            <a:ext cx="416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 A,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B-&gt;nombre = “Luis”;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A-&gt;nombre = “Juan”;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A-&gt;edad = 20;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A-&gt;domicilio = “San Martin 100”;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A-&gt;c</a:t>
            </a:r>
            <a:r>
              <a:rPr lang="es">
                <a:solidFill>
                  <a:schemeClr val="dk1"/>
                </a:solidFill>
              </a:rPr>
              <a:t>ambiarNombre(“Pedro”);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1042900" y="3164100"/>
            <a:ext cx="2646300" cy="14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function cambiarNombre(otro</a:t>
            </a:r>
            <a:r>
              <a:rPr lang="es" sz="1100"/>
              <a:t>: string)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  {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this-&gt;nombre = otro;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  } 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Encapsulamiento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directo: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Requiere conocer la estructura, el tipo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Quedan expuestos a manipulación incorrecta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Acceso por método o mensaje: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Oculta la estructura interna o implementación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Surge concepto de </a:t>
            </a:r>
            <a:r>
              <a:rPr b="1" lang="es"/>
              <a:t>Encapsulamiento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Encapsulamiento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 de lectura </a:t>
            </a:r>
            <a:r>
              <a:rPr i="1" lang="es"/>
              <a:t>get</a:t>
            </a:r>
            <a:r>
              <a:rPr lang="es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getNombre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getEdad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getDomicilio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Métodos de actualización </a:t>
            </a:r>
            <a:r>
              <a:rPr i="1" lang="es"/>
              <a:t>set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setNombre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setEdad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setDomicilio</a:t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4214125" y="172375"/>
            <a:ext cx="2646300" cy="3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4214125" y="477475"/>
            <a:ext cx="2646300" cy="80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nombre: string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edad: integer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domicilio: string</a:t>
            </a:r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4214125" y="1279075"/>
            <a:ext cx="2646300" cy="140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function getNombre()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function </a:t>
            </a:r>
            <a:r>
              <a:rPr lang="es" sz="1100"/>
              <a:t>getEdad()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function </a:t>
            </a:r>
            <a:r>
              <a:rPr lang="es" sz="1100"/>
              <a:t>getDomicilio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function </a:t>
            </a:r>
            <a:r>
              <a:rPr lang="es" sz="1100">
                <a:solidFill>
                  <a:schemeClr val="dk1"/>
                </a:solidFill>
              </a:rPr>
              <a:t>s</a:t>
            </a:r>
            <a:r>
              <a:rPr lang="es" sz="1100">
                <a:solidFill>
                  <a:schemeClr val="dk1"/>
                </a:solidFill>
              </a:rPr>
              <a:t>etNombre(nuevoNombre)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function setEdad(nuevaEdad)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chemeClr val="dk1"/>
                </a:solidFill>
              </a:rPr>
              <a:t>function setDomicilio(nuevoDomicilio)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0" name="Google Shape;110;p20"/>
          <p:cNvSpPr txBox="1"/>
          <p:nvPr/>
        </p:nvSpPr>
        <p:spPr>
          <a:xfrm>
            <a:off x="3288150" y="3543575"/>
            <a:ext cx="197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function getNombre()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return this-&gt;nombre;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228675" y="3600925"/>
            <a:ext cx="2674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function setNombre(nuevoNombre)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	this-&gt;nombre = nuevoNombre;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Encapsulamiento y Herencia</a:t>
            </a:r>
            <a:endParaRPr/>
          </a:p>
        </p:txBody>
      </p:sp>
      <p:grpSp>
        <p:nvGrpSpPr>
          <p:cNvPr id="117" name="Google Shape;117;p21"/>
          <p:cNvGrpSpPr/>
          <p:nvPr/>
        </p:nvGrpSpPr>
        <p:grpSpPr>
          <a:xfrm>
            <a:off x="688150" y="1322525"/>
            <a:ext cx="1482600" cy="1532350"/>
            <a:chOff x="1149300" y="1447275"/>
            <a:chExt cx="1482600" cy="1532350"/>
          </a:xfrm>
        </p:grpSpPr>
        <p:sp>
          <p:nvSpPr>
            <p:cNvPr id="118" name="Google Shape;118;p21"/>
            <p:cNvSpPr/>
            <p:nvPr/>
          </p:nvSpPr>
          <p:spPr>
            <a:xfrm>
              <a:off x="1149300" y="1447275"/>
              <a:ext cx="1482600" cy="27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Persona</a:t>
              </a: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1149300" y="1723875"/>
              <a:ext cx="1482600" cy="43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800">
                  <a:solidFill>
                    <a:schemeClr val="dk1"/>
                  </a:solidFill>
                </a:rPr>
                <a:t>nombre: string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800">
                  <a:solidFill>
                    <a:schemeClr val="dk1"/>
                  </a:solidFill>
                </a:rPr>
                <a:t>edad: integer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800">
                  <a:solidFill>
                    <a:schemeClr val="dk1"/>
                  </a:solidFill>
                </a:rPr>
                <a:t>domicilio: string</a:t>
              </a:r>
              <a:endParaRPr sz="800"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1149300" y="2153425"/>
              <a:ext cx="1482600" cy="82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700">
                  <a:solidFill>
                    <a:schemeClr val="dk1"/>
                  </a:solidFill>
                </a:rPr>
                <a:t>getNombre()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700">
                  <a:solidFill>
                    <a:schemeClr val="dk1"/>
                  </a:solidFill>
                </a:rPr>
                <a:t>getEdad()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700">
                  <a:solidFill>
                    <a:schemeClr val="dk1"/>
                  </a:solidFill>
                </a:rPr>
                <a:t>getDomicilio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700">
                  <a:solidFill>
                    <a:schemeClr val="dk1"/>
                  </a:solidFill>
                </a:rPr>
                <a:t>setNombre(nuevoNombre)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700">
                  <a:solidFill>
                    <a:schemeClr val="dk1"/>
                  </a:solidFill>
                </a:rPr>
                <a:t>setEdad(nuevaEdad)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700">
                  <a:solidFill>
                    <a:schemeClr val="dk1"/>
                  </a:solidFill>
                </a:rPr>
                <a:t>setDomicilio(nuevoDomicilio)</a:t>
              </a:r>
              <a:endParaRPr sz="1000"/>
            </a:p>
          </p:txBody>
        </p:sp>
      </p:grpSp>
      <p:grpSp>
        <p:nvGrpSpPr>
          <p:cNvPr id="121" name="Google Shape;121;p21"/>
          <p:cNvGrpSpPr/>
          <p:nvPr/>
        </p:nvGrpSpPr>
        <p:grpSpPr>
          <a:xfrm>
            <a:off x="688150" y="3383350"/>
            <a:ext cx="1482600" cy="1532350"/>
            <a:chOff x="1149300" y="1447275"/>
            <a:chExt cx="1482600" cy="1532350"/>
          </a:xfrm>
        </p:grpSpPr>
        <p:sp>
          <p:nvSpPr>
            <p:cNvPr id="122" name="Google Shape;122;p21"/>
            <p:cNvSpPr/>
            <p:nvPr/>
          </p:nvSpPr>
          <p:spPr>
            <a:xfrm>
              <a:off x="1149300" y="1447275"/>
              <a:ext cx="1482600" cy="276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Alumno</a:t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1149300" y="1723875"/>
              <a:ext cx="1482600" cy="43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1"/>
                  </a:solidFill>
                </a:rPr>
                <a:t>carrera</a:t>
              </a:r>
              <a:r>
                <a:rPr lang="es" sz="800">
                  <a:solidFill>
                    <a:schemeClr val="dk1"/>
                  </a:solidFill>
                </a:rPr>
                <a:t>: string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800">
                  <a:solidFill>
                    <a:schemeClr val="dk1"/>
                  </a:solidFill>
                </a:rPr>
                <a:t>curso:: string</a:t>
              </a:r>
              <a:endParaRPr sz="800"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1149300" y="2153425"/>
              <a:ext cx="1482600" cy="826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chemeClr val="dk1"/>
                  </a:solidFill>
                </a:rPr>
                <a:t>getCurso()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chemeClr val="dk1"/>
                  </a:solidFill>
                </a:rPr>
                <a:t>getCarrera()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chemeClr val="dk1"/>
                  </a:solidFill>
                </a:rPr>
                <a:t>setCurso(nuevoCurso)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chemeClr val="dk1"/>
                  </a:solidFill>
                </a:rPr>
                <a:t>setCarrera(nuevaCarrera)</a:t>
              </a:r>
              <a:endParaRPr sz="1000"/>
            </a:p>
          </p:txBody>
        </p:sp>
      </p:grpSp>
      <p:cxnSp>
        <p:nvCxnSpPr>
          <p:cNvPr id="125" name="Google Shape;125;p21"/>
          <p:cNvCxnSpPr>
            <a:stCxn id="122" idx="0"/>
            <a:endCxn id="120" idx="2"/>
          </p:cNvCxnSpPr>
          <p:nvPr/>
        </p:nvCxnSpPr>
        <p:spPr>
          <a:xfrm rot="10800000">
            <a:off x="1429450" y="2854750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/>
          <p:nvPr/>
        </p:nvSpPr>
        <p:spPr>
          <a:xfrm>
            <a:off x="1135000" y="3048163"/>
            <a:ext cx="588900" cy="141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2639150" y="1152475"/>
            <a:ext cx="61932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Alumno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A-&gt;setCurso(“POO”)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A-&gt;setCarrera(“T. S. en A., D. y P. de A.”)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A-&gt;setNombre(“Andres”)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A-&gt;setEdad(25)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2483075" y="2984450"/>
            <a:ext cx="2568300" cy="86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/>
          <p:nvPr/>
        </p:nvSpPr>
        <p:spPr>
          <a:xfrm rot="1617395">
            <a:off x="4817209" y="3297354"/>
            <a:ext cx="588994" cy="48233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5253325" y="3648150"/>
            <a:ext cx="1429800" cy="417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Reutilización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