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29"/>
  </p:notesMasterIdLst>
  <p:sldIdLst>
    <p:sldId id="263" r:id="rId3"/>
    <p:sldId id="265" r:id="rId4"/>
    <p:sldId id="266" r:id="rId5"/>
    <p:sldId id="315" r:id="rId6"/>
    <p:sldId id="267" r:id="rId7"/>
    <p:sldId id="268" r:id="rId8"/>
    <p:sldId id="314" r:id="rId9"/>
    <p:sldId id="275" r:id="rId10"/>
    <p:sldId id="327" r:id="rId11"/>
    <p:sldId id="316" r:id="rId12"/>
    <p:sldId id="318" r:id="rId13"/>
    <p:sldId id="317" r:id="rId14"/>
    <p:sldId id="319" r:id="rId15"/>
    <p:sldId id="320" r:id="rId16"/>
    <p:sldId id="277" r:id="rId17"/>
    <p:sldId id="278" r:id="rId18"/>
    <p:sldId id="279" r:id="rId19"/>
    <p:sldId id="280" r:id="rId20"/>
    <p:sldId id="323" r:id="rId21"/>
    <p:sldId id="328" r:id="rId22"/>
    <p:sldId id="324" r:id="rId23"/>
    <p:sldId id="325" r:id="rId24"/>
    <p:sldId id="284" r:id="rId25"/>
    <p:sldId id="321" r:id="rId26"/>
    <p:sldId id="322" r:id="rId27"/>
    <p:sldId id="28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oto Sans Symbols" panose="020B0604020202020204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Issues</a:t>
            </a:r>
          </a:p>
        </c:rich>
      </c:tx>
      <c:layout>
        <c:manualLayout>
          <c:xMode val="edge"/>
          <c:yMode val="edge"/>
          <c:x val="3.155599104038858E-2"/>
          <c:y val="1.4617592115905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576335329415211E-2"/>
          <c:y val="9.5016504175747293E-2"/>
          <c:w val="0.96684732934116957"/>
          <c:h val="0.82793444966364071"/>
        </c:manualLayout>
      </c:layout>
      <c:pie3D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StackOverflow</a:t>
            </a:r>
            <a:r>
              <a:rPr lang="es-ES" baseline="0"/>
              <a:t> Etiquetas</a:t>
            </a:r>
            <a:endParaRPr lang="es-ES"/>
          </a:p>
        </c:rich>
      </c:tx>
      <c:layout>
        <c:manualLayout>
          <c:xMode val="edge"/>
          <c:yMode val="edge"/>
          <c:x val="1.4036766114294885E-2"/>
          <c:y val="1.47465394980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276002956918028E-2"/>
          <c:y val="0.20823219026347692"/>
          <c:w val="0.84344799408616389"/>
          <c:h val="0.70011602668191153"/>
        </c:manualLayout>
      </c:layout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dirty="0" err="1"/>
              <a:t>StackOverflow</a:t>
            </a:r>
            <a:r>
              <a:rPr lang="es-ES" baseline="0" dirty="0"/>
              <a:t> Etiquetas</a:t>
            </a:r>
            <a:endParaRPr lang="es-ES" dirty="0"/>
          </a:p>
        </c:rich>
      </c:tx>
      <c:layout>
        <c:manualLayout>
          <c:xMode val="edge"/>
          <c:yMode val="edge"/>
          <c:x val="1.4036766114294885E-2"/>
          <c:y val="1.47465394980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276002956918028E-2"/>
          <c:y val="0.20823219026347692"/>
          <c:w val="0.84344799408616389"/>
          <c:h val="0.70011602668191153"/>
        </c:manualLayout>
      </c:layout>
      <c:pie3DChart>
        <c:varyColors val="1"/>
        <c:ser>
          <c:idx val="0"/>
          <c:order val="0"/>
          <c:explosion val="2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466D-42A2-97D5-AA35F85F1D6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466D-42A2-97D5-AA35F85F1D6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466D-42A2-97D5-AA35F85F1D6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466D-42A2-97D5-AA35F85F1D6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466D-42A2-97D5-AA35F85F1D6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466D-42A2-97D5-AA35F85F1D6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466D-42A2-97D5-AA35F85F1D6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466D-42A2-97D5-AA35F85F1D6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466D-42A2-97D5-AA35F85F1D6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466D-42A2-97D5-AA35F85F1D6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466D-42A2-97D5-AA35F85F1D6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466D-42A2-97D5-AA35F85F1D6B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466D-42A2-97D5-AA35F85F1D6B}"/>
              </c:ext>
            </c:extLst>
          </c:dPt>
          <c:dLbls>
            <c:dLbl>
              <c:idx val="0"/>
              <c:layout>
                <c:manualLayout>
                  <c:x val="2.366863905325434E-2"/>
                  <c:y val="4.139868411325496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6D-42A2-97D5-AA35F85F1D6B}"/>
                </c:ext>
              </c:extLst>
            </c:dLbl>
            <c:dLbl>
              <c:idx val="6"/>
              <c:layout>
                <c:manualLayout>
                  <c:x val="-9.8619329388560203E-2"/>
                  <c:y val="-7.46174898603026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6D-42A2-97D5-AA35F85F1D6B}"/>
                </c:ext>
              </c:extLst>
            </c:dLbl>
            <c:dLbl>
              <c:idx val="7"/>
              <c:layout>
                <c:manualLayout>
                  <c:x val="-3.9447731755425028E-3"/>
                  <c:y val="-6.63594277413759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6D-42A2-97D5-AA35F85F1D6B}"/>
                </c:ext>
              </c:extLst>
            </c:dLbl>
            <c:dLbl>
              <c:idx val="8"/>
              <c:layout>
                <c:manualLayout>
                  <c:x val="-4.4707429322813935E-2"/>
                  <c:y val="-7.70752464433165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66D-42A2-97D5-AA35F85F1D6B}"/>
                </c:ext>
              </c:extLst>
            </c:dLbl>
            <c:dLbl>
              <c:idx val="9"/>
              <c:layout>
                <c:manualLayout>
                  <c:x val="-9.0729783037475351E-2"/>
                  <c:y val="4.12903105946337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66D-42A2-97D5-AA35F85F1D6B}"/>
                </c:ext>
              </c:extLst>
            </c:dLbl>
            <c:dLbl>
              <c:idx val="10"/>
              <c:layout>
                <c:manualLayout>
                  <c:x val="5.2596975673898753E-3"/>
                  <c:y val="-7.619045407343157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66D-42A2-97D5-AA35F85F1D6B}"/>
                </c:ext>
              </c:extLst>
            </c:dLbl>
            <c:dLbl>
              <c:idx val="11"/>
              <c:layout>
                <c:manualLayout>
                  <c:x val="4.9967126890203814E-2"/>
                  <c:y val="-8.60214804054872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6D-42A2-97D5-AA35F85F1D6B}"/>
                </c:ext>
              </c:extLst>
            </c:dLbl>
            <c:dLbl>
              <c:idx val="12"/>
              <c:layout>
                <c:manualLayout>
                  <c:x val="0.12623274161735701"/>
                  <c:y val="-8.110596723945941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66D-42A2-97D5-AA35F85F1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 StackOverflow Etiquetas'!$B$3:$B$15</c:f>
              <c:strCache>
                <c:ptCount val="13"/>
                <c:pt idx="0">
                  <c:v>Vue</c:v>
                </c:pt>
                <c:pt idx="1">
                  <c:v>Angular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 StackOverflow Etiquetas'!$C$3:$C$15</c:f>
              <c:numCache>
                <c:formatCode>General</c:formatCode>
                <c:ptCount val="13"/>
                <c:pt idx="0">
                  <c:v>298</c:v>
                </c:pt>
                <c:pt idx="1">
                  <c:v>1360</c:v>
                </c:pt>
                <c:pt idx="2">
                  <c:v>1380</c:v>
                </c:pt>
                <c:pt idx="3">
                  <c:v>500</c:v>
                </c:pt>
                <c:pt idx="4">
                  <c:v>1</c:v>
                </c:pt>
                <c:pt idx="5">
                  <c:v>817</c:v>
                </c:pt>
                <c:pt idx="6">
                  <c:v>11</c:v>
                </c:pt>
                <c:pt idx="7">
                  <c:v>5</c:v>
                </c:pt>
                <c:pt idx="8">
                  <c:v>20</c:v>
                </c:pt>
                <c:pt idx="9">
                  <c:v>12</c:v>
                </c:pt>
                <c:pt idx="10">
                  <c:v>39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66D-42A2-97D5-AA35F85F1D6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Cursos Udemy</a:t>
            </a:r>
          </a:p>
        </c:rich>
      </c:tx>
      <c:layout>
        <c:manualLayout>
          <c:xMode val="edge"/>
          <c:yMode val="edge"/>
          <c:x val="1.6020778652668433E-2"/>
          <c:y val="2.1632251302033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2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C657-470C-9FE7-F88C468773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C657-470C-9FE7-F88C468773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C657-470C-9FE7-F88C4687733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C657-470C-9FE7-F88C4687733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C657-470C-9FE7-F88C4687733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C657-470C-9FE7-F88C4687733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C657-470C-9FE7-F88C4687733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C657-470C-9FE7-F88C4687733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C657-470C-9FE7-F88C4687733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C657-470C-9FE7-F88C4687733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C657-470C-9FE7-F88C4687733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C657-470C-9FE7-F88C46877337}"/>
              </c:ext>
            </c:extLst>
          </c:dPt>
          <c:dLbls>
            <c:dLbl>
              <c:idx val="0"/>
              <c:layout>
                <c:manualLayout>
                  <c:x val="2.4747758092738409E-2"/>
                  <c:y val="-1.70411466285518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57-470C-9FE7-F88C46877337}"/>
                </c:ext>
              </c:extLst>
            </c:dLbl>
            <c:dLbl>
              <c:idx val="1"/>
              <c:layout>
                <c:manualLayout>
                  <c:x val="-9.322577646544182E-2"/>
                  <c:y val="-3.227272136915117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57-470C-9FE7-F88C46877337}"/>
                </c:ext>
              </c:extLst>
            </c:dLbl>
            <c:dLbl>
              <c:idx val="2"/>
              <c:layout>
                <c:manualLayout>
                  <c:x val="-2.2336395450568678E-2"/>
                  <c:y val="-1.789898462555871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657-470C-9FE7-F88C46877337}"/>
                </c:ext>
              </c:extLst>
            </c:dLbl>
            <c:dLbl>
              <c:idx val="4"/>
              <c:layout>
                <c:manualLayout>
                  <c:x val="-5.5362478127734031E-2"/>
                  <c:y val="2.209214955806119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57-470C-9FE7-F88C46877337}"/>
                </c:ext>
              </c:extLst>
            </c:dLbl>
            <c:dLbl>
              <c:idx val="9"/>
              <c:layout>
                <c:manualLayout>
                  <c:x val="5.5486493875765527E-2"/>
                  <c:y val="-0.100235889480487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657-470C-9FE7-F88C46877337}"/>
                </c:ext>
              </c:extLst>
            </c:dLbl>
            <c:dLbl>
              <c:idx val="10"/>
              <c:layout>
                <c:manualLayout>
                  <c:x val="0.11209738626421697"/>
                  <c:y val="-7.86036381784537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657-470C-9FE7-F88C46877337}"/>
                </c:ext>
              </c:extLst>
            </c:dLbl>
            <c:dLbl>
              <c:idx val="11"/>
              <c:layout>
                <c:manualLayout>
                  <c:x val="9.5832841207349084E-2"/>
                  <c:y val="-9.650837153221278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657-470C-9FE7-F88C46877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'Cursos Udemy'!$B$3:$B$14</c:f>
              <c:strCache>
                <c:ptCount val="12"/>
                <c:pt idx="0">
                  <c:v>Vue</c:v>
                </c:pt>
                <c:pt idx="1">
                  <c:v>Angular + AngularJS</c:v>
                </c:pt>
                <c:pt idx="2">
                  <c:v>React</c:v>
                </c:pt>
                <c:pt idx="3">
                  <c:v>Aurelia</c:v>
                </c:pt>
                <c:pt idx="4">
                  <c:v>Ionic</c:v>
                </c:pt>
                <c:pt idx="5">
                  <c:v>Nativescript</c:v>
                </c:pt>
                <c:pt idx="6">
                  <c:v>Ember</c:v>
                </c:pt>
                <c:pt idx="7">
                  <c:v>Polymer</c:v>
                </c:pt>
                <c:pt idx="8">
                  <c:v>Backbone</c:v>
                </c:pt>
                <c:pt idx="9">
                  <c:v>Meteor</c:v>
                </c:pt>
                <c:pt idx="10">
                  <c:v>Titanium</c:v>
                </c:pt>
                <c:pt idx="11">
                  <c:v>Clojure</c:v>
                </c:pt>
              </c:strCache>
            </c:strRef>
          </c:cat>
          <c:val>
            <c:numRef>
              <c:f>'Cursos Udemy'!$C$3:$C$14</c:f>
              <c:numCache>
                <c:formatCode>General</c:formatCode>
                <c:ptCount val="12"/>
                <c:pt idx="0">
                  <c:v>1229</c:v>
                </c:pt>
                <c:pt idx="1">
                  <c:v>416</c:v>
                </c:pt>
                <c:pt idx="2">
                  <c:v>833</c:v>
                </c:pt>
                <c:pt idx="3">
                  <c:v>3</c:v>
                </c:pt>
                <c:pt idx="4">
                  <c:v>93</c:v>
                </c:pt>
                <c:pt idx="5">
                  <c:v>8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  <c:pt idx="9">
                  <c:v>12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657-470C-9FE7-F88C4687733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 REPOSITORIOS</a:t>
            </a:r>
          </a:p>
        </c:rich>
      </c:tx>
      <c:layout>
        <c:manualLayout>
          <c:xMode val="edge"/>
          <c:yMode val="edge"/>
          <c:x val="1.5322834645669305E-2"/>
          <c:y val="2.1536954212562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13A-4F29-970F-D34450CEFF69}"/>
              </c:ext>
            </c:extLst>
          </c:dPt>
          <c:dPt>
            <c:idx val="1"/>
            <c:bubble3D val="0"/>
            <c:explosion val="4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13A-4F29-970F-D34450CEFF69}"/>
              </c:ext>
            </c:extLst>
          </c:dPt>
          <c:dPt>
            <c:idx val="2"/>
            <c:bubble3D val="0"/>
            <c:explosion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13A-4F29-970F-D34450CEFF69}"/>
              </c:ext>
            </c:extLst>
          </c:dPt>
          <c:dPt>
            <c:idx val="3"/>
            <c:bubble3D val="0"/>
            <c:explosion val="1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F13A-4F29-970F-D34450CEFF6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F13A-4F29-970F-D34450CEFF69}"/>
              </c:ext>
            </c:extLst>
          </c:dPt>
          <c:dPt>
            <c:idx val="5"/>
            <c:bubble3D val="0"/>
            <c:explosion val="19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F13A-4F29-970F-D34450CEFF6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F13A-4F29-970F-D34450CEFF6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F13A-4F29-970F-D34450CEFF6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F13A-4F29-970F-D34450CEFF6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F13A-4F29-970F-D34450CEFF6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F13A-4F29-970F-D34450CEFF6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F13A-4F29-970F-D34450CEFF6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F13A-4F29-970F-D34450CEFF69}"/>
              </c:ext>
            </c:extLst>
          </c:dPt>
          <c:dLbls>
            <c:dLbl>
              <c:idx val="1"/>
              <c:layout>
                <c:manualLayout>
                  <c:x val="2.1831966316710413E-2"/>
                  <c:y val="-0.1197764141946334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3A-4F29-970F-D34450CEFF69}"/>
                </c:ext>
              </c:extLst>
            </c:dLbl>
            <c:dLbl>
              <c:idx val="2"/>
              <c:layout>
                <c:manualLayout>
                  <c:x val="3.4529199475065615E-2"/>
                  <c:y val="1.10858080162831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3A-4F29-970F-D34450CEFF69}"/>
                </c:ext>
              </c:extLst>
            </c:dLbl>
            <c:dLbl>
              <c:idx val="3"/>
              <c:layout>
                <c:manualLayout>
                  <c:x val="-5.7864720034995626E-2"/>
                  <c:y val="-0.1001739702590772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3A-4F29-970F-D34450CEFF69}"/>
                </c:ext>
              </c:extLst>
            </c:dLbl>
            <c:dLbl>
              <c:idx val="4"/>
              <c:layout>
                <c:manualLayout>
                  <c:x val="-6.8813046806649167E-2"/>
                  <c:y val="1.369228822295326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3A-4F29-970F-D34450CEFF69}"/>
                </c:ext>
              </c:extLst>
            </c:dLbl>
            <c:dLbl>
              <c:idx val="5"/>
              <c:layout>
                <c:manualLayout>
                  <c:x val="-9.1195319335083107E-3"/>
                  <c:y val="-1.51867323882934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3A-4F29-970F-D34450CEFF69}"/>
                </c:ext>
              </c:extLst>
            </c:dLbl>
            <c:dLbl>
              <c:idx val="6"/>
              <c:layout>
                <c:manualLayout>
                  <c:x val="-7.1567694663167106E-2"/>
                  <c:y val="-5.55165869523789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13A-4F29-970F-D34450CEFF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Repositorios'!$B$3:$B$15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Repositorios'!$C$3:$C$15</c:f>
              <c:numCache>
                <c:formatCode>General</c:formatCode>
                <c:ptCount val="13"/>
                <c:pt idx="0">
                  <c:v>181686</c:v>
                </c:pt>
                <c:pt idx="1">
                  <c:v>431189</c:v>
                </c:pt>
                <c:pt idx="2">
                  <c:v>98745</c:v>
                </c:pt>
                <c:pt idx="3">
                  <c:v>634999</c:v>
                </c:pt>
                <c:pt idx="4">
                  <c:v>4138</c:v>
                </c:pt>
                <c:pt idx="5">
                  <c:v>66864</c:v>
                </c:pt>
                <c:pt idx="6">
                  <c:v>4075</c:v>
                </c:pt>
                <c:pt idx="7">
                  <c:v>30779</c:v>
                </c:pt>
                <c:pt idx="8">
                  <c:v>15726</c:v>
                </c:pt>
                <c:pt idx="9">
                  <c:v>24290</c:v>
                </c:pt>
                <c:pt idx="10">
                  <c:v>43503</c:v>
                </c:pt>
                <c:pt idx="11">
                  <c:v>4715</c:v>
                </c:pt>
                <c:pt idx="12">
                  <c:v>28151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13A-4F29-970F-D34450CEFF6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Commits</a:t>
            </a:r>
          </a:p>
        </c:rich>
      </c:tx>
      <c:layout>
        <c:manualLayout>
          <c:xMode val="edge"/>
          <c:yMode val="edge"/>
          <c:x val="2.2546064856669875E-2"/>
          <c:y val="1.6576015223830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64411083280203E-2"/>
          <c:y val="8.9606620541648946E-2"/>
          <c:w val="0.96471177833439592"/>
          <c:h val="0.83350546766119338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E5BE-4AC8-8998-0982972DC5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E5BE-4AC8-8998-0982972DC5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E5BE-4AC8-8998-0982972DC57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E5BE-4AC8-8998-0982972DC57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E5BE-4AC8-8998-0982972DC57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E5BE-4AC8-8998-0982972DC57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E5BE-4AC8-8998-0982972DC57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E5BE-4AC8-8998-0982972DC57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E5BE-4AC8-8998-0982972DC57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E5BE-4AC8-8998-0982972DC57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E5BE-4AC8-8998-0982972DC570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E5BE-4AC8-8998-0982972DC570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E5BE-4AC8-8998-0982972DC570}"/>
              </c:ext>
            </c:extLst>
          </c:dPt>
          <c:dLbls>
            <c:dLbl>
              <c:idx val="0"/>
              <c:layout>
                <c:manualLayout>
                  <c:x val="2.0201334208223971E-2"/>
                  <c:y val="-8.018374400638059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BE-4AC8-8998-0982972DC570}"/>
                </c:ext>
              </c:extLst>
            </c:dLbl>
            <c:dLbl>
              <c:idx val="1"/>
              <c:layout>
                <c:manualLayout>
                  <c:x val="1.9601596675415674E-2"/>
                  <c:y val="-5.10710462854640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BE-4AC8-8998-0982972DC570}"/>
                </c:ext>
              </c:extLst>
            </c:dLbl>
            <c:dLbl>
              <c:idx val="2"/>
              <c:layout>
                <c:manualLayout>
                  <c:x val="1.7593832020997374E-2"/>
                  <c:y val="5.32935512009040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BE-4AC8-8998-0982972DC570}"/>
                </c:ext>
              </c:extLst>
            </c:dLbl>
            <c:dLbl>
              <c:idx val="4"/>
              <c:layout>
                <c:manualLayout>
                  <c:x val="-5.2940944881889766E-2"/>
                  <c:y val="-9.370906225320935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BE-4AC8-8998-0982972DC570}"/>
                </c:ext>
              </c:extLst>
            </c:dLbl>
            <c:dLbl>
              <c:idx val="5"/>
              <c:layout>
                <c:manualLayout>
                  <c:x val="-2.9474300087489077E-2"/>
                  <c:y val="-0.1415896498157755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5BE-4AC8-8998-0982972DC570}"/>
                </c:ext>
              </c:extLst>
            </c:dLbl>
            <c:dLbl>
              <c:idx val="6"/>
              <c:layout>
                <c:manualLayout>
                  <c:x val="-3.3631014873140866E-2"/>
                  <c:y val="-4.14751167291331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5BE-4AC8-8998-0982972DC570}"/>
                </c:ext>
              </c:extLst>
            </c:dLbl>
            <c:dLbl>
              <c:idx val="7"/>
              <c:layout>
                <c:manualLayout>
                  <c:x val="-5.200459317585302E-3"/>
                  <c:y val="-4.96751015314329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5BE-4AC8-8998-0982972DC570}"/>
                </c:ext>
              </c:extLst>
            </c:dLbl>
            <c:dLbl>
              <c:idx val="8"/>
              <c:layout>
                <c:manualLayout>
                  <c:x val="-6.4898293963254593E-3"/>
                  <c:y val="-5.2787455081588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5BE-4AC8-8998-0982972DC570}"/>
                </c:ext>
              </c:extLst>
            </c:dLbl>
            <c:dLbl>
              <c:idx val="9"/>
              <c:layout>
                <c:manualLayout>
                  <c:x val="2.3912510936132985E-2"/>
                  <c:y val="-5.00222356325111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5BE-4AC8-8998-0982972DC570}"/>
                </c:ext>
              </c:extLst>
            </c:dLbl>
            <c:dLbl>
              <c:idx val="10"/>
              <c:layout>
                <c:manualLayout>
                  <c:x val="7.449475065616747E-3"/>
                  <c:y val="-2.536640110202377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5BE-4AC8-8998-0982972DC570}"/>
                </c:ext>
              </c:extLst>
            </c:dLbl>
            <c:dLbl>
              <c:idx val="11"/>
              <c:layout>
                <c:manualLayout>
                  <c:x val="1.6539698162729658E-2"/>
                  <c:y val="-2.44699907861296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5BE-4AC8-8998-0982972DC570}"/>
                </c:ext>
              </c:extLst>
            </c:dLbl>
            <c:dLbl>
              <c:idx val="12"/>
              <c:layout>
                <c:manualLayout>
                  <c:x val="1.5119422572178477E-2"/>
                  <c:y val="-1.5813439974058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5BE-4AC8-8998-0982972DC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Commits'!$B$3:$B$15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Commits'!$C$3:$C$15</c:f>
              <c:numCache>
                <c:formatCode>General</c:formatCode>
                <c:ptCount val="13"/>
                <c:pt idx="0">
                  <c:v>479000</c:v>
                </c:pt>
                <c:pt idx="1">
                  <c:v>1000000</c:v>
                </c:pt>
                <c:pt idx="2">
                  <c:v>177000</c:v>
                </c:pt>
                <c:pt idx="3">
                  <c:v>3000000</c:v>
                </c:pt>
                <c:pt idx="4">
                  <c:v>12000</c:v>
                </c:pt>
                <c:pt idx="5">
                  <c:v>206000</c:v>
                </c:pt>
                <c:pt idx="6">
                  <c:v>23000</c:v>
                </c:pt>
                <c:pt idx="7">
                  <c:v>395000</c:v>
                </c:pt>
                <c:pt idx="8">
                  <c:v>109000</c:v>
                </c:pt>
                <c:pt idx="9">
                  <c:v>398000</c:v>
                </c:pt>
                <c:pt idx="10">
                  <c:v>276000</c:v>
                </c:pt>
                <c:pt idx="11">
                  <c:v>205000</c:v>
                </c:pt>
                <c:pt idx="12">
                  <c:v>160000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BE-4AC8-8998-0982972DC5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Issues</a:t>
            </a:r>
          </a:p>
        </c:rich>
      </c:tx>
      <c:layout>
        <c:manualLayout>
          <c:xMode val="edge"/>
          <c:yMode val="edge"/>
          <c:x val="2.1659669910287629E-2"/>
          <c:y val="2.4158127307624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D600-472F-9D84-8E1290CA618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D600-472F-9D84-8E1290CA618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D600-472F-9D84-8E1290CA618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D600-472F-9D84-8E1290CA618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D600-472F-9D84-8E1290CA618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D600-472F-9D84-8E1290CA618C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D600-472F-9D84-8E1290CA618C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D600-472F-9D84-8E1290CA618C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D600-472F-9D84-8E1290CA618C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D600-472F-9D84-8E1290CA618C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D600-472F-9D84-8E1290CA618C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D600-472F-9D84-8E1290CA618C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D600-472F-9D84-8E1290CA618C}"/>
              </c:ext>
            </c:extLst>
          </c:dPt>
          <c:dLbls>
            <c:dLbl>
              <c:idx val="0"/>
              <c:layout>
                <c:manualLayout>
                  <c:x val="1.0081967419287775E-2"/>
                  <c:y val="-2.44305667310672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00-472F-9D84-8E1290CA618C}"/>
                </c:ext>
              </c:extLst>
            </c:dLbl>
            <c:dLbl>
              <c:idx val="1"/>
              <c:layout>
                <c:manualLayout>
                  <c:x val="1.760876176823729E-2"/>
                  <c:y val="1.10055804640009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00-472F-9D84-8E1290CA618C}"/>
                </c:ext>
              </c:extLst>
            </c:dLbl>
            <c:dLbl>
              <c:idx val="3"/>
              <c:layout>
                <c:manualLayout>
                  <c:x val="-0.23945321953775367"/>
                  <c:y val="-0.146303352103965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00-472F-9D84-8E1290CA618C}"/>
                </c:ext>
              </c:extLst>
            </c:dLbl>
            <c:dLbl>
              <c:idx val="7"/>
              <c:layout>
                <c:manualLayout>
                  <c:x val="-1.7008422682460924E-3"/>
                  <c:y val="-2.47634543120777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00-472F-9D84-8E1290CA618C}"/>
                </c:ext>
              </c:extLst>
            </c:dLbl>
            <c:dLbl>
              <c:idx val="10"/>
              <c:layout>
                <c:manualLayout>
                  <c:x val="-1.1698929538378122E-3"/>
                  <c:y val="-1.444689830147019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00-472F-9D84-8E1290CA6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Issues'!$B$3:$B$15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Issues'!$C$3:$C$15</c:f>
              <c:numCache>
                <c:formatCode>General</c:formatCode>
                <c:ptCount val="13"/>
                <c:pt idx="0">
                  <c:v>159000</c:v>
                </c:pt>
                <c:pt idx="1">
                  <c:v>436000</c:v>
                </c:pt>
                <c:pt idx="2">
                  <c:v>67000</c:v>
                </c:pt>
                <c:pt idx="3">
                  <c:v>809000</c:v>
                </c:pt>
                <c:pt idx="4">
                  <c:v>14000</c:v>
                </c:pt>
                <c:pt idx="5">
                  <c:v>66000</c:v>
                </c:pt>
                <c:pt idx="6">
                  <c:v>21000</c:v>
                </c:pt>
                <c:pt idx="7">
                  <c:v>143000</c:v>
                </c:pt>
                <c:pt idx="8">
                  <c:v>49000</c:v>
                </c:pt>
                <c:pt idx="9">
                  <c:v>56000</c:v>
                </c:pt>
                <c:pt idx="10">
                  <c:v>87000</c:v>
                </c:pt>
                <c:pt idx="11">
                  <c:v>14000</c:v>
                </c:pt>
                <c:pt idx="12">
                  <c:v>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600-472F-9D84-8E1290CA618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0.18598</cdr:x>
      <cdr:y>0.15118</cdr:y>
    </cdr:from>
    <cdr:to>
      <cdr:x>0.81402</cdr:x>
      <cdr:y>0.87955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01339BE-05D7-49D4-8260-DBFC849C3D3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700570" y="715617"/>
          <a:ext cx="5742857" cy="34476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3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1">
  <p:cSld name="2_Título de Sección III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95536" y="1347615"/>
            <a:ext cx="612068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95536" y="205979"/>
            <a:ext cx="6552728" cy="9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5">
  <p:cSld name="5_Título de Sección III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148064" y="-740618"/>
            <a:ext cx="4458479" cy="4458479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rgbClr val="23BB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652120" y="987575"/>
            <a:ext cx="324036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076056" y="2818552"/>
            <a:ext cx="1502708" cy="1502708"/>
          </a:xfrm>
          <a:prstGeom prst="ellipse">
            <a:avLst/>
          </a:prstGeom>
          <a:solidFill>
            <a:srgbClr val="F7B334"/>
          </a:solidFill>
          <a:ln w="57150" cap="flat" cmpd="sng">
            <a:solidFill>
              <a:srgbClr val="F7B3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6890" y="2875270"/>
            <a:ext cx="1510716" cy="12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79681" y="205975"/>
            <a:ext cx="2855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  <a:defRPr sz="15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ier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411510"/>
            <a:ext cx="2664296" cy="126820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574495" y="2835604"/>
            <a:ext cx="3816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Spain | Mexico | United States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611560" y="2527827"/>
            <a:ext cx="2422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www.sngular.team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" name="Shape 42" descr="https://lh5.googleusercontent.com/4mJOOgeJ1ogYXs68F_ql75K_QrNL87Hd8h_vH04Z6K7STtXLdW-z_GbbqQQsMVH8UK1yMbjFJzyka5NxQzV9tkQRioVgf4DGO1ym-bF9NST4N0x4s5z3fW8N1wCbkJc-nnm8xkt1xW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541" y="1994552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https://lh4.googleusercontent.com/yQcJfHtW0yJ6fvN1qVJswoQ1LZvk2vq6pAnGRQevZapQvxFa2pIue13xaLAd_qHqG77dlysIO2gUEMKtEcTs8omUXxYmX9QABXx_2RrypemyQmpZ5DEzkksOiEEIsD8YJTkfTY1_ii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558" y="2002029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https://lh3.googleusercontent.com/95DQ0SpUIMrMZ2HLvZfGB9nDV2S6MY-0ZShA1A_CsIXrDCNpX9-ArIqI8E205SigoKPKSYulGsvBjhXSLMlPb4LFBE2Or3zCkIEEHLZfcFGMjVJDBhnZKQRKIliePAWAbXjSD65eiG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575" y="1994553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https://lh4.googleusercontent.com/04eNHpZWTOd1W2BDgs2bzuKiBnIaMCETM6YPkjNshWcg4ujrogE_ZByuwnQ4ipcdDE4RkaHaruYdBbp6-PRBwA9ASLEjODuZV1wUwtV7M9uhqyFxi_lZLKBVPYodkI-KASq8sbyGHr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0480" y="1998210"/>
            <a:ext cx="311969" cy="3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1">
  <p:cSld name="SLIDE-0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95536" y="1347615"/>
            <a:ext cx="612068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95536" y="205979"/>
            <a:ext cx="6552728" cy="9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2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5">
  <p:cSld name="SLIDE-0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5148064" y="-740618"/>
            <a:ext cx="4458479" cy="4458479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rgbClr val="23BB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52120" y="987575"/>
            <a:ext cx="324036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076056" y="2818552"/>
            <a:ext cx="1502708" cy="1502708"/>
          </a:xfrm>
          <a:prstGeom prst="ellipse">
            <a:avLst/>
          </a:prstGeom>
          <a:solidFill>
            <a:srgbClr val="F7B334"/>
          </a:solidFill>
          <a:ln w="57150" cap="flat" cmpd="sng">
            <a:solidFill>
              <a:srgbClr val="F7B3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086890" y="2875270"/>
            <a:ext cx="1510716" cy="12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079681" y="205975"/>
            <a:ext cx="2855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  <a:defRPr sz="15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4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411510"/>
            <a:ext cx="2664296" cy="1268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74495" y="2835604"/>
            <a:ext cx="3816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Spain | Mexico | United States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11560" y="2527827"/>
            <a:ext cx="2422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www.sngular.team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Shape 154" descr="https://lh5.googleusercontent.com/4mJOOgeJ1ogYXs68F_ql75K_QrNL87Hd8h_vH04Z6K7STtXLdW-z_GbbqQQsMVH8UK1yMbjFJzyka5NxQzV9tkQRioVgf4DGO1ym-bF9NST4N0x4s5z3fW8N1wCbkJc-nnm8xkt1xW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541" y="1994552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https://lh4.googleusercontent.com/yQcJfHtW0yJ6fvN1qVJswoQ1LZvk2vq6pAnGRQevZapQvxFa2pIue13xaLAd_qHqG77dlysIO2gUEMKtEcTs8omUXxYmX9QABXx_2RrypemyQmpZ5DEzkksOiEEIsD8YJTkfTY1_ii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558" y="2002029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https://lh3.googleusercontent.com/95DQ0SpUIMrMZ2HLvZfGB9nDV2S6MY-0ZShA1A_CsIXrDCNpX9-ArIqI8E205SigoKPKSYulGsvBjhXSLMlPb4LFBE2Or3zCkIEEHLZfcFGMjVJDBhnZKQRKIliePAWAbXjSD65eiG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575" y="1994553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https://lh4.googleusercontent.com/04eNHpZWTOd1W2BDgs2bzuKiBnIaMCETM6YPkjNshWcg4ujrogE_ZByuwnQ4ipcdDE4RkaHaruYdBbp6-PRBwA9ASLEjODuZV1wUwtV7M9uhqyFxi_lZLKBVPYodkI-KASq8sbyGHr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0480" y="1998210"/>
            <a:ext cx="311969" cy="31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3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B24B3-C56C-42BB-9640-7B10D841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BCC5D-107D-409A-A94B-76AD0D31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0C2B0-D011-426F-ACF7-E12DF13C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4BC3-3D2E-4FDF-86EF-6CA66611A11E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3A022-2E1E-49DC-996B-04900E73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39BCE-1C11-43AF-942A-9A26DB6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90CB-94AF-470C-9B18-DDD93F8B1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1C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71C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3897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urelia.io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azaharafernandezguizan/STEMTrivialReact" TargetMode="External"/><Relationship Id="rId12" Type="http://schemas.openxmlformats.org/officeDocument/2006/relationships/hyperlink" Target="https://material.angular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rendiendo-react" TargetMode="External"/><Relationship Id="rId11" Type="http://schemas.openxmlformats.org/officeDocument/2006/relationships/hyperlink" Target="https://angular.io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github.com/azaharafernandezguizan/STEMTrivial" TargetMode="External"/><Relationship Id="rId4" Type="http://schemas.openxmlformats.org/officeDocument/2006/relationships/hyperlink" Target="https://github.com/jdonsan/estudiando-vue-js" TargetMode="External"/><Relationship Id="rId9" Type="http://schemas.openxmlformats.org/officeDocument/2006/relationships/hyperlink" Target="https://www.uno-de-piera.com/aurelia-un-gran-framework-javascrip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-native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github.com/jmrp81/Native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nativescript.org/tutorial/chapter-0" TargetMode="External"/><Relationship Id="rId5" Type="http://schemas.openxmlformats.org/officeDocument/2006/relationships/hyperlink" Target="https://github.com/jmrp81/Ionic" TargetMode="External"/><Relationship Id="rId4" Type="http://schemas.openxmlformats.org/officeDocument/2006/relationships/hyperlink" Target="https://ionicframework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34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6A06BC-68BD-4D50-B86B-A6A93905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326" name="Shape 326"/>
          <p:cNvSpPr txBox="1"/>
          <p:nvPr/>
        </p:nvSpPr>
        <p:spPr>
          <a:xfrm>
            <a:off x="268941" y="168067"/>
            <a:ext cx="8606118" cy="129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spcBef>
                <a:spcPts val="400"/>
              </a:spcBef>
              <a:buClr>
                <a:schemeClr val="accent1"/>
              </a:buClr>
              <a:buSzPts val="2000"/>
            </a:pPr>
            <a:r>
              <a:rPr lang="es-ES" sz="3200" dirty="0">
                <a:solidFill>
                  <a:schemeClr val="bg1"/>
                </a:solidFill>
              </a:rPr>
              <a:t>Introducción al Front mediante </a:t>
            </a:r>
          </a:p>
          <a:p>
            <a:pPr lvl="0" algn="r">
              <a:spcBef>
                <a:spcPts val="400"/>
              </a:spcBef>
              <a:buClr>
                <a:schemeClr val="accent1"/>
              </a:buClr>
              <a:buSzPts val="2000"/>
            </a:pPr>
            <a:r>
              <a:rPr lang="es-ES" sz="3200" dirty="0">
                <a:solidFill>
                  <a:schemeClr val="bg1"/>
                </a:solidFill>
              </a:rPr>
              <a:t>"Holas Mundos"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4" name="Shape 334">
            <a:extLst>
              <a:ext uri="{FF2B5EF4-FFF2-40B4-BE49-F238E27FC236}">
                <a16:creationId xmlns:a16="http://schemas.microsoft.com/office/drawing/2014/main" id="{FAEADA78-BAFE-4CE3-8667-76473D8D97E9}"/>
              </a:ext>
            </a:extLst>
          </p:cNvPr>
          <p:cNvSpPr txBox="1"/>
          <p:nvPr/>
        </p:nvSpPr>
        <p:spPr>
          <a:xfrm>
            <a:off x="6472660" y="4170044"/>
            <a:ext cx="767278" cy="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sym typeface="Arial"/>
              </a:rPr>
              <a:t>jmrp81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2261F-964F-4798-8E9C-1F7C899BA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53" y="4246715"/>
            <a:ext cx="986761" cy="2203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4276E3-08A0-4BE5-A460-D35694F0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86" y="4171817"/>
            <a:ext cx="267808" cy="295275"/>
          </a:xfrm>
          <a:prstGeom prst="rect">
            <a:avLst/>
          </a:prstGeom>
        </p:spPr>
      </p:pic>
      <p:sp>
        <p:nvSpPr>
          <p:cNvPr id="7" name="Shape 334">
            <a:extLst>
              <a:ext uri="{FF2B5EF4-FFF2-40B4-BE49-F238E27FC236}">
                <a16:creationId xmlns:a16="http://schemas.microsoft.com/office/drawing/2014/main" id="{9FBDD0F0-763E-4627-ADEB-F79AF25933E8}"/>
              </a:ext>
            </a:extLst>
          </p:cNvPr>
          <p:cNvSpPr txBox="1"/>
          <p:nvPr/>
        </p:nvSpPr>
        <p:spPr>
          <a:xfrm>
            <a:off x="457285" y="4188993"/>
            <a:ext cx="2715707" cy="27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sym typeface="Arial"/>
              </a:rPr>
              <a:t>Juan Manuel Rodríguez Pérez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E92A95-65B0-46C8-A2EC-D36369969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199" y="4188993"/>
            <a:ext cx="361950" cy="295275"/>
          </a:xfrm>
          <a:prstGeom prst="rect">
            <a:avLst/>
          </a:prstGeom>
        </p:spPr>
      </p:pic>
      <p:sp>
        <p:nvSpPr>
          <p:cNvPr id="9" name="Shape 334">
            <a:extLst>
              <a:ext uri="{FF2B5EF4-FFF2-40B4-BE49-F238E27FC236}">
                <a16:creationId xmlns:a16="http://schemas.microsoft.com/office/drawing/2014/main" id="{11B59685-CCEA-4B64-BF8E-7D1927911D93}"/>
              </a:ext>
            </a:extLst>
          </p:cNvPr>
          <p:cNvSpPr txBox="1"/>
          <p:nvPr/>
        </p:nvSpPr>
        <p:spPr>
          <a:xfrm>
            <a:off x="3983375" y="4171817"/>
            <a:ext cx="1750950" cy="2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sz="1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juan_manuel_rp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E4AF1E-55B0-4523-88BE-45C650122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177" y="4218721"/>
            <a:ext cx="266700" cy="257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C8FFD2-B985-4446-9E8F-D98DC36F3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6383" y="4740067"/>
            <a:ext cx="1296731" cy="333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3813972-4E15-415B-AFD0-2AAA9313C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7868" y="-388852"/>
            <a:ext cx="6282193" cy="3538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B5B7807-8CB0-4E9B-8A85-7018D407C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461943"/>
              </p:ext>
            </p:extLst>
          </p:nvPr>
        </p:nvGraphicFramePr>
        <p:xfrm>
          <a:off x="0" y="0"/>
          <a:ext cx="9143999" cy="47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7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AE47C0-2352-43DC-A543-11F313BD0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952651"/>
              </p:ext>
            </p:extLst>
          </p:nvPr>
        </p:nvGraphicFramePr>
        <p:xfrm>
          <a:off x="1" y="0"/>
          <a:ext cx="9144000" cy="469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F80F956-13F6-4DFD-B771-C57577F07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44083"/>
              </p:ext>
            </p:extLst>
          </p:nvPr>
        </p:nvGraphicFramePr>
        <p:xfrm>
          <a:off x="0" y="-1"/>
          <a:ext cx="9144000" cy="4717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E356E68-F804-47DF-8AC7-CAFA6C8D0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70144"/>
              </p:ext>
            </p:extLst>
          </p:nvPr>
        </p:nvGraphicFramePr>
        <p:xfrm>
          <a:off x="0" y="1"/>
          <a:ext cx="91440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713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8BB15E3-9347-4892-A4D8-6B1752ADE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40339"/>
              </p:ext>
            </p:extLst>
          </p:nvPr>
        </p:nvGraphicFramePr>
        <p:xfrm>
          <a:off x="0" y="0"/>
          <a:ext cx="9143999" cy="473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74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Recursos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33BEF9-FB67-429A-8BE4-1FC2A509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" y="0"/>
            <a:ext cx="9142857" cy="4742857"/>
          </a:xfrm>
          <a:prstGeom prst="rect">
            <a:avLst/>
          </a:prstGeom>
        </p:spPr>
      </p:pic>
      <p:sp>
        <p:nvSpPr>
          <p:cNvPr id="12" name="Shape 513">
            <a:extLst>
              <a:ext uri="{FF2B5EF4-FFF2-40B4-BE49-F238E27FC236}">
                <a16:creationId xmlns:a16="http://schemas.microsoft.com/office/drawing/2014/main" id="{FA4E71E5-7A1A-4DC6-A0F5-BB7302CBF00B}"/>
              </a:ext>
            </a:extLst>
          </p:cNvPr>
          <p:cNvSpPr txBox="1"/>
          <p:nvPr/>
        </p:nvSpPr>
        <p:spPr>
          <a:xfrm>
            <a:off x="1563757" y="3732276"/>
            <a:ext cx="7389029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https://github.com/jdonsan/estudiando-vue-js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jdonsan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511">
            <a:extLst>
              <a:ext uri="{FF2B5EF4-FFF2-40B4-BE49-F238E27FC236}">
                <a16:creationId xmlns:a16="http://schemas.microsoft.com/office/drawing/2014/main" id="{BE98C0B4-E85A-4CF1-8FC0-C49C05499D1B}"/>
              </a:ext>
            </a:extLst>
          </p:cNvPr>
          <p:cNvSpPr txBox="1"/>
          <p:nvPr/>
        </p:nvSpPr>
        <p:spPr>
          <a:xfrm>
            <a:off x="1503414" y="2524540"/>
            <a:ext cx="7449371" cy="8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https://reactjs.org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https://www.udemy.com/aprendiendo-react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https://github.com/azaharafernandezguizan/STEMTrivialReact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midudev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509">
            <a:extLst>
              <a:ext uri="{FF2B5EF4-FFF2-40B4-BE49-F238E27FC236}">
                <a16:creationId xmlns:a16="http://schemas.microsoft.com/office/drawing/2014/main" id="{379B77E5-3BCB-4299-BB12-4DE695EE9160}"/>
              </a:ext>
            </a:extLst>
          </p:cNvPr>
          <p:cNvSpPr txBox="1"/>
          <p:nvPr/>
        </p:nvSpPr>
        <p:spPr>
          <a:xfrm>
            <a:off x="1503414" y="1404473"/>
            <a:ext cx="7449371" cy="7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https://aurelia.io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https://www.uno-de-piera.com/aurelia-un-gran-framework-javascript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https://github.com/azaharafernandezguizan/STEMTrivial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5" name="Shape 521">
            <a:extLst>
              <a:ext uri="{FF2B5EF4-FFF2-40B4-BE49-F238E27FC236}">
                <a16:creationId xmlns:a16="http://schemas.microsoft.com/office/drawing/2014/main" id="{12653DC5-E424-408E-9D2A-1CAA722AE054}"/>
              </a:ext>
            </a:extLst>
          </p:cNvPr>
          <p:cNvSpPr txBox="1"/>
          <p:nvPr/>
        </p:nvSpPr>
        <p:spPr>
          <a:xfrm>
            <a:off x="1503414" y="197154"/>
            <a:ext cx="7449371" cy="7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https://angular.io/</a:t>
            </a:r>
            <a:endParaRPr lang="es-ES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F243E"/>
                </a:solidFill>
                <a:hlinkClick r:id="rId12"/>
              </a:rPr>
              <a:t>https://material.angularjs.org/</a:t>
            </a:r>
            <a:endParaRPr lang="es-ES" dirty="0">
              <a:solidFill>
                <a:srgbClr val="0F24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@carlosazaustre</a:t>
            </a:r>
          </a:p>
          <a:p>
            <a:pPr lvl="0"/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535AFF-E1CA-452E-A647-A866AFB7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" y="0"/>
            <a:ext cx="9142857" cy="4742857"/>
          </a:xfrm>
          <a:prstGeom prst="rect">
            <a:avLst/>
          </a:prstGeom>
        </p:spPr>
      </p:pic>
      <p:sp>
        <p:nvSpPr>
          <p:cNvPr id="10" name="Shape 523">
            <a:extLst>
              <a:ext uri="{FF2B5EF4-FFF2-40B4-BE49-F238E27FC236}">
                <a16:creationId xmlns:a16="http://schemas.microsoft.com/office/drawing/2014/main" id="{338DA1FC-FDD5-411C-A7F9-25D6C7B0F297}"/>
              </a:ext>
            </a:extLst>
          </p:cNvPr>
          <p:cNvSpPr txBox="1"/>
          <p:nvPr/>
        </p:nvSpPr>
        <p:spPr>
          <a:xfrm>
            <a:off x="1489029" y="139147"/>
            <a:ext cx="7416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https://ionicframework.com/</a:t>
            </a: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https://github.com/jmrp81/Ionic</a:t>
            </a: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carlosazaustre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514">
            <a:extLst>
              <a:ext uri="{FF2B5EF4-FFF2-40B4-BE49-F238E27FC236}">
                <a16:creationId xmlns:a16="http://schemas.microsoft.com/office/drawing/2014/main" id="{1A2130DF-6414-4BF9-976D-E4826B0F8EA0}"/>
              </a:ext>
            </a:extLst>
          </p:cNvPr>
          <p:cNvSpPr txBox="1"/>
          <p:nvPr/>
        </p:nvSpPr>
        <p:spPr>
          <a:xfrm>
            <a:off x="1489028" y="1403775"/>
            <a:ext cx="7416267" cy="8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https://docs.nativescript.org/tutorial/chapter-0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https://github.com/jmrp81/NativeScript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" name="Shape 514">
            <a:extLst>
              <a:ext uri="{FF2B5EF4-FFF2-40B4-BE49-F238E27FC236}">
                <a16:creationId xmlns:a16="http://schemas.microsoft.com/office/drawing/2014/main" id="{72138B53-8955-45CC-A36C-3EE033626598}"/>
              </a:ext>
            </a:extLst>
          </p:cNvPr>
          <p:cNvSpPr txBox="1"/>
          <p:nvPr/>
        </p:nvSpPr>
        <p:spPr>
          <a:xfrm>
            <a:off x="1489028" y="2571750"/>
            <a:ext cx="7416267" cy="8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>
                <a:hlinkClick r:id="rId8"/>
              </a:rPr>
              <a:t>https://facebook.github.io/react-native/</a:t>
            </a:r>
            <a:r>
              <a:rPr lang="es-E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F914B8-D921-4EDA-8FB7-F8090A41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5979"/>
            <a:ext cx="4892081" cy="556021"/>
          </a:xfrm>
        </p:spPr>
        <p:txBody>
          <a:bodyPr/>
          <a:lstStyle/>
          <a:p>
            <a:r>
              <a:rPr lang="es-ES" sz="2400" dirty="0"/>
              <a:t>Características del Equipo Usado: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7B155D3-4FF3-435D-8AD0-3422247D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77149"/>
              </p:ext>
            </p:extLst>
          </p:nvPr>
        </p:nvGraphicFramePr>
        <p:xfrm>
          <a:off x="471946" y="970446"/>
          <a:ext cx="8219770" cy="342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885">
                  <a:extLst>
                    <a:ext uri="{9D8B030D-6E8A-4147-A177-3AD203B41FA5}">
                      <a16:colId xmlns:a16="http://schemas.microsoft.com/office/drawing/2014/main" val="3133294466"/>
                    </a:ext>
                  </a:extLst>
                </a:gridCol>
                <a:gridCol w="4109885">
                  <a:extLst>
                    <a:ext uri="{9D8B030D-6E8A-4147-A177-3AD203B41FA5}">
                      <a16:colId xmlns:a16="http://schemas.microsoft.com/office/drawing/2014/main" val="2738932806"/>
                    </a:ext>
                  </a:extLst>
                </a:gridCol>
              </a:tblGrid>
              <a:tr h="35654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20836"/>
                  </a:ext>
                </a:extLst>
              </a:tr>
              <a:tr h="306610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Marca y Modelo: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MSI – GE72 2QL(Apache)-252XES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Procesador: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Intel Core i7-5700HQ 2.70 </a:t>
                      </a:r>
                      <a:r>
                        <a:rPr lang="es-ES" dirty="0" err="1"/>
                        <a:t>Ghz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RAM: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8 GB 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DDR3L SODIMM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Controlador Gráfico: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nVidia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Geforce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GTX950M, 2GB GDDR5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Pantalla: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17.3" LED Full HD (1920x1080) 16:9 Anti-Glare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Disco Duro: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Samsung 840 Evo 250 GB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Windows 10 Pro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Visual Studio </a:t>
                      </a:r>
                      <a:r>
                        <a:rPr lang="es-ES" dirty="0" err="1"/>
                        <a:t>Code</a:t>
                      </a:r>
                      <a:r>
                        <a:rPr lang="es-ES" dirty="0"/>
                        <a:t> versión 1.29.1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 err="1"/>
                        <a:t>Node</a:t>
                      </a:r>
                      <a:r>
                        <a:rPr lang="es-ES" dirty="0"/>
                        <a:t> 8.12.0 LTS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JDK 8 191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 err="1"/>
                        <a:t>chocolatey</a:t>
                      </a:r>
                      <a:r>
                        <a:rPr lang="es-ES" dirty="0"/>
                        <a:t> v0.10.11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9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idea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2D97575D-D357-4FAA-94A6-6BA1BD75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26"/>
            <a:ext cx="9144000" cy="4733925"/>
          </a:xfrm>
          <a:prstGeom prst="rect">
            <a:avLst/>
          </a:prstGeom>
        </p:spPr>
      </p:pic>
      <p:sp>
        <p:nvSpPr>
          <p:cNvPr id="14" name="Shape 538">
            <a:extLst>
              <a:ext uri="{FF2B5EF4-FFF2-40B4-BE49-F238E27FC236}">
                <a16:creationId xmlns:a16="http://schemas.microsoft.com/office/drawing/2014/main" id="{A6DFCCDD-27CD-4631-B8C7-12E203E3638B}"/>
              </a:ext>
            </a:extLst>
          </p:cNvPr>
          <p:cNvSpPr txBox="1"/>
          <p:nvPr/>
        </p:nvSpPr>
        <p:spPr>
          <a:xfrm>
            <a:off x="0" y="677057"/>
            <a:ext cx="914400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Node (npm)</a:t>
            </a:r>
            <a:endParaRPr/>
          </a:p>
        </p:txBody>
      </p:sp>
      <p:sp>
        <p:nvSpPr>
          <p:cNvPr id="16" name="Shape 549">
            <a:extLst>
              <a:ext uri="{FF2B5EF4-FFF2-40B4-BE49-F238E27FC236}">
                <a16:creationId xmlns:a16="http://schemas.microsoft.com/office/drawing/2014/main" id="{0141C06D-A4EE-4FED-B7B4-4448B90EBE93}"/>
              </a:ext>
            </a:extLst>
          </p:cNvPr>
          <p:cNvSpPr txBox="1"/>
          <p:nvPr/>
        </p:nvSpPr>
        <p:spPr>
          <a:xfrm>
            <a:off x="-1945" y="1499435"/>
            <a:ext cx="1294033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</a:t>
            </a:r>
            <a:endParaRPr dirty="0"/>
          </a:p>
        </p:txBody>
      </p:sp>
      <p:sp>
        <p:nvSpPr>
          <p:cNvPr id="17" name="Shape 550">
            <a:extLst>
              <a:ext uri="{FF2B5EF4-FFF2-40B4-BE49-F238E27FC236}">
                <a16:creationId xmlns:a16="http://schemas.microsoft.com/office/drawing/2014/main" id="{FD115610-FFD4-4A6C-9D2C-FD81E4BA6A33}"/>
              </a:ext>
            </a:extLst>
          </p:cNvPr>
          <p:cNvSpPr txBox="1"/>
          <p:nvPr/>
        </p:nvSpPr>
        <p:spPr>
          <a:xfrm>
            <a:off x="-1945" y="1887254"/>
            <a:ext cx="1294033" cy="415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553">
            <a:extLst>
              <a:ext uri="{FF2B5EF4-FFF2-40B4-BE49-F238E27FC236}">
                <a16:creationId xmlns:a16="http://schemas.microsoft.com/office/drawing/2014/main" id="{7B0D7586-1CD3-4982-BAA9-B3F2B71DFCCC}"/>
              </a:ext>
            </a:extLst>
          </p:cNvPr>
          <p:cNvSpPr txBox="1"/>
          <p:nvPr/>
        </p:nvSpPr>
        <p:spPr>
          <a:xfrm>
            <a:off x="-1944" y="1071153"/>
            <a:ext cx="129403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56">
            <a:extLst>
              <a:ext uri="{FF2B5EF4-FFF2-40B4-BE49-F238E27FC236}">
                <a16:creationId xmlns:a16="http://schemas.microsoft.com/office/drawing/2014/main" id="{6DDA9708-9399-4CFF-8056-6707DF276C63}"/>
              </a:ext>
            </a:extLst>
          </p:cNvPr>
          <p:cNvSpPr txBox="1"/>
          <p:nvPr/>
        </p:nvSpPr>
        <p:spPr>
          <a:xfrm>
            <a:off x="-1944" y="2730540"/>
            <a:ext cx="1294032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 Material</a:t>
            </a:r>
            <a:endParaRPr dirty="0"/>
          </a:p>
        </p:txBody>
      </p:sp>
      <p:sp>
        <p:nvSpPr>
          <p:cNvPr id="20" name="Shape 557">
            <a:extLst>
              <a:ext uri="{FF2B5EF4-FFF2-40B4-BE49-F238E27FC236}">
                <a16:creationId xmlns:a16="http://schemas.microsoft.com/office/drawing/2014/main" id="{C29F3340-0DCF-4BCA-A94E-3266E5461847}"/>
              </a:ext>
            </a:extLst>
          </p:cNvPr>
          <p:cNvSpPr txBox="1"/>
          <p:nvPr/>
        </p:nvSpPr>
        <p:spPr>
          <a:xfrm>
            <a:off x="-1945" y="2412960"/>
            <a:ext cx="129403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4">
            <a:extLst>
              <a:ext uri="{FF2B5EF4-FFF2-40B4-BE49-F238E27FC236}">
                <a16:creationId xmlns:a16="http://schemas.microsoft.com/office/drawing/2014/main" id="{A3919A2A-57C2-4E05-8E61-78FD0838FD4E}"/>
              </a:ext>
            </a:extLst>
          </p:cNvPr>
          <p:cNvSpPr txBox="1"/>
          <p:nvPr/>
        </p:nvSpPr>
        <p:spPr>
          <a:xfrm>
            <a:off x="1343310" y="1884803"/>
            <a:ext cx="1227612" cy="3956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Aurelia Cli</a:t>
            </a:r>
            <a:endParaRPr dirty="0"/>
          </a:p>
        </p:txBody>
      </p:sp>
      <p:sp>
        <p:nvSpPr>
          <p:cNvPr id="22" name="Shape 574">
            <a:extLst>
              <a:ext uri="{FF2B5EF4-FFF2-40B4-BE49-F238E27FC236}">
                <a16:creationId xmlns:a16="http://schemas.microsoft.com/office/drawing/2014/main" id="{8B6CE6DD-BE64-4047-8056-3C5682DF0220}"/>
              </a:ext>
            </a:extLst>
          </p:cNvPr>
          <p:cNvSpPr txBox="1"/>
          <p:nvPr/>
        </p:nvSpPr>
        <p:spPr>
          <a:xfrm>
            <a:off x="1343310" y="2412960"/>
            <a:ext cx="122761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AureliaApp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39">
            <a:extLst>
              <a:ext uri="{FF2B5EF4-FFF2-40B4-BE49-F238E27FC236}">
                <a16:creationId xmlns:a16="http://schemas.microsoft.com/office/drawing/2014/main" id="{255B19E5-197A-4CBB-BE36-E4AC161EB1BE}"/>
              </a:ext>
            </a:extLst>
          </p:cNvPr>
          <p:cNvSpPr txBox="1"/>
          <p:nvPr/>
        </p:nvSpPr>
        <p:spPr>
          <a:xfrm>
            <a:off x="5232610" y="1488746"/>
            <a:ext cx="1242974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Ionic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41">
            <a:extLst>
              <a:ext uri="{FF2B5EF4-FFF2-40B4-BE49-F238E27FC236}">
                <a16:creationId xmlns:a16="http://schemas.microsoft.com/office/drawing/2014/main" id="{3D17E978-B9DD-4422-BDC2-EE6883FF8BFE}"/>
              </a:ext>
            </a:extLst>
          </p:cNvPr>
          <p:cNvSpPr txBox="1"/>
          <p:nvPr/>
        </p:nvSpPr>
        <p:spPr>
          <a:xfrm>
            <a:off x="5232611" y="2409156"/>
            <a:ext cx="1242974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IonicApp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43">
            <a:extLst>
              <a:ext uri="{FF2B5EF4-FFF2-40B4-BE49-F238E27FC236}">
                <a16:creationId xmlns:a16="http://schemas.microsoft.com/office/drawing/2014/main" id="{155C32CA-5EA9-43C2-BC1F-A3396231BCE4}"/>
              </a:ext>
            </a:extLst>
          </p:cNvPr>
          <p:cNvSpPr txBox="1"/>
          <p:nvPr/>
        </p:nvSpPr>
        <p:spPr>
          <a:xfrm>
            <a:off x="5232611" y="2830828"/>
            <a:ext cx="1242974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Android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45">
            <a:extLst>
              <a:ext uri="{FF2B5EF4-FFF2-40B4-BE49-F238E27FC236}">
                <a16:creationId xmlns:a16="http://schemas.microsoft.com/office/drawing/2014/main" id="{2379615F-6C46-4ED2-8FD3-E0A6F9504BF8}"/>
              </a:ext>
            </a:extLst>
          </p:cNvPr>
          <p:cNvSpPr txBox="1"/>
          <p:nvPr/>
        </p:nvSpPr>
        <p:spPr>
          <a:xfrm>
            <a:off x="5232610" y="3365769"/>
            <a:ext cx="1242974" cy="415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IOS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47">
            <a:extLst>
              <a:ext uri="{FF2B5EF4-FFF2-40B4-BE49-F238E27FC236}">
                <a16:creationId xmlns:a16="http://schemas.microsoft.com/office/drawing/2014/main" id="{C413830F-C962-43DC-B880-E76A5353F442}"/>
              </a:ext>
            </a:extLst>
          </p:cNvPr>
          <p:cNvSpPr txBox="1"/>
          <p:nvPr/>
        </p:nvSpPr>
        <p:spPr>
          <a:xfrm>
            <a:off x="5232610" y="982669"/>
            <a:ext cx="1242974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Android Studio </a:t>
            </a:r>
            <a:r>
              <a:rPr lang="es-ES" sz="1050" dirty="0"/>
              <a:t>-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emulador</a:t>
            </a:r>
            <a:endParaRPr dirty="0"/>
          </a:p>
        </p:txBody>
      </p:sp>
      <p:sp>
        <p:nvSpPr>
          <p:cNvPr id="28" name="Shape 561">
            <a:extLst>
              <a:ext uri="{FF2B5EF4-FFF2-40B4-BE49-F238E27FC236}">
                <a16:creationId xmlns:a16="http://schemas.microsoft.com/office/drawing/2014/main" id="{923B51F8-E95E-4C54-9822-71EF15445246}"/>
              </a:ext>
            </a:extLst>
          </p:cNvPr>
          <p:cNvSpPr txBox="1"/>
          <p:nvPr/>
        </p:nvSpPr>
        <p:spPr>
          <a:xfrm>
            <a:off x="6543316" y="987560"/>
            <a:ext cx="1235710" cy="369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Chocolatey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63">
            <a:extLst>
              <a:ext uri="{FF2B5EF4-FFF2-40B4-BE49-F238E27FC236}">
                <a16:creationId xmlns:a16="http://schemas.microsoft.com/office/drawing/2014/main" id="{CADF66E6-D4FF-4D54-B2BC-4634EE85E76D}"/>
              </a:ext>
            </a:extLst>
          </p:cNvPr>
          <p:cNvSpPr txBox="1"/>
          <p:nvPr/>
        </p:nvSpPr>
        <p:spPr>
          <a:xfrm>
            <a:off x="6543316" y="1447562"/>
            <a:ext cx="1235710" cy="52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SDK Android con choco</a:t>
            </a:r>
            <a:endParaRPr dirty="0"/>
          </a:p>
        </p:txBody>
      </p:sp>
      <p:sp>
        <p:nvSpPr>
          <p:cNvPr id="30" name="Shape 565">
            <a:extLst>
              <a:ext uri="{FF2B5EF4-FFF2-40B4-BE49-F238E27FC236}">
                <a16:creationId xmlns:a16="http://schemas.microsoft.com/office/drawing/2014/main" id="{D066E814-4411-440E-8580-28E63D0B40E2}"/>
              </a:ext>
            </a:extLst>
          </p:cNvPr>
          <p:cNvSpPr txBox="1"/>
          <p:nvPr/>
        </p:nvSpPr>
        <p:spPr>
          <a:xfrm>
            <a:off x="6540310" y="2004794"/>
            <a:ext cx="1235710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Complementos SDK</a:t>
            </a:r>
            <a:endParaRPr dirty="0"/>
          </a:p>
        </p:txBody>
      </p:sp>
      <p:sp>
        <p:nvSpPr>
          <p:cNvPr id="31" name="Shape 567">
            <a:extLst>
              <a:ext uri="{FF2B5EF4-FFF2-40B4-BE49-F238E27FC236}">
                <a16:creationId xmlns:a16="http://schemas.microsoft.com/office/drawing/2014/main" id="{5083D5FE-D969-4C4E-B66D-757DE217A98B}"/>
              </a:ext>
            </a:extLst>
          </p:cNvPr>
          <p:cNvSpPr txBox="1"/>
          <p:nvPr/>
        </p:nvSpPr>
        <p:spPr>
          <a:xfrm>
            <a:off x="6539133" y="2667510"/>
            <a:ext cx="125432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AVDs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69">
            <a:extLst>
              <a:ext uri="{FF2B5EF4-FFF2-40B4-BE49-F238E27FC236}">
                <a16:creationId xmlns:a16="http://schemas.microsoft.com/office/drawing/2014/main" id="{D3C40DD8-98D5-4BAC-B2A3-9000E5EE5942}"/>
              </a:ext>
            </a:extLst>
          </p:cNvPr>
          <p:cNvSpPr txBox="1"/>
          <p:nvPr/>
        </p:nvSpPr>
        <p:spPr>
          <a:xfrm>
            <a:off x="6539132" y="2992823"/>
            <a:ext cx="125432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70">
            <a:extLst>
              <a:ext uri="{FF2B5EF4-FFF2-40B4-BE49-F238E27FC236}">
                <a16:creationId xmlns:a16="http://schemas.microsoft.com/office/drawing/2014/main" id="{99D35AB8-0EEB-4CEF-8212-99DFE76A89AE}"/>
              </a:ext>
            </a:extLst>
          </p:cNvPr>
          <p:cNvSpPr txBox="1"/>
          <p:nvPr/>
        </p:nvSpPr>
        <p:spPr>
          <a:xfrm>
            <a:off x="6539132" y="3337439"/>
            <a:ext cx="125432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572">
            <a:extLst>
              <a:ext uri="{FF2B5EF4-FFF2-40B4-BE49-F238E27FC236}">
                <a16:creationId xmlns:a16="http://schemas.microsoft.com/office/drawing/2014/main" id="{38020CD8-DB55-44AB-AFAA-7FD486F050A8}"/>
              </a:ext>
            </a:extLst>
          </p:cNvPr>
          <p:cNvSpPr txBox="1"/>
          <p:nvPr/>
        </p:nvSpPr>
        <p:spPr>
          <a:xfrm>
            <a:off x="2655063" y="1481072"/>
            <a:ext cx="121457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574">
            <a:extLst>
              <a:ext uri="{FF2B5EF4-FFF2-40B4-BE49-F238E27FC236}">
                <a16:creationId xmlns:a16="http://schemas.microsoft.com/office/drawing/2014/main" id="{FF909093-70AC-4C95-BD36-124688379C3F}"/>
              </a:ext>
            </a:extLst>
          </p:cNvPr>
          <p:cNvSpPr txBox="1"/>
          <p:nvPr/>
        </p:nvSpPr>
        <p:spPr>
          <a:xfrm>
            <a:off x="2662869" y="2400349"/>
            <a:ext cx="121457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576">
            <a:extLst>
              <a:ext uri="{FF2B5EF4-FFF2-40B4-BE49-F238E27FC236}">
                <a16:creationId xmlns:a16="http://schemas.microsoft.com/office/drawing/2014/main" id="{E8620143-8572-414F-A00B-B048949BF078}"/>
              </a:ext>
            </a:extLst>
          </p:cNvPr>
          <p:cNvSpPr txBox="1"/>
          <p:nvPr/>
        </p:nvSpPr>
        <p:spPr>
          <a:xfrm>
            <a:off x="3947074" y="1884803"/>
            <a:ext cx="123688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Vue-cli</a:t>
            </a:r>
            <a:endParaRPr dirty="0"/>
          </a:p>
        </p:txBody>
      </p:sp>
      <p:sp>
        <p:nvSpPr>
          <p:cNvPr id="37" name="Shape 578">
            <a:extLst>
              <a:ext uri="{FF2B5EF4-FFF2-40B4-BE49-F238E27FC236}">
                <a16:creationId xmlns:a16="http://schemas.microsoft.com/office/drawing/2014/main" id="{15B788BA-87F7-423F-99C2-7430F0E176D6}"/>
              </a:ext>
            </a:extLst>
          </p:cNvPr>
          <p:cNvSpPr txBox="1"/>
          <p:nvPr/>
        </p:nvSpPr>
        <p:spPr>
          <a:xfrm>
            <a:off x="3969388" y="2412960"/>
            <a:ext cx="1214573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VueApp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539">
            <a:extLst>
              <a:ext uri="{FF2B5EF4-FFF2-40B4-BE49-F238E27FC236}">
                <a16:creationId xmlns:a16="http://schemas.microsoft.com/office/drawing/2014/main" id="{73A85755-4FC8-4EDB-A5A5-1342FAC9CFA2}"/>
              </a:ext>
            </a:extLst>
          </p:cNvPr>
          <p:cNvSpPr txBox="1"/>
          <p:nvPr/>
        </p:nvSpPr>
        <p:spPr>
          <a:xfrm>
            <a:off x="7846758" y="998915"/>
            <a:ext cx="123571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expo-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541">
            <a:extLst>
              <a:ext uri="{FF2B5EF4-FFF2-40B4-BE49-F238E27FC236}">
                <a16:creationId xmlns:a16="http://schemas.microsoft.com/office/drawing/2014/main" id="{F0E3CBA0-5B46-4E97-AAAD-A1627851CD6A}"/>
              </a:ext>
            </a:extLst>
          </p:cNvPr>
          <p:cNvSpPr txBox="1"/>
          <p:nvPr/>
        </p:nvSpPr>
        <p:spPr>
          <a:xfrm>
            <a:off x="7859271" y="1356861"/>
            <a:ext cx="1242974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ReactNativeApp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84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A2E0CD-CD46-4A4F-953A-DA18F0B8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73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2CDC1873-2359-4110-B521-8C2C601C21E1}"/>
              </a:ext>
            </a:extLst>
          </p:cNvPr>
          <p:cNvSpPr txBox="1"/>
          <p:nvPr/>
        </p:nvSpPr>
        <p:spPr>
          <a:xfrm>
            <a:off x="36935" y="1541206"/>
            <a:ext cx="218943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Intalar Angular: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–g angular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C90D6ED-4F60-45BF-9117-A861BE379C73}"/>
              </a:ext>
            </a:extLst>
          </p:cNvPr>
          <p:cNvSpPr txBox="1"/>
          <p:nvPr/>
        </p:nvSpPr>
        <p:spPr>
          <a:xfrm>
            <a:off x="23949" y="2067410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Angular Cli: npm install -g @angular/cli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A6DD90B-702B-47A6-8F04-7C0066BC6C9C}"/>
              </a:ext>
            </a:extLst>
          </p:cNvPr>
          <p:cNvSpPr txBox="1"/>
          <p:nvPr/>
        </p:nvSpPr>
        <p:spPr>
          <a:xfrm>
            <a:off x="35601" y="1015002"/>
            <a:ext cx="219076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Typescript: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-g typescript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692C56A-8463-4222-BBE1-1AAD21B615EF}"/>
              </a:ext>
            </a:extLst>
          </p:cNvPr>
          <p:cNvSpPr txBox="1"/>
          <p:nvPr/>
        </p:nvSpPr>
        <p:spPr>
          <a:xfrm>
            <a:off x="12454" y="3271143"/>
            <a:ext cx="2212578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Angular Material: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--save @angular/material @angular/cdk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--save @angular/animations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-g --save hammerjs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9C29ECC-BD65-40A2-BED6-6D74F6EF6A16}"/>
              </a:ext>
            </a:extLst>
          </p:cNvPr>
          <p:cNvSpPr txBox="1"/>
          <p:nvPr/>
        </p:nvSpPr>
        <p:spPr>
          <a:xfrm>
            <a:off x="35601" y="2598961"/>
            <a:ext cx="2189431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AngularApp: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ng new HelloWorldMaterialAngular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4B602D5-B2FD-4B84-8E9F-8BDF15105DF3}"/>
              </a:ext>
            </a:extLst>
          </p:cNvPr>
          <p:cNvSpPr txBox="1"/>
          <p:nvPr/>
        </p:nvSpPr>
        <p:spPr>
          <a:xfrm>
            <a:off x="12454" y="598116"/>
            <a:ext cx="90851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Node (npm) </a:t>
            </a:r>
            <a:r>
              <a:rPr kumimoji="0" lang="es-ES_tradnl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https://nodejs.org/es/</a:t>
            </a:r>
            <a:r>
              <a: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CuadroTexto 66">
            <a:extLst>
              <a:ext uri="{FF2B5EF4-FFF2-40B4-BE49-F238E27FC236}">
                <a16:creationId xmlns:a16="http://schemas.microsoft.com/office/drawing/2014/main" id="{AA300BBC-BDAB-4869-AA2E-723D9D02E330}"/>
              </a:ext>
            </a:extLst>
          </p:cNvPr>
          <p:cNvSpPr txBox="1"/>
          <p:nvPr/>
        </p:nvSpPr>
        <p:spPr>
          <a:xfrm>
            <a:off x="2332044" y="2063995"/>
            <a:ext cx="220241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Aurelia Cli: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aurelia-cli -g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CuadroTexto 66">
            <a:extLst>
              <a:ext uri="{FF2B5EF4-FFF2-40B4-BE49-F238E27FC236}">
                <a16:creationId xmlns:a16="http://schemas.microsoft.com/office/drawing/2014/main" id="{9F002CBA-ED78-47C6-9102-ED11EC078720}"/>
              </a:ext>
            </a:extLst>
          </p:cNvPr>
          <p:cNvSpPr txBox="1"/>
          <p:nvPr/>
        </p:nvSpPr>
        <p:spPr>
          <a:xfrm>
            <a:off x="2332045" y="2760544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Proyecto: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 new [</a:t>
            </a:r>
            <a:r>
              <a:rPr kumimoji="0" lang="en-GB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nameApp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596D9CB-91DB-437D-BE6C-635BA3368989}"/>
              </a:ext>
            </a:extLst>
          </p:cNvPr>
          <p:cNvSpPr txBox="1"/>
          <p:nvPr/>
        </p:nvSpPr>
        <p:spPr>
          <a:xfrm>
            <a:off x="4609542" y="2067410"/>
            <a:ext cx="22343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React: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-g create-react-app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B2D2884-199E-4853-B014-7D61A99BCC4A}"/>
              </a:ext>
            </a:extLst>
          </p:cNvPr>
          <p:cNvSpPr txBox="1"/>
          <p:nvPr/>
        </p:nvSpPr>
        <p:spPr>
          <a:xfrm>
            <a:off x="4641475" y="2760544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ReactApp: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create-react-app [nameApp]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6EDEF2-8A69-4E0F-98F3-55F86550FEDD}"/>
              </a:ext>
            </a:extLst>
          </p:cNvPr>
          <p:cNvSpPr txBox="1"/>
          <p:nvPr/>
        </p:nvSpPr>
        <p:spPr>
          <a:xfrm>
            <a:off x="6934272" y="1541206"/>
            <a:ext cx="217279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</a:t>
            </a:r>
            <a:r>
              <a:rPr lang="es-ES" sz="1050" dirty="0" err="1"/>
              <a:t>Vue</a:t>
            </a:r>
            <a:r>
              <a:rPr lang="es-ES" sz="1050" dirty="0"/>
              <a:t>:</a:t>
            </a:r>
          </a:p>
          <a:p>
            <a:pPr algn="ctr"/>
            <a:r>
              <a:rPr lang="es-ES" sz="1050" dirty="0"/>
              <a:t>npm -g install vue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ED7CF8-CD2D-411A-9411-E53BF2C76A85}"/>
              </a:ext>
            </a:extLst>
          </p:cNvPr>
          <p:cNvSpPr txBox="1"/>
          <p:nvPr/>
        </p:nvSpPr>
        <p:spPr>
          <a:xfrm>
            <a:off x="6934272" y="2060829"/>
            <a:ext cx="218577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Vue-cli:</a:t>
            </a:r>
          </a:p>
          <a:p>
            <a:pPr algn="ctr"/>
            <a:r>
              <a:rPr lang="es-ES" sz="1050" dirty="0"/>
              <a:t>npm -g install vue-cli </a:t>
            </a:r>
          </a:p>
          <a:p>
            <a:pPr algn="ctr"/>
            <a:endParaRPr lang="es-ES" sz="1050" dirty="0"/>
          </a:p>
        </p:txBody>
      </p:sp>
      <p:sp>
        <p:nvSpPr>
          <p:cNvPr id="16" name="CuadroTexto 46">
            <a:extLst>
              <a:ext uri="{FF2B5EF4-FFF2-40B4-BE49-F238E27FC236}">
                <a16:creationId xmlns:a16="http://schemas.microsoft.com/office/drawing/2014/main" id="{6A300609-472F-42F4-B757-6EF5E8B3E23C}"/>
              </a:ext>
            </a:extLst>
          </p:cNvPr>
          <p:cNvSpPr txBox="1"/>
          <p:nvPr/>
        </p:nvSpPr>
        <p:spPr>
          <a:xfrm>
            <a:off x="6934272" y="2735886"/>
            <a:ext cx="218943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VueApp:</a:t>
            </a:r>
          </a:p>
          <a:p>
            <a:pPr algn="ctr"/>
            <a:r>
              <a:rPr lang="es-ES" sz="1050" dirty="0"/>
              <a:t>vue init webpack my-app</a:t>
            </a:r>
          </a:p>
        </p:txBody>
      </p:sp>
    </p:spTree>
    <p:extLst>
      <p:ext uri="{BB962C8B-B14F-4D97-AF65-F5344CB8AC3E}">
        <p14:creationId xmlns:p14="http://schemas.microsoft.com/office/powerpoint/2010/main" val="14263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6866F2-EDDD-48BB-BDBE-2C00C5D0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" y="0"/>
            <a:ext cx="9142857" cy="47333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0B34AD-42FD-4F31-A67D-3FFB0B78E8B1}"/>
              </a:ext>
            </a:extLst>
          </p:cNvPr>
          <p:cNvSpPr txBox="1"/>
          <p:nvPr/>
        </p:nvSpPr>
        <p:spPr>
          <a:xfrm>
            <a:off x="0" y="624177"/>
            <a:ext cx="9142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Node (npm) </a:t>
            </a:r>
            <a:r>
              <a:rPr kumimoji="0" lang="es-ES_tradnl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https://nodejs.org/es/</a:t>
            </a:r>
            <a:r>
              <a: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D63680-FD48-4A4B-AF73-394F8583DC9F}"/>
              </a:ext>
            </a:extLst>
          </p:cNvPr>
          <p:cNvSpPr txBox="1"/>
          <p:nvPr/>
        </p:nvSpPr>
        <p:spPr>
          <a:xfrm>
            <a:off x="92349" y="1509274"/>
            <a:ext cx="28979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Ionic:</a:t>
            </a:r>
          </a:p>
          <a:p>
            <a:pPr algn="ctr"/>
            <a:r>
              <a:rPr lang="es-ES" sz="1050" dirty="0"/>
              <a:t>npm install -g cordova ionic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F1279E-DB41-4F25-A5C4-883D45364907}"/>
              </a:ext>
            </a:extLst>
          </p:cNvPr>
          <p:cNvSpPr txBox="1"/>
          <p:nvPr/>
        </p:nvSpPr>
        <p:spPr>
          <a:xfrm>
            <a:off x="99240" y="2013057"/>
            <a:ext cx="28816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IonicApp:</a:t>
            </a:r>
          </a:p>
          <a:p>
            <a:pPr algn="ctr"/>
            <a:r>
              <a:rPr lang="es-ES" sz="1050" dirty="0"/>
              <a:t>ionic start myApp [blank | tabs | sidemenu]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8282F2-5F06-4863-884B-ED5206578283}"/>
              </a:ext>
            </a:extLst>
          </p:cNvPr>
          <p:cNvSpPr txBox="1"/>
          <p:nvPr/>
        </p:nvSpPr>
        <p:spPr>
          <a:xfrm>
            <a:off x="106133" y="2499852"/>
            <a:ext cx="28816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Android | ios Platform:</a:t>
            </a:r>
          </a:p>
          <a:p>
            <a:pPr algn="ctr"/>
            <a:r>
              <a:rPr lang="es-ES" sz="1050" dirty="0"/>
              <a:t>cordova platform add [android | ios] --save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534668-BFE4-417E-90FC-A0A51E836A8F}"/>
              </a:ext>
            </a:extLst>
          </p:cNvPr>
          <p:cNvSpPr txBox="1"/>
          <p:nvPr/>
        </p:nvSpPr>
        <p:spPr>
          <a:xfrm>
            <a:off x="92349" y="988099"/>
            <a:ext cx="289543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Android Studio (emulador) o usar chocolatey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56C25-B2D5-4156-9892-16DF53260B7D}"/>
              </a:ext>
            </a:extLst>
          </p:cNvPr>
          <p:cNvSpPr txBox="1"/>
          <p:nvPr/>
        </p:nvSpPr>
        <p:spPr>
          <a:xfrm>
            <a:off x="3092132" y="973228"/>
            <a:ext cx="2940445" cy="10849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Chocolatey:</a:t>
            </a:r>
          </a:p>
          <a:p>
            <a:r>
              <a:rPr lang="en-GB" sz="900" dirty="0"/>
              <a:t>@</a:t>
            </a:r>
            <a:r>
              <a:rPr lang="en-GB" sz="900" dirty="0" err="1"/>
              <a:t>powershell</a:t>
            </a:r>
            <a:r>
              <a:rPr lang="en-GB" sz="900" dirty="0"/>
              <a:t> -</a:t>
            </a:r>
            <a:r>
              <a:rPr lang="en-GB" sz="900" dirty="0" err="1"/>
              <a:t>NoProfile</a:t>
            </a:r>
            <a:r>
              <a:rPr lang="en-GB" sz="900" dirty="0"/>
              <a:t> -</a:t>
            </a:r>
            <a:r>
              <a:rPr lang="en-GB" sz="900" dirty="0" err="1"/>
              <a:t>ExecutionPolicy</a:t>
            </a:r>
            <a:r>
              <a:rPr lang="en-GB" sz="900" dirty="0"/>
              <a:t> unrestricted -Command "</a:t>
            </a:r>
            <a:r>
              <a:rPr lang="en-GB" sz="900" dirty="0" err="1"/>
              <a:t>iex</a:t>
            </a:r>
            <a:r>
              <a:rPr lang="en-GB" sz="900" dirty="0"/>
              <a:t> ((new-object </a:t>
            </a:r>
            <a:r>
              <a:rPr lang="en-GB" sz="900" dirty="0" err="1"/>
              <a:t>net.webclient</a:t>
            </a:r>
            <a:r>
              <a:rPr lang="en-GB" sz="900" dirty="0"/>
              <a:t>).</a:t>
            </a:r>
            <a:r>
              <a:rPr lang="en-GB" sz="900" dirty="0" err="1"/>
              <a:t>DownloadString</a:t>
            </a:r>
            <a:r>
              <a:rPr lang="en-GB" sz="900" dirty="0"/>
              <a:t>('https://chocolatey.org/install.ps1'))" &amp;&amp; SET PATH=%PATH%;%ALLUSERSPROFILE%\chocolatey\bin</a:t>
            </a:r>
            <a:endParaRPr lang="es-E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FC0869-F3D9-49E1-A4C2-CDB0B679EF76}"/>
              </a:ext>
            </a:extLst>
          </p:cNvPr>
          <p:cNvSpPr txBox="1"/>
          <p:nvPr/>
        </p:nvSpPr>
        <p:spPr>
          <a:xfrm>
            <a:off x="3092132" y="2110161"/>
            <a:ext cx="293840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node, JDK, SDK Android con choco:</a:t>
            </a:r>
          </a:p>
          <a:p>
            <a:pPr algn="ctr"/>
            <a:r>
              <a:rPr lang="es-ES" sz="1050" dirty="0"/>
              <a:t>choco install nodejs-lts -y</a:t>
            </a:r>
          </a:p>
          <a:p>
            <a:pPr algn="ctr"/>
            <a:r>
              <a:rPr lang="es-ES" sz="1050" dirty="0"/>
              <a:t>choco install jdk8 -y</a:t>
            </a:r>
          </a:p>
          <a:p>
            <a:pPr algn="ctr"/>
            <a:r>
              <a:rPr lang="es-ES" sz="1050" dirty="0"/>
              <a:t>choco install android-sdk –y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C9EC66-74D9-4B4F-A476-B4236F0CA815}"/>
              </a:ext>
            </a:extLst>
          </p:cNvPr>
          <p:cNvSpPr txBox="1"/>
          <p:nvPr/>
        </p:nvSpPr>
        <p:spPr>
          <a:xfrm>
            <a:off x="3092130" y="2909476"/>
            <a:ext cx="2938409" cy="8694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Complementos SDK:</a:t>
            </a:r>
          </a:p>
          <a:p>
            <a:r>
              <a:rPr lang="es-ES" sz="1000" dirty="0"/>
              <a:t>"%ANDROID_HOME%\tools\bin\sdkmanager" "tools" "platform-tools" "platforms;android-25" "build-tools;25.0.2" "extras;android;m2repository" "extras;google;m2repository"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91AC46-5285-48D1-8EAB-F3A6EE5ABE33}"/>
              </a:ext>
            </a:extLst>
          </p:cNvPr>
          <p:cNvSpPr txBox="1"/>
          <p:nvPr/>
        </p:nvSpPr>
        <p:spPr>
          <a:xfrm>
            <a:off x="3092130" y="3833690"/>
            <a:ext cx="293840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NativeScript:</a:t>
            </a:r>
          </a:p>
          <a:p>
            <a:pPr algn="ctr"/>
            <a:r>
              <a:rPr lang="es-ES" sz="1050" dirty="0"/>
              <a:t>npm install -g nativescript</a:t>
            </a:r>
          </a:p>
        </p:txBody>
      </p:sp>
      <p:sp>
        <p:nvSpPr>
          <p:cNvPr id="17" name="CuadroTexto 64">
            <a:extLst>
              <a:ext uri="{FF2B5EF4-FFF2-40B4-BE49-F238E27FC236}">
                <a16:creationId xmlns:a16="http://schemas.microsoft.com/office/drawing/2014/main" id="{428B3FEB-A201-4B58-B9CB-68873BCB66F2}"/>
              </a:ext>
            </a:extLst>
          </p:cNvPr>
          <p:cNvSpPr txBox="1"/>
          <p:nvPr/>
        </p:nvSpPr>
        <p:spPr>
          <a:xfrm>
            <a:off x="3092130" y="4276561"/>
            <a:ext cx="293840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App:</a:t>
            </a:r>
          </a:p>
          <a:p>
            <a:pPr algn="ctr"/>
            <a:r>
              <a:rPr lang="en-US" sz="1050" dirty="0" err="1"/>
              <a:t>tns</a:t>
            </a:r>
            <a:r>
              <a:rPr lang="en-US" sz="1050" dirty="0"/>
              <a:t> create </a:t>
            </a:r>
            <a:r>
              <a:rPr lang="en-US" sz="1050" dirty="0" err="1"/>
              <a:t>HelloW_NativeScript</a:t>
            </a:r>
            <a:r>
              <a:rPr lang="en-US" sz="1050" dirty="0"/>
              <a:t> --template </a:t>
            </a:r>
            <a:r>
              <a:rPr lang="en-US" sz="1050" dirty="0" err="1"/>
              <a:t>tns</a:t>
            </a:r>
            <a:r>
              <a:rPr lang="en-US" sz="1050" dirty="0"/>
              <a:t>-template-drawer-navigation-</a:t>
            </a:r>
            <a:r>
              <a:rPr lang="en-US" sz="1050" dirty="0" err="1"/>
              <a:t>ts</a:t>
            </a:r>
            <a:endParaRPr lang="es-ES" sz="105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3CC7DB-C043-49BE-892C-7C62938876A5}"/>
              </a:ext>
            </a:extLst>
          </p:cNvPr>
          <p:cNvSpPr txBox="1"/>
          <p:nvPr/>
        </p:nvSpPr>
        <p:spPr>
          <a:xfrm>
            <a:off x="6153709" y="988099"/>
            <a:ext cx="28979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expo-</a:t>
            </a:r>
            <a:r>
              <a:rPr lang="es-ES" sz="1050" dirty="0" err="1"/>
              <a:t>cli</a:t>
            </a:r>
            <a:r>
              <a:rPr lang="es-ES" sz="1050" dirty="0"/>
              <a:t>:</a:t>
            </a:r>
          </a:p>
          <a:p>
            <a:pPr algn="ctr"/>
            <a:r>
              <a:rPr lang="es-ES" sz="1050" dirty="0" err="1"/>
              <a:t>npm</a:t>
            </a:r>
            <a:r>
              <a:rPr lang="es-ES" sz="1050" dirty="0"/>
              <a:t> </a:t>
            </a:r>
            <a:r>
              <a:rPr lang="es-ES" sz="1050" dirty="0" err="1"/>
              <a:t>install</a:t>
            </a:r>
            <a:r>
              <a:rPr lang="es-ES" sz="1050" dirty="0"/>
              <a:t> -g expo-</a:t>
            </a:r>
            <a:r>
              <a:rPr lang="es-ES" sz="1050" dirty="0" err="1"/>
              <a:t>cli</a:t>
            </a:r>
            <a:endParaRPr lang="es-ES" sz="1050" dirty="0"/>
          </a:p>
        </p:txBody>
      </p:sp>
      <p:sp>
        <p:nvSpPr>
          <p:cNvPr id="19" name="Shape 541">
            <a:extLst>
              <a:ext uri="{FF2B5EF4-FFF2-40B4-BE49-F238E27FC236}">
                <a16:creationId xmlns:a16="http://schemas.microsoft.com/office/drawing/2014/main" id="{12269CF0-803B-4F78-A68E-6E144FDB8FED}"/>
              </a:ext>
            </a:extLst>
          </p:cNvPr>
          <p:cNvSpPr txBox="1"/>
          <p:nvPr/>
        </p:nvSpPr>
        <p:spPr>
          <a:xfrm>
            <a:off x="6153709" y="1459742"/>
            <a:ext cx="2897942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ReactNativeApp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algn="ctr"/>
            <a:r>
              <a:rPr lang="es-ES" sz="1200" dirty="0"/>
              <a:t>expo </a:t>
            </a:r>
            <a:r>
              <a:rPr lang="es-ES" sz="1200" dirty="0" err="1"/>
              <a:t>init</a:t>
            </a:r>
            <a:r>
              <a:rPr lang="es-ES" sz="1200" dirty="0"/>
              <a:t> </a:t>
            </a:r>
            <a:r>
              <a:rPr lang="es-ES" sz="1200" dirty="0" err="1"/>
              <a:t>HelloW_ReactNative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72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 generada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450A9A1-5B3A-4DA0-AD13-7DB23D33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3925"/>
          </a:xfrm>
          <a:prstGeom prst="rect">
            <a:avLst/>
          </a:prstGeom>
        </p:spPr>
      </p:pic>
      <p:pic>
        <p:nvPicPr>
          <p:cNvPr id="8" name="Shape 704">
            <a:extLst>
              <a:ext uri="{FF2B5EF4-FFF2-40B4-BE49-F238E27FC236}">
                <a16:creationId xmlns:a16="http://schemas.microsoft.com/office/drawing/2014/main" id="{B7CF69F3-CA9A-43B5-83B3-4F88FBF84C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5" y="768759"/>
            <a:ext cx="1169739" cy="207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05">
            <a:extLst>
              <a:ext uri="{FF2B5EF4-FFF2-40B4-BE49-F238E27FC236}">
                <a16:creationId xmlns:a16="http://schemas.microsoft.com/office/drawing/2014/main" id="{50641CC8-13E9-4E24-ADB4-B473356744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769" y="768759"/>
            <a:ext cx="1194520" cy="314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701">
            <a:extLst>
              <a:ext uri="{FF2B5EF4-FFF2-40B4-BE49-F238E27FC236}">
                <a16:creationId xmlns:a16="http://schemas.microsoft.com/office/drawing/2014/main" id="{076FF9A1-C1A7-47C6-8652-264D1BB79FC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589" y="754421"/>
            <a:ext cx="1210469" cy="136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702">
            <a:extLst>
              <a:ext uri="{FF2B5EF4-FFF2-40B4-BE49-F238E27FC236}">
                <a16:creationId xmlns:a16="http://schemas.microsoft.com/office/drawing/2014/main" id="{1EC6E997-9D2A-41A1-822B-C28AD2A096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8198" y="768759"/>
            <a:ext cx="1137019" cy="136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699">
            <a:extLst>
              <a:ext uri="{FF2B5EF4-FFF2-40B4-BE49-F238E27FC236}">
                <a16:creationId xmlns:a16="http://schemas.microsoft.com/office/drawing/2014/main" id="{019E28B3-88A0-4C05-B7A2-7BD3E3CFB1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5893" y="766104"/>
            <a:ext cx="1194520" cy="266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00">
            <a:extLst>
              <a:ext uri="{FF2B5EF4-FFF2-40B4-BE49-F238E27FC236}">
                <a16:creationId xmlns:a16="http://schemas.microsoft.com/office/drawing/2014/main" id="{024BB8FF-4A51-4D78-90B6-3D40D09B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88473" y="766103"/>
            <a:ext cx="1170675" cy="13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D7E29B-3129-484B-9E21-1360DAAAF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7250" y="630237"/>
            <a:ext cx="1192735" cy="22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020FBD0-89FD-4ABA-A1EA-A6B55F1D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3925"/>
          </a:xfrm>
          <a:prstGeom prst="rect">
            <a:avLst/>
          </a:prstGeom>
        </p:spPr>
      </p:pic>
      <p:pic>
        <p:nvPicPr>
          <p:cNvPr id="3" name="Shape 711">
            <a:extLst>
              <a:ext uri="{FF2B5EF4-FFF2-40B4-BE49-F238E27FC236}">
                <a16:creationId xmlns:a16="http://schemas.microsoft.com/office/drawing/2014/main" id="{F586C593-8CEA-4DD1-A4DF-BF6A18C433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8" y="796697"/>
            <a:ext cx="1193007" cy="26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717">
            <a:extLst>
              <a:ext uri="{FF2B5EF4-FFF2-40B4-BE49-F238E27FC236}">
                <a16:creationId xmlns:a16="http://schemas.microsoft.com/office/drawing/2014/main" id="{D0549CFA-7E04-4219-BF14-756231CA1C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254" y="796697"/>
            <a:ext cx="1193007" cy="112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14">
            <a:extLst>
              <a:ext uri="{FF2B5EF4-FFF2-40B4-BE49-F238E27FC236}">
                <a16:creationId xmlns:a16="http://schemas.microsoft.com/office/drawing/2014/main" id="{E75103AE-8962-4E7D-86C3-39968173A28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5970" y="796697"/>
            <a:ext cx="1193007" cy="123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13">
            <a:extLst>
              <a:ext uri="{FF2B5EF4-FFF2-40B4-BE49-F238E27FC236}">
                <a16:creationId xmlns:a16="http://schemas.microsoft.com/office/drawing/2014/main" id="{7F23BA18-33E7-43FC-9666-140EE51EAD2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84686" y="796697"/>
            <a:ext cx="1193007" cy="10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6">
            <a:extLst>
              <a:ext uri="{FF2B5EF4-FFF2-40B4-BE49-F238E27FC236}">
                <a16:creationId xmlns:a16="http://schemas.microsoft.com/office/drawing/2014/main" id="{2F6D8F89-252F-41E6-BFCF-6D87DADC03C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93402" y="796698"/>
            <a:ext cx="1193007" cy="250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15">
            <a:extLst>
              <a:ext uri="{FF2B5EF4-FFF2-40B4-BE49-F238E27FC236}">
                <a16:creationId xmlns:a16="http://schemas.microsoft.com/office/drawing/2014/main" id="{ED9E6971-544C-429A-80BD-6B8DE22E0ED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02118" y="796697"/>
            <a:ext cx="1174628" cy="350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54ED40-A839-41F2-8622-0F67D4DE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2255" y="600710"/>
            <a:ext cx="1233207" cy="36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389C3F-0741-41D6-8FC1-2CC1D914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53" y="1881809"/>
            <a:ext cx="5293491" cy="29715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D2C5A7-8EE0-4B66-8C30-75F62B5946B8}"/>
              </a:ext>
            </a:extLst>
          </p:cNvPr>
          <p:cNvSpPr txBox="1"/>
          <p:nvPr/>
        </p:nvSpPr>
        <p:spPr>
          <a:xfrm>
            <a:off x="4572000" y="649356"/>
            <a:ext cx="428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We’re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Hiring</a:t>
            </a:r>
            <a:r>
              <a:rPr lang="es-ES" sz="2400" dirty="0">
                <a:solidFill>
                  <a:schemeClr val="bg1"/>
                </a:solidFill>
              </a:rPr>
              <a:t>, </a:t>
            </a:r>
            <a:r>
              <a:rPr lang="es-ES" sz="2400" dirty="0" err="1">
                <a:solidFill>
                  <a:schemeClr val="bg1"/>
                </a:solidFill>
              </a:rPr>
              <a:t>Sngular</a:t>
            </a:r>
            <a:r>
              <a:rPr lang="es-ES" sz="2400" dirty="0">
                <a:solidFill>
                  <a:schemeClr val="bg1"/>
                </a:solidFill>
              </a:rPr>
              <a:t> People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r="70430"/>
          <a:stretch/>
        </p:blipFill>
        <p:spPr>
          <a:xfrm>
            <a:off x="6958685" y="501700"/>
            <a:ext cx="1209531" cy="120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1747" y="539693"/>
            <a:ext cx="1468493" cy="103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745" y="619605"/>
            <a:ext cx="1373820" cy="97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1105" y="578881"/>
            <a:ext cx="1125913" cy="96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8318" y="2798665"/>
            <a:ext cx="1095734" cy="103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 descr="Resultado de imagen de nativescrip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7267" y="2793382"/>
            <a:ext cx="961418" cy="96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BEB3E8-5C56-4A02-98CE-85A823280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659" y="2845466"/>
            <a:ext cx="1524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FD07E8E-2F59-4F9A-AC38-9BF58AFD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0"/>
            <a:ext cx="8394060" cy="47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Descripción de los frameworks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BE2E7D2-CB86-4781-9FAC-2CECD99F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857" cy="4742857"/>
          </a:xfrm>
          <a:prstGeom prst="rect">
            <a:avLst/>
          </a:prstGeom>
        </p:spPr>
      </p:pic>
      <p:sp>
        <p:nvSpPr>
          <p:cNvPr id="382" name="Shape 382"/>
          <p:cNvSpPr/>
          <p:nvPr/>
        </p:nvSpPr>
        <p:spPr>
          <a:xfrm>
            <a:off x="1462104" y="1302630"/>
            <a:ext cx="7505708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/>
              <a:t>Aurelia es un Framework escrito con </a:t>
            </a:r>
            <a:r>
              <a:rPr lang="es-ES_tradnl" dirty="0" err="1"/>
              <a:t>ecmaScript</a:t>
            </a:r>
            <a:r>
              <a:rPr lang="es-ES_tradnl" dirty="0"/>
              <a:t> para usar en aplicaciones web, móvil o de escritorio usando los patrones MVC o MVVM.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Esta bajo licencia MIT y el equipo de desarrollo lo lidera Rob </a:t>
            </a:r>
            <a:r>
              <a:rPr lang="es-ES_tradnl" dirty="0" err="1"/>
              <a:t>Eisenberg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14" name="Shape 393">
            <a:extLst>
              <a:ext uri="{FF2B5EF4-FFF2-40B4-BE49-F238E27FC236}">
                <a16:creationId xmlns:a16="http://schemas.microsoft.com/office/drawing/2014/main" id="{7457587C-7E13-4753-A1C1-4B11A9304E30}"/>
              </a:ext>
            </a:extLst>
          </p:cNvPr>
          <p:cNvSpPr/>
          <p:nvPr/>
        </p:nvSpPr>
        <p:spPr>
          <a:xfrm>
            <a:off x="1462104" y="129097"/>
            <a:ext cx="7505708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/>
              <a:t>Angular es un Framework multiplataforma desarrollado en </a:t>
            </a:r>
            <a:r>
              <a:rPr lang="es-ES_tradnl" dirty="0" err="1"/>
              <a:t>TypeScript</a:t>
            </a:r>
            <a:r>
              <a:rPr lang="es-ES_tradnl" dirty="0"/>
              <a:t> para usar el patrón MVC o MVVM en aplicaciones web basadas en SPA (Single Page </a:t>
            </a:r>
            <a:r>
              <a:rPr lang="es-ES_tradnl" dirty="0" err="1"/>
              <a:t>Application</a:t>
            </a:r>
            <a:r>
              <a:rPr lang="es-ES_tradnl" dirty="0"/>
              <a:t>).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Tiene licencia MIT y es mantenido por Google.</a:t>
            </a:r>
            <a:endParaRPr lang="es-ES" dirty="0"/>
          </a:p>
        </p:txBody>
      </p:sp>
      <p:sp>
        <p:nvSpPr>
          <p:cNvPr id="16" name="Shape 402">
            <a:extLst>
              <a:ext uri="{FF2B5EF4-FFF2-40B4-BE49-F238E27FC236}">
                <a16:creationId xmlns:a16="http://schemas.microsoft.com/office/drawing/2014/main" id="{E47D9AC0-F95C-4CB7-9FA7-B33E9A1D527B}"/>
              </a:ext>
            </a:extLst>
          </p:cNvPr>
          <p:cNvSpPr/>
          <p:nvPr/>
        </p:nvSpPr>
        <p:spPr>
          <a:xfrm>
            <a:off x="1462104" y="2485471"/>
            <a:ext cx="7505709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React</a:t>
            </a:r>
            <a:r>
              <a:rPr lang="es-ES_tradnl" dirty="0"/>
              <a:t> es una librería multiplataforma desarrollado en JavaScript, </a:t>
            </a:r>
            <a:r>
              <a:rPr lang="es-ES_tradnl" dirty="0" err="1"/>
              <a:t>React</a:t>
            </a:r>
            <a:r>
              <a:rPr lang="es-ES_tradnl" dirty="0"/>
              <a:t> sería la View en el modelo MVC o MVVM.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Se puede usar junto </a:t>
            </a:r>
            <a:r>
              <a:rPr lang="es-ES_tradnl" dirty="0" err="1"/>
              <a:t>React-based</a:t>
            </a:r>
            <a:r>
              <a:rPr lang="es-ES_tradnl" dirty="0"/>
              <a:t> usado para las partes no-UI. Mantenido por Facebook.</a:t>
            </a:r>
            <a:endParaRPr lang="es-ES" dirty="0"/>
          </a:p>
        </p:txBody>
      </p:sp>
      <p:sp>
        <p:nvSpPr>
          <p:cNvPr id="18" name="Shape 415">
            <a:extLst>
              <a:ext uri="{FF2B5EF4-FFF2-40B4-BE49-F238E27FC236}">
                <a16:creationId xmlns:a16="http://schemas.microsoft.com/office/drawing/2014/main" id="{19DAADC2-CA97-4BB8-B442-068F1705EA8B}"/>
              </a:ext>
            </a:extLst>
          </p:cNvPr>
          <p:cNvSpPr/>
          <p:nvPr/>
        </p:nvSpPr>
        <p:spPr>
          <a:xfrm>
            <a:off x="1462104" y="3668312"/>
            <a:ext cx="7505708" cy="107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Vue</a:t>
            </a:r>
            <a:r>
              <a:rPr lang="es-ES_tradnl" dirty="0"/>
              <a:t> o Vue.js es un </a:t>
            </a:r>
            <a:r>
              <a:rPr lang="es-ES_tradnl" dirty="0" err="1"/>
              <a:t>framework</a:t>
            </a:r>
            <a:r>
              <a:rPr lang="es-ES_tradnl" dirty="0"/>
              <a:t> multiplataforma desarrollado en JavaScript para la construcción de interfaces de usuario y páginas web basada en SPA.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Su autor original fue Evan </a:t>
            </a:r>
            <a:r>
              <a:rPr lang="es-ES_tradnl" dirty="0" err="1"/>
              <a:t>You</a:t>
            </a:r>
            <a:r>
              <a:rPr lang="es-ES_tradnl" dirty="0"/>
              <a:t>, tiene licencia MIT.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8FCF2A-F2BF-4082-8C0A-2523EE05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4742857"/>
          </a:xfrm>
          <a:prstGeom prst="rect">
            <a:avLst/>
          </a:prstGeom>
        </p:spPr>
      </p:pic>
      <p:sp>
        <p:nvSpPr>
          <p:cNvPr id="11" name="Shape 434">
            <a:extLst>
              <a:ext uri="{FF2B5EF4-FFF2-40B4-BE49-F238E27FC236}">
                <a16:creationId xmlns:a16="http://schemas.microsoft.com/office/drawing/2014/main" id="{DA46CCFB-114F-46E2-86B8-01047761148A}"/>
              </a:ext>
            </a:extLst>
          </p:cNvPr>
          <p:cNvSpPr/>
          <p:nvPr/>
        </p:nvSpPr>
        <p:spPr>
          <a:xfrm>
            <a:off x="1477617" y="100208"/>
            <a:ext cx="7474226" cy="100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Ionic</a:t>
            </a:r>
            <a:r>
              <a:rPr lang="es-ES_tradnl" dirty="0"/>
              <a:t> es un </a:t>
            </a:r>
            <a:r>
              <a:rPr lang="es-ES_tradnl" dirty="0" err="1"/>
              <a:t>framework</a:t>
            </a:r>
            <a:r>
              <a:rPr lang="es-ES_tradnl" dirty="0"/>
              <a:t> para desarrollar aplicaciones hibridas para Android e IOS utilizando tecnología web como HTML, CSS, SASS, </a:t>
            </a:r>
            <a:r>
              <a:rPr lang="es-ES_tradnl" dirty="0" err="1"/>
              <a:t>TypeScript</a:t>
            </a:r>
            <a:r>
              <a:rPr lang="es-ES" dirty="0"/>
              <a:t>.</a:t>
            </a:r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Esta mantenido por la empresa </a:t>
            </a:r>
            <a:r>
              <a:rPr lang="es-ES_tradnl" dirty="0" err="1"/>
              <a:t>Drift</a:t>
            </a:r>
            <a:r>
              <a:rPr lang="es-ES_tradnl" dirty="0"/>
              <a:t> Co bajo licencia MI.</a:t>
            </a:r>
            <a:endParaRPr lang="es-ES" dirty="0"/>
          </a:p>
        </p:txBody>
      </p:sp>
      <p:sp>
        <p:nvSpPr>
          <p:cNvPr id="19" name="Shape 444">
            <a:extLst>
              <a:ext uri="{FF2B5EF4-FFF2-40B4-BE49-F238E27FC236}">
                <a16:creationId xmlns:a16="http://schemas.microsoft.com/office/drawing/2014/main" id="{F3C03C4B-FD07-45BD-8A23-6E026611DBC5}"/>
              </a:ext>
            </a:extLst>
          </p:cNvPr>
          <p:cNvSpPr/>
          <p:nvPr/>
        </p:nvSpPr>
        <p:spPr>
          <a:xfrm>
            <a:off x="1477618" y="1340285"/>
            <a:ext cx="7474226" cy="89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NativeScript</a:t>
            </a:r>
            <a:r>
              <a:rPr lang="es-ES_tradnl" dirty="0"/>
              <a:t> es un </a:t>
            </a:r>
            <a:r>
              <a:rPr lang="es-ES_tradnl" dirty="0" err="1"/>
              <a:t>framework</a:t>
            </a:r>
            <a:r>
              <a:rPr lang="es-ES_tradnl" dirty="0"/>
              <a:t> multiplataforma construido sobre JavaScript y </a:t>
            </a:r>
            <a:r>
              <a:rPr lang="es-ES_tradnl" dirty="0" err="1"/>
              <a:t>TypeScript</a:t>
            </a:r>
            <a:r>
              <a:rPr lang="es-ES_tradnl" dirty="0"/>
              <a:t> para construir aplicaciones para Android e IOS, soporta el uso de Angular y Vue.js.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 mantenido por la empresa </a:t>
            </a:r>
            <a:r>
              <a:rPr lang="es-ES_tradnl" dirty="0" err="1"/>
              <a:t>Telerik</a:t>
            </a:r>
            <a:r>
              <a:rPr lang="es-ES_tradnl" dirty="0"/>
              <a:t> bajo una licencia Apache</a:t>
            </a:r>
            <a:r>
              <a:rPr lang="es-ES" dirty="0"/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8F901-F569-4C93-ABA2-EE185679A136}"/>
              </a:ext>
            </a:extLst>
          </p:cNvPr>
          <p:cNvSpPr/>
          <p:nvPr/>
        </p:nvSpPr>
        <p:spPr>
          <a:xfrm>
            <a:off x="1477617" y="2474983"/>
            <a:ext cx="7474226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ReactNative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desarrollado a partir de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desarrollar aplicaciones con arquitectura nativa de Android, IOS y UWP usando JavaScript y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aunque te permite el uso de código nativo.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Comparativas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8BB15E3-9347-4892-A4D8-6B1752ADEB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0"/>
          <a:ext cx="9143999" cy="473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6C006-9834-4FF2-8361-A3504A48E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50559"/>
              </p:ext>
            </p:extLst>
          </p:nvPr>
        </p:nvGraphicFramePr>
        <p:xfrm>
          <a:off x="0" y="0"/>
          <a:ext cx="9143999" cy="47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033652F0-D433-4C42-A570-D461AC38C76F}"/>
              </a:ext>
            </a:extLst>
          </p:cNvPr>
          <p:cNvSpPr/>
          <p:nvPr/>
        </p:nvSpPr>
        <p:spPr>
          <a:xfrm>
            <a:off x="84475" y="71552"/>
            <a:ext cx="2017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b="1" kern="1200" spc="100" dirty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Encuesta Twitter</a:t>
            </a:r>
          </a:p>
        </p:txBody>
      </p:sp>
    </p:spTree>
    <p:extLst>
      <p:ext uri="{BB962C8B-B14F-4D97-AF65-F5344CB8AC3E}">
        <p14:creationId xmlns:p14="http://schemas.microsoft.com/office/powerpoint/2010/main" val="2442194784"/>
      </p:ext>
    </p:extLst>
  </p:cSld>
  <p:clrMapOvr>
    <a:masterClrMapping/>
  </p:clrMapOvr>
</p:sld>
</file>

<file path=ppt/theme/theme1.xml><?xml version="1.0" encoding="utf-8"?>
<a:theme xmlns:a="http://schemas.openxmlformats.org/drawingml/2006/main" name="s|ngular theme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|ngular theme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1349</Words>
  <Application>Microsoft Office PowerPoint</Application>
  <PresentationFormat>Presentación en pantalla (16:9)</PresentationFormat>
  <Paragraphs>234</Paragraphs>
  <Slides>26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Noto Sans Symbols</vt:lpstr>
      <vt:lpstr>Source Sans Pro</vt:lpstr>
      <vt:lpstr>Wingdings</vt:lpstr>
      <vt:lpstr>s|ngular theme </vt:lpstr>
      <vt:lpstr>1_s|ngular theme </vt:lpstr>
      <vt:lpstr>Presentación de PowerPoint</vt:lpstr>
      <vt:lpstr>La idea</vt:lpstr>
      <vt:lpstr>Presentación de PowerPoint</vt:lpstr>
      <vt:lpstr>Presentación de PowerPoint</vt:lpstr>
      <vt:lpstr>Descripción de los frameworks</vt:lpstr>
      <vt:lpstr>Presentación de PowerPoint</vt:lpstr>
      <vt:lpstr>Presentación de PowerPoint</vt:lpstr>
      <vt:lpstr>Comparativas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Recursos</vt:lpstr>
      <vt:lpstr>Presentación de PowerPoint</vt:lpstr>
      <vt:lpstr>Presentación de PowerPoint</vt:lpstr>
      <vt:lpstr>Instalación</vt:lpstr>
      <vt:lpstr>Características del Equipo Usado:</vt:lpstr>
      <vt:lpstr>Presentación de PowerPoint</vt:lpstr>
      <vt:lpstr>Presentación de PowerPoint</vt:lpstr>
      <vt:lpstr>Presentación de PowerPoint</vt:lpstr>
      <vt:lpstr>Arquitectura generada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Rodrígue</dc:creator>
  <cp:lastModifiedBy>Juan Manuel Rodríguez Pérez</cp:lastModifiedBy>
  <cp:revision>62</cp:revision>
  <dcterms:modified xsi:type="dcterms:W3CDTF">2018-11-22T16:21:21Z</dcterms:modified>
</cp:coreProperties>
</file>