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0" r:id="rId4"/>
    <p:sldId id="258" r:id="rId5"/>
    <p:sldId id="261" r:id="rId6"/>
    <p:sldId id="269" r:id="rId7"/>
    <p:sldId id="270" r:id="rId8"/>
    <p:sldId id="273" r:id="rId9"/>
    <p:sldId id="274" r:id="rId10"/>
    <p:sldId id="275" r:id="rId11"/>
    <p:sldId id="276" r:id="rId12"/>
    <p:sldId id="277" r:id="rId13"/>
    <p:sldId id="278" r:id="rId14"/>
    <p:sldId id="279" r:id="rId15"/>
    <p:sldId id="290" r:id="rId16"/>
    <p:sldId id="291" r:id="rId17"/>
    <p:sldId id="292" r:id="rId18"/>
    <p:sldId id="293" r:id="rId19"/>
    <p:sldId id="294" r:id="rId20"/>
    <p:sldId id="302" r:id="rId21"/>
    <p:sldId id="303" r:id="rId22"/>
    <p:sldId id="30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FD5234-DCD2-491D-9B88-1C12AB09C6CC}" type="datetimeFigureOut">
              <a:rPr lang="en-AU" smtClean="0"/>
              <a:t>13/11/2014</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DA6E88-72D8-4407-9CE1-A4EFCCC807CC}" type="slidenum">
              <a:rPr lang="en-AU" smtClean="0"/>
              <a:t>‹#›</a:t>
            </a:fld>
            <a:endParaRPr lang="en-AU"/>
          </a:p>
        </p:txBody>
      </p:sp>
    </p:spTree>
    <p:extLst>
      <p:ext uri="{BB962C8B-B14F-4D97-AF65-F5344CB8AC3E}">
        <p14:creationId xmlns:p14="http://schemas.microsoft.com/office/powerpoint/2010/main" val="1266312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opendemocracy.net/ourkingdom/thorvaldur-gylfason/iceland-shows-that-uk-constitutional-convention-should-involve-politi" TargetMode="External"/><Relationship Id="rId2" Type="http://schemas.openxmlformats.org/officeDocument/2006/relationships/hyperlink" Target="http://blogs.lse.ac.uk/politicsandpolicy/citizens-constitutions-and-legitimacy-lessons-from-the-irish-convention-on-the-constitu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erswww.kuleuven.be/~u0035056/PhD/samenvattingen/theories/paul%20pierson.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nesta.org.uk/sites/default/files/design_in_public_and_social_innovation.pdf" TargetMode="External"/><Relationship Id="rId2" Type="http://schemas.openxmlformats.org/officeDocument/2006/relationships/hyperlink" Target="http://www.designcouncil.org.uk/sites/default/files/asset/document/DC_Restarting_Britain_2_report.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nesta.org.uk/sites/default/files/design_in_public_and_social_innovation.pdf" TargetMode="External"/><Relationship Id="rId2" Type="http://schemas.openxmlformats.org/officeDocument/2006/relationships/hyperlink" Target="http://www.designcouncil.org.uk/sites/default/files/asset/document/DC_Restarting_Britain_2_report.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b="1" dirty="0"/>
              <a:t>Competing theories of democratic failure and designing policies for democratic reform </a:t>
            </a:r>
            <a:endParaRPr lang="en-AU" dirty="0"/>
          </a:p>
        </p:txBody>
      </p:sp>
      <p:sp>
        <p:nvSpPr>
          <p:cNvPr id="3" name="Subtitle 2"/>
          <p:cNvSpPr>
            <a:spLocks noGrp="1"/>
          </p:cNvSpPr>
          <p:nvPr>
            <p:ph type="subTitle" idx="1"/>
          </p:nvPr>
        </p:nvSpPr>
        <p:spPr/>
        <p:txBody>
          <a:bodyPr/>
          <a:lstStyle/>
          <a:p>
            <a:r>
              <a:rPr lang="en-AU" dirty="0" smtClean="0"/>
              <a:t>Gerry Stoker</a:t>
            </a:r>
            <a:endParaRPr lang="en-AU" dirty="0"/>
          </a:p>
        </p:txBody>
      </p:sp>
    </p:spTree>
    <p:extLst>
      <p:ext uri="{BB962C8B-B14F-4D97-AF65-F5344CB8AC3E}">
        <p14:creationId xmlns:p14="http://schemas.microsoft.com/office/powerpoint/2010/main" val="3824748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potential of design </a:t>
            </a:r>
            <a:endParaRPr lang="en-AU" dirty="0"/>
          </a:p>
        </p:txBody>
      </p:sp>
      <p:sp>
        <p:nvSpPr>
          <p:cNvPr id="3" name="Content Placeholder 2"/>
          <p:cNvSpPr>
            <a:spLocks noGrp="1"/>
          </p:cNvSpPr>
          <p:nvPr>
            <p:ph idx="1"/>
          </p:nvPr>
        </p:nvSpPr>
        <p:spPr/>
        <p:txBody>
          <a:bodyPr/>
          <a:lstStyle/>
          <a:p>
            <a:r>
              <a:rPr lang="en-AU" dirty="0" smtClean="0"/>
              <a:t>Shared understanding of the problem </a:t>
            </a:r>
          </a:p>
          <a:p>
            <a:r>
              <a:rPr lang="en-AU" dirty="0" smtClean="0"/>
              <a:t>Creative solutions thinking </a:t>
            </a:r>
          </a:p>
          <a:p>
            <a:r>
              <a:rPr lang="en-AU" dirty="0" smtClean="0"/>
              <a:t>Prototyping</a:t>
            </a:r>
          </a:p>
          <a:p>
            <a:r>
              <a:rPr lang="en-AU" dirty="0" smtClean="0"/>
              <a:t>Rapid Feedback </a:t>
            </a:r>
          </a:p>
          <a:p>
            <a:endParaRPr lang="en-AU" dirty="0"/>
          </a:p>
          <a:p>
            <a:r>
              <a:rPr lang="en-AU" dirty="0" smtClean="0"/>
              <a:t>Not a single shot activity but can it be sustained?   </a:t>
            </a:r>
            <a:endParaRPr lang="en-AU" dirty="0"/>
          </a:p>
        </p:txBody>
      </p:sp>
    </p:spTree>
    <p:extLst>
      <p:ext uri="{BB962C8B-B14F-4D97-AF65-F5344CB8AC3E}">
        <p14:creationId xmlns:p14="http://schemas.microsoft.com/office/powerpoint/2010/main" val="3589678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Better: a normative debate </a:t>
            </a:r>
            <a:endParaRPr lang="en-AU" dirty="0"/>
          </a:p>
        </p:txBody>
      </p:sp>
      <p:sp>
        <p:nvSpPr>
          <p:cNvPr id="3" name="Content Placeholder 2"/>
          <p:cNvSpPr>
            <a:spLocks noGrp="1"/>
          </p:cNvSpPr>
          <p:nvPr>
            <p:ph idx="1"/>
          </p:nvPr>
        </p:nvSpPr>
        <p:spPr/>
        <p:txBody>
          <a:bodyPr/>
          <a:lstStyle/>
          <a:p>
            <a:r>
              <a:rPr lang="en-AU" dirty="0" smtClean="0"/>
              <a:t>Two great strands of political thought: protective versus development </a:t>
            </a:r>
          </a:p>
          <a:p>
            <a:endParaRPr lang="en-AU" dirty="0"/>
          </a:p>
          <a:p>
            <a:r>
              <a:rPr lang="en-AU" dirty="0" smtClean="0"/>
              <a:t>A third:  direct democracy? </a:t>
            </a:r>
            <a:endParaRPr lang="en-AU" dirty="0"/>
          </a:p>
        </p:txBody>
      </p:sp>
    </p:spTree>
    <p:extLst>
      <p:ext uri="{BB962C8B-B14F-4D97-AF65-F5344CB8AC3E}">
        <p14:creationId xmlns:p14="http://schemas.microsoft.com/office/powerpoint/2010/main" val="1592177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68918894"/>
              </p:ext>
            </p:extLst>
          </p:nvPr>
        </p:nvGraphicFramePr>
        <p:xfrm>
          <a:off x="381000" y="990602"/>
          <a:ext cx="8229599" cy="5241214"/>
        </p:xfrm>
        <a:graphic>
          <a:graphicData uri="http://schemas.openxmlformats.org/drawingml/2006/table">
            <a:tbl>
              <a:tblPr firstRow="1" firstCol="1" bandRow="1" bandCol="1">
                <a:tableStyleId>{5C22544A-7EE6-4342-B048-85BDC9FD1C3A}</a:tableStyleId>
              </a:tblPr>
              <a:tblGrid>
                <a:gridCol w="1818481"/>
                <a:gridCol w="3205559"/>
                <a:gridCol w="3205559"/>
              </a:tblGrid>
              <a:tr h="495122">
                <a:tc>
                  <a:txBody>
                    <a:bodyPr/>
                    <a:lstStyle/>
                    <a:p>
                      <a:pPr algn="just">
                        <a:lnSpc>
                          <a:spcPct val="115000"/>
                        </a:lnSpc>
                        <a:spcAft>
                          <a:spcPts val="1000"/>
                        </a:spcAft>
                      </a:pPr>
                      <a:r>
                        <a:rPr lang="en-GB" sz="1100">
                          <a:effectLst/>
                        </a:rPr>
                        <a:t>Perspective/Feature </a:t>
                      </a:r>
                      <a:endParaRPr lang="en-AU" sz="1100">
                        <a:effectLst/>
                        <a:latin typeface="Calibri"/>
                        <a:ea typeface="Times New Roman"/>
                        <a:cs typeface="Times New Roman"/>
                      </a:endParaRPr>
                    </a:p>
                  </a:txBody>
                  <a:tcPr marL="68580" marR="68580" marT="0" marB="0"/>
                </a:tc>
                <a:tc>
                  <a:txBody>
                    <a:bodyPr/>
                    <a:lstStyle/>
                    <a:p>
                      <a:pPr algn="just">
                        <a:lnSpc>
                          <a:spcPct val="115000"/>
                        </a:lnSpc>
                        <a:spcAft>
                          <a:spcPts val="1000"/>
                        </a:spcAft>
                      </a:pPr>
                      <a:r>
                        <a:rPr lang="en-GB" sz="1100">
                          <a:effectLst/>
                        </a:rPr>
                        <a:t>Political engineering </a:t>
                      </a:r>
                      <a:endParaRPr lang="en-AU" sz="1100">
                        <a:effectLst/>
                        <a:latin typeface="Calibri"/>
                        <a:ea typeface="Times New Roman"/>
                        <a:cs typeface="Times New Roman"/>
                      </a:endParaRPr>
                    </a:p>
                  </a:txBody>
                  <a:tcPr marL="68580" marR="68580" marT="0" marB="0"/>
                </a:tc>
                <a:tc>
                  <a:txBody>
                    <a:bodyPr/>
                    <a:lstStyle/>
                    <a:p>
                      <a:pPr algn="just">
                        <a:lnSpc>
                          <a:spcPct val="115000"/>
                        </a:lnSpc>
                        <a:spcAft>
                          <a:spcPts val="1000"/>
                        </a:spcAft>
                      </a:pPr>
                      <a:r>
                        <a:rPr lang="en-GB" sz="1100">
                          <a:effectLst/>
                        </a:rPr>
                        <a:t>Democratic design</a:t>
                      </a:r>
                      <a:endParaRPr lang="en-AU" sz="1100">
                        <a:effectLst/>
                        <a:latin typeface="Calibri"/>
                        <a:ea typeface="Times New Roman"/>
                        <a:cs typeface="Times New Roman"/>
                      </a:endParaRPr>
                    </a:p>
                  </a:txBody>
                  <a:tcPr marL="68580" marR="68580" marT="0" marB="0"/>
                </a:tc>
              </a:tr>
              <a:tr h="1021080">
                <a:tc>
                  <a:txBody>
                    <a:bodyPr/>
                    <a:lstStyle/>
                    <a:p>
                      <a:pPr algn="just">
                        <a:lnSpc>
                          <a:spcPct val="115000"/>
                        </a:lnSpc>
                        <a:spcAft>
                          <a:spcPts val="1000"/>
                        </a:spcAft>
                      </a:pPr>
                      <a:r>
                        <a:rPr lang="en-GB" sz="1800">
                          <a:effectLst/>
                        </a:rPr>
                        <a:t>Design goal</a:t>
                      </a:r>
                      <a:endParaRPr lang="en-AU" sz="1800">
                        <a:effectLst/>
                        <a:latin typeface="Calibri"/>
                        <a:ea typeface="Times New Roman"/>
                        <a:cs typeface="Times New Roman"/>
                      </a:endParaRPr>
                    </a:p>
                  </a:txBody>
                  <a:tcPr marL="68580" marR="68580" marT="0" marB="0"/>
                </a:tc>
                <a:tc>
                  <a:txBody>
                    <a:bodyPr/>
                    <a:lstStyle/>
                    <a:p>
                      <a:pPr algn="just">
                        <a:lnSpc>
                          <a:spcPct val="115000"/>
                        </a:lnSpc>
                        <a:spcAft>
                          <a:spcPts val="1000"/>
                        </a:spcAft>
                      </a:pPr>
                      <a:r>
                        <a:rPr lang="en-GB" sz="1800">
                          <a:effectLst/>
                        </a:rPr>
                        <a:t>Stable and inclusive representative governance </a:t>
                      </a:r>
                      <a:endParaRPr lang="en-AU" sz="1800">
                        <a:effectLst/>
                        <a:latin typeface="Calibri"/>
                        <a:ea typeface="Times New Roman"/>
                        <a:cs typeface="Times New Roman"/>
                      </a:endParaRPr>
                    </a:p>
                  </a:txBody>
                  <a:tcPr marL="68580" marR="68580" marT="0" marB="0"/>
                </a:tc>
                <a:tc>
                  <a:txBody>
                    <a:bodyPr/>
                    <a:lstStyle/>
                    <a:p>
                      <a:pPr algn="just">
                        <a:lnSpc>
                          <a:spcPct val="115000"/>
                        </a:lnSpc>
                        <a:spcAft>
                          <a:spcPts val="1000"/>
                        </a:spcAft>
                      </a:pPr>
                      <a:r>
                        <a:rPr lang="en-GB" sz="1800">
                          <a:effectLst/>
                        </a:rPr>
                        <a:t>Democratic renewal through citizen participation </a:t>
                      </a:r>
                      <a:endParaRPr lang="en-AU" sz="1800">
                        <a:effectLst/>
                        <a:latin typeface="Calibri"/>
                        <a:ea typeface="Times New Roman"/>
                        <a:cs typeface="Times New Roman"/>
                      </a:endParaRPr>
                    </a:p>
                  </a:txBody>
                  <a:tcPr marL="68580" marR="68580" marT="0" marB="0"/>
                </a:tc>
              </a:tr>
              <a:tr h="1547038">
                <a:tc>
                  <a:txBody>
                    <a:bodyPr/>
                    <a:lstStyle/>
                    <a:p>
                      <a:pPr algn="just">
                        <a:lnSpc>
                          <a:spcPct val="115000"/>
                        </a:lnSpc>
                        <a:spcAft>
                          <a:spcPts val="1000"/>
                        </a:spcAft>
                      </a:pPr>
                      <a:r>
                        <a:rPr lang="en-GB" sz="1800">
                          <a:effectLst/>
                        </a:rPr>
                        <a:t>Weapons of reform </a:t>
                      </a:r>
                      <a:endParaRPr lang="en-AU" sz="1800">
                        <a:effectLst/>
                        <a:latin typeface="Calibri"/>
                        <a:ea typeface="Times New Roman"/>
                        <a:cs typeface="Times New Roman"/>
                      </a:endParaRPr>
                    </a:p>
                  </a:txBody>
                  <a:tcPr marL="68580" marR="68580" marT="0" marB="0"/>
                </a:tc>
                <a:tc>
                  <a:txBody>
                    <a:bodyPr/>
                    <a:lstStyle/>
                    <a:p>
                      <a:pPr algn="just">
                        <a:lnSpc>
                          <a:spcPct val="115000"/>
                        </a:lnSpc>
                        <a:spcAft>
                          <a:spcPts val="1000"/>
                        </a:spcAft>
                      </a:pPr>
                      <a:r>
                        <a:rPr lang="en-GB" sz="1800">
                          <a:effectLst/>
                        </a:rPr>
                        <a:t>Electoral systems, party organisation and power-sharing arrangements </a:t>
                      </a:r>
                      <a:endParaRPr lang="en-AU" sz="1800">
                        <a:effectLst/>
                        <a:latin typeface="Calibri"/>
                        <a:ea typeface="Times New Roman"/>
                        <a:cs typeface="Times New Roman"/>
                      </a:endParaRPr>
                    </a:p>
                  </a:txBody>
                  <a:tcPr marL="68580" marR="68580" marT="0" marB="0"/>
                </a:tc>
                <a:tc>
                  <a:txBody>
                    <a:bodyPr/>
                    <a:lstStyle/>
                    <a:p>
                      <a:pPr algn="just">
                        <a:lnSpc>
                          <a:spcPct val="115000"/>
                        </a:lnSpc>
                        <a:spcAft>
                          <a:spcPts val="1000"/>
                        </a:spcAft>
                      </a:pPr>
                      <a:r>
                        <a:rPr lang="en-GB" sz="1800">
                          <a:effectLst/>
                        </a:rPr>
                        <a:t>Civic activism and innovations in public engagement </a:t>
                      </a:r>
                      <a:endParaRPr lang="en-AU" sz="1800">
                        <a:effectLst/>
                        <a:latin typeface="Calibri"/>
                        <a:ea typeface="Times New Roman"/>
                        <a:cs typeface="Times New Roman"/>
                      </a:endParaRPr>
                    </a:p>
                  </a:txBody>
                  <a:tcPr marL="68580" marR="68580" marT="0" marB="0"/>
                </a:tc>
              </a:tr>
              <a:tr h="1547038">
                <a:tc>
                  <a:txBody>
                    <a:bodyPr/>
                    <a:lstStyle/>
                    <a:p>
                      <a:pPr algn="just">
                        <a:lnSpc>
                          <a:spcPct val="115000"/>
                        </a:lnSpc>
                        <a:spcAft>
                          <a:spcPts val="1000"/>
                        </a:spcAft>
                      </a:pPr>
                      <a:r>
                        <a:rPr lang="en-GB" sz="1800">
                          <a:effectLst/>
                        </a:rPr>
                        <a:t>Favoured mechanism</a:t>
                      </a:r>
                      <a:endParaRPr lang="en-AU" sz="1800">
                        <a:effectLst/>
                        <a:latin typeface="Calibri"/>
                        <a:ea typeface="Times New Roman"/>
                        <a:cs typeface="Times New Roman"/>
                      </a:endParaRPr>
                    </a:p>
                  </a:txBody>
                  <a:tcPr marL="68580" marR="68580" marT="0" marB="0"/>
                </a:tc>
                <a:tc>
                  <a:txBody>
                    <a:bodyPr/>
                    <a:lstStyle/>
                    <a:p>
                      <a:pPr algn="just">
                        <a:lnSpc>
                          <a:spcPct val="115000"/>
                        </a:lnSpc>
                        <a:spcAft>
                          <a:spcPts val="1000"/>
                        </a:spcAft>
                      </a:pPr>
                      <a:r>
                        <a:rPr lang="en-GB" sz="1800">
                          <a:effectLst/>
                        </a:rPr>
                        <a:t>Organisational incentives to change elites’ behaviour</a:t>
                      </a:r>
                      <a:endParaRPr lang="en-AU" sz="1800">
                        <a:effectLst/>
                        <a:latin typeface="Calibri"/>
                        <a:ea typeface="Times New Roman"/>
                        <a:cs typeface="Times New Roman"/>
                      </a:endParaRPr>
                    </a:p>
                  </a:txBody>
                  <a:tcPr marL="68580" marR="68580" marT="0" marB="0"/>
                </a:tc>
                <a:tc>
                  <a:txBody>
                    <a:bodyPr/>
                    <a:lstStyle/>
                    <a:p>
                      <a:pPr algn="just">
                        <a:lnSpc>
                          <a:spcPct val="115000"/>
                        </a:lnSpc>
                        <a:spcAft>
                          <a:spcPts val="1000"/>
                        </a:spcAft>
                      </a:pPr>
                      <a:r>
                        <a:rPr lang="en-GB" sz="1800">
                          <a:effectLst/>
                        </a:rPr>
                        <a:t>Institutional and cultural reform to reframe responses from citizens </a:t>
                      </a:r>
                      <a:endParaRPr lang="en-AU" sz="1800">
                        <a:effectLst/>
                        <a:latin typeface="Calibri"/>
                        <a:ea typeface="Times New Roman"/>
                        <a:cs typeface="Times New Roman"/>
                      </a:endParaRPr>
                    </a:p>
                  </a:txBody>
                  <a:tcPr marL="68580" marR="68580" marT="0" marB="0"/>
                </a:tc>
              </a:tr>
              <a:tr h="495122">
                <a:tc>
                  <a:txBody>
                    <a:bodyPr/>
                    <a:lstStyle/>
                    <a:p>
                      <a:pPr algn="just">
                        <a:lnSpc>
                          <a:spcPct val="115000"/>
                        </a:lnSpc>
                        <a:spcAft>
                          <a:spcPts val="1000"/>
                        </a:spcAft>
                      </a:pPr>
                      <a:r>
                        <a:rPr lang="en-GB" sz="1800">
                          <a:effectLst/>
                        </a:rPr>
                        <a:t>Understanding of democracy</a:t>
                      </a:r>
                      <a:endParaRPr lang="en-AU" sz="1800">
                        <a:effectLst/>
                        <a:latin typeface="Calibri"/>
                        <a:ea typeface="Times New Roman"/>
                        <a:cs typeface="Times New Roman"/>
                      </a:endParaRPr>
                    </a:p>
                  </a:txBody>
                  <a:tcPr marL="68580" marR="68580" marT="0" marB="0"/>
                </a:tc>
                <a:tc>
                  <a:txBody>
                    <a:bodyPr/>
                    <a:lstStyle/>
                    <a:p>
                      <a:pPr algn="just">
                        <a:lnSpc>
                          <a:spcPct val="115000"/>
                        </a:lnSpc>
                        <a:spcAft>
                          <a:spcPts val="1000"/>
                        </a:spcAft>
                      </a:pPr>
                      <a:r>
                        <a:rPr lang="en-GB" sz="1800">
                          <a:effectLst/>
                        </a:rPr>
                        <a:t>Protective </a:t>
                      </a:r>
                      <a:endParaRPr lang="en-AU" sz="1800">
                        <a:effectLst/>
                        <a:latin typeface="Calibri"/>
                        <a:ea typeface="Times New Roman"/>
                        <a:cs typeface="Times New Roman"/>
                      </a:endParaRPr>
                    </a:p>
                  </a:txBody>
                  <a:tcPr marL="68580" marR="68580" marT="0" marB="0"/>
                </a:tc>
                <a:tc>
                  <a:txBody>
                    <a:bodyPr/>
                    <a:lstStyle/>
                    <a:p>
                      <a:pPr algn="just">
                        <a:lnSpc>
                          <a:spcPct val="115000"/>
                        </a:lnSpc>
                        <a:spcAft>
                          <a:spcPts val="1000"/>
                        </a:spcAft>
                      </a:pPr>
                      <a:r>
                        <a:rPr lang="en-GB" sz="1800" dirty="0">
                          <a:effectLst/>
                        </a:rPr>
                        <a:t>Developmental </a:t>
                      </a:r>
                      <a:endParaRPr lang="en-AU" sz="1800" dirty="0">
                        <a:effectLst/>
                        <a:latin typeface="Calibri"/>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970305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Connecting your vision of democracy with your reforms </a:t>
            </a:r>
            <a:endParaRPr lang="en-AU" dirty="0"/>
          </a:p>
        </p:txBody>
      </p:sp>
      <p:sp>
        <p:nvSpPr>
          <p:cNvPr id="3" name="Content Placeholder 2"/>
          <p:cNvSpPr>
            <a:spLocks noGrp="1"/>
          </p:cNvSpPr>
          <p:nvPr>
            <p:ph idx="1"/>
          </p:nvPr>
        </p:nvSpPr>
        <p:spPr/>
        <p:txBody>
          <a:bodyPr/>
          <a:lstStyle/>
          <a:p>
            <a:r>
              <a:rPr lang="en-AU" dirty="0" smtClean="0"/>
              <a:t>Drivers/owners/champions for reform</a:t>
            </a:r>
          </a:p>
          <a:p>
            <a:endParaRPr lang="en-AU" dirty="0"/>
          </a:p>
          <a:p>
            <a:r>
              <a:rPr lang="en-AU" dirty="0" smtClean="0"/>
              <a:t> Understanding the impact</a:t>
            </a:r>
          </a:p>
          <a:p>
            <a:endParaRPr lang="en-AU" dirty="0"/>
          </a:p>
          <a:p>
            <a:r>
              <a:rPr lang="en-AU" dirty="0" smtClean="0"/>
              <a:t>Making the Case  </a:t>
            </a:r>
            <a:endParaRPr lang="en-AU" dirty="0"/>
          </a:p>
        </p:txBody>
      </p:sp>
    </p:spTree>
    <p:extLst>
      <p:ext uri="{BB962C8B-B14F-4D97-AF65-F5344CB8AC3E}">
        <p14:creationId xmlns:p14="http://schemas.microsoft.com/office/powerpoint/2010/main" val="501513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Still challenge of scale of the problem </a:t>
            </a:r>
            <a:endParaRPr lang="en-AU" dirty="0"/>
          </a:p>
        </p:txBody>
      </p:sp>
      <p:sp>
        <p:nvSpPr>
          <p:cNvPr id="3" name="Content Placeholder 2"/>
          <p:cNvSpPr>
            <a:spLocks noGrp="1"/>
          </p:cNvSpPr>
          <p:nvPr>
            <p:ph idx="1"/>
          </p:nvPr>
        </p:nvSpPr>
        <p:spPr/>
        <p:txBody>
          <a:bodyPr/>
          <a:lstStyle/>
          <a:p>
            <a:r>
              <a:rPr lang="en-AU" dirty="0" smtClean="0"/>
              <a:t>Problems with politics are complex </a:t>
            </a:r>
          </a:p>
          <a:p>
            <a:endParaRPr lang="en-AU" dirty="0"/>
          </a:p>
          <a:p>
            <a:endParaRPr lang="en-AU" dirty="0" smtClean="0"/>
          </a:p>
          <a:p>
            <a:r>
              <a:rPr lang="en-AU" dirty="0" smtClean="0"/>
              <a:t>Anti-politics a complex issue </a:t>
            </a:r>
          </a:p>
          <a:p>
            <a:endParaRPr lang="en-AU" dirty="0"/>
          </a:p>
          <a:p>
            <a:endParaRPr lang="en-AU" dirty="0" smtClean="0"/>
          </a:p>
          <a:p>
            <a:r>
              <a:rPr lang="en-AU" dirty="0" smtClean="0"/>
              <a:t>As are its drivers </a:t>
            </a:r>
            <a:endParaRPr lang="en-AU" dirty="0"/>
          </a:p>
        </p:txBody>
      </p:sp>
    </p:spTree>
    <p:extLst>
      <p:ext uri="{BB962C8B-B14F-4D97-AF65-F5344CB8AC3E}">
        <p14:creationId xmlns:p14="http://schemas.microsoft.com/office/powerpoint/2010/main" val="941726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4294967295"/>
          <p:cNvSpPr>
            <a:spLocks noGrp="1"/>
          </p:cNvSpPr>
          <p:nvPr>
            <p:ph type="title"/>
          </p:nvPr>
        </p:nvSpPr>
        <p:spPr/>
        <p:txBody>
          <a:bodyPr/>
          <a:lstStyle/>
          <a:p>
            <a:r>
              <a:rPr dirty="0">
                <a:uFillTx/>
              </a:rPr>
              <a:t>Three broad types of explanation </a:t>
            </a:r>
          </a:p>
        </p:txBody>
      </p:sp>
      <p:sp>
        <p:nvSpPr>
          <p:cNvPr id="3" name="Shape 4294967295"/>
          <p:cNvSpPr>
            <a:spLocks noGrp="1"/>
          </p:cNvSpPr>
          <p:nvPr>
            <p:ph idx="1"/>
          </p:nvPr>
        </p:nvSpPr>
        <p:spPr/>
        <p:txBody>
          <a:bodyPr/>
          <a:lstStyle/>
          <a:p>
            <a:r>
              <a:rPr>
                <a:uFillTx/>
              </a:rPr>
              <a:t>Inputs have changed</a:t>
            </a:r>
          </a:p>
          <a:p>
            <a:endParaRPr>
              <a:uFillTx/>
            </a:endParaRPr>
          </a:p>
          <a:p>
            <a:r>
              <a:rPr>
                <a:uFillTx/>
              </a:rPr>
              <a:t>Processes have changed </a:t>
            </a:r>
          </a:p>
          <a:p>
            <a:endParaRPr>
              <a:uFillTx/>
            </a:endParaRPr>
          </a:p>
          <a:p>
            <a:r>
              <a:rPr>
                <a:uFillTx/>
              </a:rPr>
              <a:t>Outputs have changed </a:t>
            </a:r>
          </a:p>
        </p:txBody>
      </p:sp>
      <p:sp>
        <p:nvSpPr>
          <p:cNvPr id="4" name="Slide Number Placeholder 3"/>
          <p:cNvSpPr>
            <a:spLocks noGrp="1"/>
          </p:cNvSpPr>
          <p:nvPr>
            <p:ph type="sldNum" sz="quarter" idx="12"/>
          </p:nvPr>
        </p:nvSpPr>
        <p:spPr/>
        <p:txBody>
          <a:bodyPr/>
          <a:lstStyle/>
          <a:p>
            <a:pPr>
              <a:defRPr/>
            </a:pPr>
            <a:fld id="{C0A75877-6322-4760-B3C7-54C541119467}" type="slidenum">
              <a:rPr lang="en-GB" altLang="en-US" smtClean="0"/>
              <a:pPr>
                <a:defRPr/>
              </a:pPr>
              <a:t>15</a:t>
            </a:fld>
            <a:endParaRPr lang="en-GB" altLang="en-US"/>
          </a:p>
        </p:txBody>
      </p:sp>
    </p:spTree>
    <p:extLst>
      <p:ext uri="{BB962C8B-B14F-4D97-AF65-F5344CB8AC3E}">
        <p14:creationId xmlns:p14="http://schemas.microsoft.com/office/powerpoint/2010/main" val="783345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INPUT: SOCIAL CHANGE</a:t>
            </a:r>
            <a:endParaRPr lang="en-GB" dirty="0"/>
          </a:p>
        </p:txBody>
      </p:sp>
      <p:sp>
        <p:nvSpPr>
          <p:cNvPr id="3" name="Content Placeholder 2"/>
          <p:cNvSpPr>
            <a:spLocks noGrp="1"/>
          </p:cNvSpPr>
          <p:nvPr>
            <p:ph idx="1"/>
          </p:nvPr>
        </p:nvSpPr>
        <p:spPr/>
        <p:txBody>
          <a:bodyPr>
            <a:normAutofit fontScale="70000" lnSpcReduction="20000"/>
          </a:bodyPr>
          <a:lstStyle/>
          <a:p>
            <a:pPr eaLnBrk="0"/>
            <a:r>
              <a:rPr lang="en-GB" dirty="0" smtClean="0"/>
              <a:t>1/1 </a:t>
            </a:r>
            <a:r>
              <a:rPr lang="en-GB" b="1" dirty="0" smtClean="0"/>
              <a:t>Input/ social capital</a:t>
            </a:r>
          </a:p>
          <a:p>
            <a:pPr eaLnBrk="0"/>
            <a:r>
              <a:rPr lang="en-GB" dirty="0" smtClean="0"/>
              <a:t>Decline in social capital ( and more broadly the quality of civil society)  means loss of capacity to engage in associational activity and impacts on  anti-politics as citizens  support and independent dynamic to engage is weakened  </a:t>
            </a:r>
          </a:p>
          <a:p>
            <a:pPr eaLnBrk="0"/>
            <a:r>
              <a:rPr lang="en-GB" dirty="0" smtClean="0"/>
              <a:t>1/2  </a:t>
            </a:r>
            <a:r>
              <a:rPr lang="en-GB" b="1" dirty="0" smtClean="0"/>
              <a:t>Input/ decline of collectivism </a:t>
            </a:r>
          </a:p>
          <a:p>
            <a:pPr eaLnBrk="0"/>
            <a:r>
              <a:rPr lang="en-GB" dirty="0" smtClean="0"/>
              <a:t>Decline in collective institutions from trade unions, through churches and large firms reflects an individualisation of life ( more consumer focus and less citizenship focus)</a:t>
            </a:r>
          </a:p>
          <a:p>
            <a:pPr eaLnBrk="0"/>
            <a:r>
              <a:rPr lang="en-GB" dirty="0" smtClean="0"/>
              <a:t>1/3  </a:t>
            </a:r>
            <a:r>
              <a:rPr lang="en-GB" b="1" dirty="0" smtClean="0"/>
              <a:t>Input / inequality </a:t>
            </a:r>
          </a:p>
          <a:p>
            <a:pPr eaLnBrk="0"/>
            <a:r>
              <a:rPr lang="en-GB" dirty="0" smtClean="0"/>
              <a:t>Increased inequality given impact of economic globalization has created a more fragmented citizenry and led to the intensified exclusion of some from the political process  </a:t>
            </a:r>
          </a:p>
          <a:p>
            <a:endParaRPr lang="en-GB" dirty="0"/>
          </a:p>
        </p:txBody>
      </p:sp>
      <p:sp>
        <p:nvSpPr>
          <p:cNvPr id="4" name="Slide Number Placeholder 3"/>
          <p:cNvSpPr>
            <a:spLocks noGrp="1"/>
          </p:cNvSpPr>
          <p:nvPr>
            <p:ph type="sldNum" sz="quarter" idx="12"/>
          </p:nvPr>
        </p:nvSpPr>
        <p:spPr/>
        <p:txBody>
          <a:bodyPr/>
          <a:lstStyle/>
          <a:p>
            <a:pPr>
              <a:defRPr/>
            </a:pPr>
            <a:fld id="{C0A75877-6322-4760-B3C7-54C541119467}" type="slidenum">
              <a:rPr lang="en-GB" altLang="en-US" smtClean="0"/>
              <a:pPr>
                <a:defRPr/>
              </a:pPr>
              <a:t>16</a:t>
            </a:fld>
            <a:endParaRPr lang="en-GB" altLang="en-US"/>
          </a:p>
        </p:txBody>
      </p:sp>
    </p:spTree>
    <p:extLst>
      <p:ext uri="{BB962C8B-B14F-4D97-AF65-F5344CB8AC3E}">
        <p14:creationId xmlns:p14="http://schemas.microsoft.com/office/powerpoint/2010/main" val="3751817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INPUT: ATTITUDINAL CHANGE</a:t>
            </a:r>
            <a:endParaRPr lang="en-GB" dirty="0"/>
          </a:p>
        </p:txBody>
      </p:sp>
      <p:sp>
        <p:nvSpPr>
          <p:cNvPr id="3" name="Content Placeholder 2"/>
          <p:cNvSpPr>
            <a:spLocks noGrp="1"/>
          </p:cNvSpPr>
          <p:nvPr>
            <p:ph idx="1"/>
          </p:nvPr>
        </p:nvSpPr>
        <p:spPr/>
        <p:txBody>
          <a:bodyPr>
            <a:normAutofit fontScale="70000" lnSpcReduction="20000"/>
          </a:bodyPr>
          <a:lstStyle/>
          <a:p>
            <a:pPr eaLnBrk="0"/>
            <a:r>
              <a:rPr lang="en-GB" dirty="0" smtClean="0"/>
              <a:t>2/1 Input / </a:t>
            </a:r>
            <a:r>
              <a:rPr lang="en-GB" b="1" dirty="0" smtClean="0"/>
              <a:t>Less deferential more critical citizens </a:t>
            </a:r>
          </a:p>
          <a:p>
            <a:pPr eaLnBrk="0"/>
            <a:r>
              <a:rPr lang="en-GB" dirty="0" smtClean="0"/>
              <a:t>As citizens have become more educated and information more freely available they have become more critical and challenging to all types of authority, including political authority  </a:t>
            </a:r>
          </a:p>
          <a:p>
            <a:pPr eaLnBrk="0"/>
            <a:r>
              <a:rPr lang="en-GB" dirty="0" smtClean="0"/>
              <a:t>2/2 Input / </a:t>
            </a:r>
            <a:r>
              <a:rPr lang="en-GB" b="1" dirty="0" smtClean="0"/>
              <a:t>More issue oriented, more on-line and  less partisan </a:t>
            </a:r>
          </a:p>
          <a:p>
            <a:pPr eaLnBrk="0"/>
            <a:r>
              <a:rPr lang="en-GB" dirty="0" smtClean="0"/>
              <a:t>Citizens are less committed to one partisan perspective or party and more issue-driven and fragmented in their interests and more on-line therefore less loyal and more selective in their political engagement </a:t>
            </a:r>
          </a:p>
          <a:p>
            <a:pPr eaLnBrk="0"/>
            <a:r>
              <a:rPr lang="en-GB" dirty="0" smtClean="0"/>
              <a:t>2/3 Input / </a:t>
            </a:r>
            <a:r>
              <a:rPr lang="en-GB" b="1" dirty="0" smtClean="0"/>
              <a:t>Impact of neo-liberalism and depoliticization</a:t>
            </a:r>
            <a:r>
              <a:rPr lang="en-GB" b="1" i="1" dirty="0" smtClean="0"/>
              <a:t> </a:t>
            </a:r>
            <a:endParaRPr lang="en-GB" b="1" dirty="0" smtClean="0"/>
          </a:p>
          <a:p>
            <a:pPr eaLnBrk="0"/>
            <a:r>
              <a:rPr lang="en-GB" dirty="0" smtClean="0"/>
              <a:t>The dominance of neo-liberal ideology has weakened citizens’ sense of what government can do and what action in the public realm can address, thereby limiting engagement with politics and  processes of depoliticization have removed a swathe of decisions from public input </a:t>
            </a:r>
          </a:p>
          <a:p>
            <a:endParaRPr lang="en-GB" dirty="0"/>
          </a:p>
        </p:txBody>
      </p:sp>
      <p:sp>
        <p:nvSpPr>
          <p:cNvPr id="4" name="Slide Number Placeholder 3"/>
          <p:cNvSpPr>
            <a:spLocks noGrp="1"/>
          </p:cNvSpPr>
          <p:nvPr>
            <p:ph type="sldNum" sz="quarter" idx="12"/>
          </p:nvPr>
        </p:nvSpPr>
        <p:spPr/>
        <p:txBody>
          <a:bodyPr/>
          <a:lstStyle/>
          <a:p>
            <a:pPr>
              <a:defRPr/>
            </a:pPr>
            <a:fld id="{C0A75877-6322-4760-B3C7-54C541119467}" type="slidenum">
              <a:rPr lang="en-GB" altLang="en-US" smtClean="0"/>
              <a:pPr>
                <a:defRPr/>
              </a:pPr>
              <a:t>17</a:t>
            </a:fld>
            <a:endParaRPr lang="en-GB" altLang="en-US"/>
          </a:p>
        </p:txBody>
      </p:sp>
    </p:spTree>
    <p:extLst>
      <p:ext uri="{BB962C8B-B14F-4D97-AF65-F5344CB8AC3E}">
        <p14:creationId xmlns:p14="http://schemas.microsoft.com/office/powerpoint/2010/main" val="1314619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THROUGHPUT</a:t>
            </a:r>
            <a:endParaRPr lang="en-GB" dirty="0"/>
          </a:p>
        </p:txBody>
      </p:sp>
      <p:sp>
        <p:nvSpPr>
          <p:cNvPr id="3" name="Content Placeholder 2"/>
          <p:cNvSpPr>
            <a:spLocks noGrp="1"/>
          </p:cNvSpPr>
          <p:nvPr>
            <p:ph idx="1"/>
          </p:nvPr>
        </p:nvSpPr>
        <p:spPr/>
        <p:txBody>
          <a:bodyPr>
            <a:normAutofit fontScale="62500" lnSpcReduction="20000"/>
          </a:bodyPr>
          <a:lstStyle/>
          <a:p>
            <a:pPr eaLnBrk="0"/>
            <a:r>
              <a:rPr lang="en-GB" b="1" dirty="0" smtClean="0"/>
              <a:t>3/1  Throughput / political elites out of touch and managerial</a:t>
            </a:r>
          </a:p>
          <a:p>
            <a:pPr eaLnBrk="0"/>
            <a:r>
              <a:rPr lang="en-GB" dirty="0" smtClean="0"/>
              <a:t>Political leaders are drawn from an increasingly small pool, often lack a broader life experience. The declining social base of political elites in turn rests on the weak and declining membership and active capacity of political parties. Politics offered  more managerial and less value driven</a:t>
            </a:r>
          </a:p>
          <a:p>
            <a:pPr eaLnBrk="0"/>
            <a:r>
              <a:rPr lang="en-GB" b="1" dirty="0" smtClean="0"/>
              <a:t>3/2 Throughput : media culture and spin response  </a:t>
            </a:r>
          </a:p>
          <a:p>
            <a:pPr eaLnBrk="0"/>
            <a:r>
              <a:rPr lang="en-GB" dirty="0" smtClean="0"/>
              <a:t>The emergence of intense 24 hour media coverage of politics, and the parallel developments in social media has developed a sense that politics is obsessively short-term, focused on spin and presentation and lacks the substance to demand engaged public attention   </a:t>
            </a:r>
          </a:p>
          <a:p>
            <a:pPr eaLnBrk="0"/>
            <a:r>
              <a:rPr lang="en-GB" b="1" dirty="0" smtClean="0"/>
              <a:t>3/3 Throughput: dominance of lobby politics and special interests </a:t>
            </a:r>
          </a:p>
          <a:p>
            <a:pPr eaLnBrk="0"/>
            <a:r>
              <a:rPr lang="en-GB" dirty="0" smtClean="0"/>
              <a:t>Politics is dominated by special interests and the lobbying of those seeking favours from government rather than any concern for the public interest. The nature of campaign and lobby finance, party funding and networks of influence and ties confirm that politics does its business with the few rather than for the many</a:t>
            </a:r>
          </a:p>
          <a:p>
            <a:endParaRPr lang="en-GB" dirty="0"/>
          </a:p>
        </p:txBody>
      </p:sp>
      <p:sp>
        <p:nvSpPr>
          <p:cNvPr id="4" name="Slide Number Placeholder 3"/>
          <p:cNvSpPr>
            <a:spLocks noGrp="1"/>
          </p:cNvSpPr>
          <p:nvPr>
            <p:ph type="sldNum" sz="quarter" idx="12"/>
          </p:nvPr>
        </p:nvSpPr>
        <p:spPr/>
        <p:txBody>
          <a:bodyPr/>
          <a:lstStyle/>
          <a:p>
            <a:pPr>
              <a:defRPr/>
            </a:pPr>
            <a:fld id="{C0A75877-6322-4760-B3C7-54C541119467}" type="slidenum">
              <a:rPr lang="en-GB" altLang="en-US" smtClean="0"/>
              <a:pPr>
                <a:defRPr/>
              </a:pPr>
              <a:t>18</a:t>
            </a:fld>
            <a:endParaRPr lang="en-GB" altLang="en-US"/>
          </a:p>
        </p:txBody>
      </p:sp>
    </p:spTree>
    <p:extLst>
      <p:ext uri="{BB962C8B-B14F-4D97-AF65-F5344CB8AC3E}">
        <p14:creationId xmlns:p14="http://schemas.microsoft.com/office/powerpoint/2010/main" val="3049830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a:t>
            </a:r>
            <a:endParaRPr lang="en-GB" dirty="0"/>
          </a:p>
        </p:txBody>
      </p:sp>
      <p:sp>
        <p:nvSpPr>
          <p:cNvPr id="3" name="Content Placeholder 2"/>
          <p:cNvSpPr>
            <a:spLocks noGrp="1"/>
          </p:cNvSpPr>
          <p:nvPr>
            <p:ph idx="1"/>
          </p:nvPr>
        </p:nvSpPr>
        <p:spPr/>
        <p:txBody>
          <a:bodyPr>
            <a:normAutofit fontScale="70000" lnSpcReduction="20000"/>
          </a:bodyPr>
          <a:lstStyle/>
          <a:p>
            <a:pPr eaLnBrk="0"/>
            <a:r>
              <a:rPr lang="en-GB" b="1" dirty="0" smtClean="0"/>
              <a:t>4/1 Output: Opaqueness of Governing System </a:t>
            </a:r>
          </a:p>
          <a:p>
            <a:pPr eaLnBrk="0"/>
            <a:r>
              <a:rPr lang="en-GB" dirty="0" smtClean="0"/>
              <a:t>The complexity of modern governance arrangements caused by the impact globalisation and other factors    means that the system lacks a basic accountability or legitimacy, turning many away from politics </a:t>
            </a:r>
          </a:p>
          <a:p>
            <a:pPr eaLnBrk="0"/>
            <a:r>
              <a:rPr lang="en-GB" b="1" dirty="0" smtClean="0"/>
              <a:t>4/2 Output : Failure to tackle big or long-term issues</a:t>
            </a:r>
          </a:p>
          <a:p>
            <a:pPr eaLnBrk="0"/>
            <a:r>
              <a:rPr lang="en-GB" dirty="0" smtClean="0"/>
              <a:t>Politics cannot grapple with the big issues such as climate change or economic renewal; nor can it because of democratic myopia driven by electoral and other popular pressures deal with long-term issues such as care for the elderly </a:t>
            </a:r>
          </a:p>
          <a:p>
            <a:pPr eaLnBrk="0"/>
            <a:r>
              <a:rPr lang="en-GB" b="1" dirty="0" smtClean="0"/>
              <a:t>4/3 Output : economic austerity </a:t>
            </a:r>
          </a:p>
          <a:p>
            <a:pPr eaLnBrk="0"/>
            <a:r>
              <a:rPr lang="en-GB" dirty="0" smtClean="0"/>
              <a:t>Politicians and politics have presided over economic failings and loss of living standards and potentially worse still connived with bankers and others in making ordinary people pay for the problems caused </a:t>
            </a:r>
          </a:p>
          <a:p>
            <a:endParaRPr lang="en-GB" dirty="0"/>
          </a:p>
        </p:txBody>
      </p:sp>
      <p:sp>
        <p:nvSpPr>
          <p:cNvPr id="4" name="Slide Number Placeholder 3"/>
          <p:cNvSpPr>
            <a:spLocks noGrp="1"/>
          </p:cNvSpPr>
          <p:nvPr>
            <p:ph type="sldNum" sz="quarter" idx="12"/>
          </p:nvPr>
        </p:nvSpPr>
        <p:spPr/>
        <p:txBody>
          <a:bodyPr/>
          <a:lstStyle/>
          <a:p>
            <a:pPr>
              <a:defRPr/>
            </a:pPr>
            <a:fld id="{C0A75877-6322-4760-B3C7-54C541119467}" type="slidenum">
              <a:rPr lang="en-GB" altLang="en-US" smtClean="0"/>
              <a:pPr>
                <a:defRPr/>
              </a:pPr>
              <a:t>19</a:t>
            </a:fld>
            <a:endParaRPr lang="en-GB" altLang="en-US"/>
          </a:p>
        </p:txBody>
      </p:sp>
    </p:spTree>
    <p:extLst>
      <p:ext uri="{BB962C8B-B14F-4D97-AF65-F5344CB8AC3E}">
        <p14:creationId xmlns:p14="http://schemas.microsoft.com/office/powerpoint/2010/main" val="3698920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Issues to consider </a:t>
            </a:r>
            <a:endParaRPr lang="en-AU" dirty="0"/>
          </a:p>
        </p:txBody>
      </p:sp>
      <p:sp>
        <p:nvSpPr>
          <p:cNvPr id="3" name="Content Placeholder 2"/>
          <p:cNvSpPr>
            <a:spLocks noGrp="1"/>
          </p:cNvSpPr>
          <p:nvPr>
            <p:ph idx="1"/>
          </p:nvPr>
        </p:nvSpPr>
        <p:spPr/>
        <p:txBody>
          <a:bodyPr>
            <a:normAutofit fontScale="92500" lnSpcReduction="20000"/>
          </a:bodyPr>
          <a:lstStyle/>
          <a:p>
            <a:r>
              <a:rPr lang="en-US" dirty="0" smtClean="0"/>
              <a:t>Can </a:t>
            </a:r>
            <a:r>
              <a:rPr lang="en-US" dirty="0"/>
              <a:t>we design policies to support, sustain or improve democratic practice? </a:t>
            </a:r>
            <a:endParaRPr lang="en-US" dirty="0" smtClean="0"/>
          </a:p>
          <a:p>
            <a:r>
              <a:rPr lang="en-US" dirty="0"/>
              <a:t>Your policy for reforming democracy should match your theory of democracy. Do you agree? </a:t>
            </a:r>
            <a:endParaRPr lang="en-AU" dirty="0"/>
          </a:p>
          <a:p>
            <a:r>
              <a:rPr lang="en-US" dirty="0" smtClean="0"/>
              <a:t>What </a:t>
            </a:r>
            <a:r>
              <a:rPr lang="en-US" dirty="0"/>
              <a:t>are the failings of democracy that policy should be trying to address?</a:t>
            </a:r>
            <a:endParaRPr lang="en-AU" dirty="0"/>
          </a:p>
          <a:p>
            <a:r>
              <a:rPr lang="en-US" dirty="0" smtClean="0"/>
              <a:t> </a:t>
            </a:r>
            <a:r>
              <a:rPr lang="en-US" dirty="0"/>
              <a:t>Can we expect political elites to be able to lead a process of reform of the </a:t>
            </a:r>
            <a:r>
              <a:rPr lang="en-US" dirty="0" smtClean="0"/>
              <a:t>politics that  </a:t>
            </a:r>
            <a:r>
              <a:rPr lang="en-US" dirty="0"/>
              <a:t>they have largely constructed?  </a:t>
            </a:r>
            <a:endParaRPr lang="en-AU" dirty="0"/>
          </a:p>
          <a:p>
            <a:r>
              <a:rPr lang="en-US" dirty="0" smtClean="0"/>
              <a:t>Models for democratic reform  </a:t>
            </a:r>
            <a:endParaRPr lang="en-AU" dirty="0"/>
          </a:p>
        </p:txBody>
      </p:sp>
    </p:spTree>
    <p:extLst>
      <p:ext uri="{BB962C8B-B14F-4D97-AF65-F5344CB8AC3E}">
        <p14:creationId xmlns:p14="http://schemas.microsoft.com/office/powerpoint/2010/main" val="2176434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can change ( and how) ? </a:t>
            </a:r>
            <a:endParaRPr lang="en-AU" dirty="0"/>
          </a:p>
        </p:txBody>
      </p:sp>
      <p:sp>
        <p:nvSpPr>
          <p:cNvPr id="3" name="Content Placeholder 2"/>
          <p:cNvSpPr>
            <a:spLocks noGrp="1"/>
          </p:cNvSpPr>
          <p:nvPr>
            <p:ph idx="1"/>
          </p:nvPr>
        </p:nvSpPr>
        <p:spPr/>
        <p:txBody>
          <a:bodyPr>
            <a:normAutofit lnSpcReduction="10000"/>
          </a:bodyPr>
          <a:lstStyle/>
          <a:p>
            <a:r>
              <a:rPr lang="en-AU" dirty="0" smtClean="0"/>
              <a:t>Input factors can be seen as an opportunity as well as a threat …that is they could be (are being)  exploited to change politics</a:t>
            </a:r>
          </a:p>
          <a:p>
            <a:r>
              <a:rPr lang="en-AU" dirty="0" smtClean="0"/>
              <a:t>Devolving power surely part of the answer </a:t>
            </a:r>
          </a:p>
          <a:p>
            <a:r>
              <a:rPr lang="en-AU" dirty="0" smtClean="0"/>
              <a:t>Various institutional reforms could make a difference to throughput concerns and address some output issues </a:t>
            </a:r>
          </a:p>
          <a:p>
            <a:r>
              <a:rPr lang="en-AU" dirty="0" smtClean="0"/>
              <a:t>Parties, Parliament and Political Class need to recognise the scale of change required    </a:t>
            </a:r>
          </a:p>
          <a:p>
            <a:endParaRPr lang="en-AU" dirty="0"/>
          </a:p>
        </p:txBody>
      </p:sp>
      <p:sp>
        <p:nvSpPr>
          <p:cNvPr id="4" name="Slide Number Placeholder 3"/>
          <p:cNvSpPr>
            <a:spLocks noGrp="1"/>
          </p:cNvSpPr>
          <p:nvPr>
            <p:ph type="sldNum" sz="quarter" idx="12"/>
          </p:nvPr>
        </p:nvSpPr>
        <p:spPr/>
        <p:txBody>
          <a:bodyPr/>
          <a:lstStyle/>
          <a:p>
            <a:pPr>
              <a:defRPr/>
            </a:pPr>
            <a:fld id="{C0A75877-6322-4760-B3C7-54C541119467}" type="slidenum">
              <a:rPr lang="en-GB" altLang="en-US" smtClean="0"/>
              <a:pPr>
                <a:defRPr/>
              </a:pPr>
              <a:t>20</a:t>
            </a:fld>
            <a:endParaRPr lang="en-GB" altLang="en-US"/>
          </a:p>
        </p:txBody>
      </p:sp>
    </p:spTree>
    <p:extLst>
      <p:ext uri="{BB962C8B-B14F-4D97-AF65-F5344CB8AC3E}">
        <p14:creationId xmlns:p14="http://schemas.microsoft.com/office/powerpoint/2010/main" val="1416053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Reform prospects </a:t>
            </a:r>
            <a:endParaRPr lang="en-AU" dirty="0"/>
          </a:p>
        </p:txBody>
      </p:sp>
      <p:sp>
        <p:nvSpPr>
          <p:cNvPr id="3" name="Content Placeholder 2"/>
          <p:cNvSpPr>
            <a:spLocks noGrp="1"/>
          </p:cNvSpPr>
          <p:nvPr>
            <p:ph idx="1"/>
          </p:nvPr>
        </p:nvSpPr>
        <p:spPr/>
        <p:txBody>
          <a:bodyPr>
            <a:normAutofit/>
          </a:bodyPr>
          <a:lstStyle/>
          <a:p>
            <a:r>
              <a:rPr lang="en-AU" dirty="0" smtClean="0"/>
              <a:t>Single club “solutions” unlikely to work </a:t>
            </a:r>
            <a:endParaRPr lang="en-AU" dirty="0"/>
          </a:p>
          <a:p>
            <a:r>
              <a:rPr lang="en-AU" dirty="0" smtClean="0"/>
              <a:t>Politics may well be changing as much as declining </a:t>
            </a:r>
          </a:p>
          <a:p>
            <a:r>
              <a:rPr lang="en-AU" dirty="0" smtClean="0"/>
              <a:t>A party that finds a way could lead the way </a:t>
            </a:r>
          </a:p>
          <a:p>
            <a:r>
              <a:rPr lang="en-AU" dirty="0" smtClean="0"/>
              <a:t>The “Conversation” about change needs to develop,  be open and evidenced-based and not dominated by established political actors </a:t>
            </a:r>
          </a:p>
        </p:txBody>
      </p:sp>
      <p:sp>
        <p:nvSpPr>
          <p:cNvPr id="4" name="Slide Number Placeholder 3"/>
          <p:cNvSpPr>
            <a:spLocks noGrp="1"/>
          </p:cNvSpPr>
          <p:nvPr>
            <p:ph type="sldNum" sz="quarter" idx="12"/>
          </p:nvPr>
        </p:nvSpPr>
        <p:spPr/>
        <p:txBody>
          <a:bodyPr/>
          <a:lstStyle/>
          <a:p>
            <a:pPr>
              <a:defRPr/>
            </a:pPr>
            <a:fld id="{C0A75877-6322-4760-B3C7-54C541119467}" type="slidenum">
              <a:rPr lang="en-GB" altLang="en-US" smtClean="0"/>
              <a:pPr>
                <a:defRPr/>
              </a:pPr>
              <a:t>21</a:t>
            </a:fld>
            <a:endParaRPr lang="en-GB" altLang="en-US"/>
          </a:p>
        </p:txBody>
      </p:sp>
    </p:spTree>
    <p:extLst>
      <p:ext uri="{BB962C8B-B14F-4D97-AF65-F5344CB8AC3E}">
        <p14:creationId xmlns:p14="http://schemas.microsoft.com/office/powerpoint/2010/main" val="4227127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Constitutional conventions: mechanisms for reform   </a:t>
            </a:r>
            <a:endParaRPr lang="en-AU" dirty="0"/>
          </a:p>
        </p:txBody>
      </p:sp>
      <p:sp>
        <p:nvSpPr>
          <p:cNvPr id="3" name="Content Placeholder 2"/>
          <p:cNvSpPr>
            <a:spLocks noGrp="1"/>
          </p:cNvSpPr>
          <p:nvPr>
            <p:ph idx="1"/>
          </p:nvPr>
        </p:nvSpPr>
        <p:spPr/>
        <p:txBody>
          <a:bodyPr/>
          <a:lstStyle/>
          <a:p>
            <a:r>
              <a:rPr lang="en-AU" sz="1400" dirty="0">
                <a:hlinkClick r:id="rId2"/>
              </a:rPr>
              <a:t>http://blogs.lse.ac.uk/politicsandpolicy/citizens-constitutions-and-legitimacy-lessons-from-the-irish-convention-on-the-constitution</a:t>
            </a:r>
            <a:r>
              <a:rPr lang="en-AU" sz="1400" dirty="0" smtClean="0">
                <a:hlinkClick r:id="rId2"/>
              </a:rPr>
              <a:t>/</a:t>
            </a:r>
            <a:endParaRPr lang="en-AU" dirty="0"/>
          </a:p>
          <a:p>
            <a:r>
              <a:rPr lang="en-AU" sz="1400" dirty="0">
                <a:hlinkClick r:id="rId3"/>
              </a:rPr>
              <a:t>https://</a:t>
            </a:r>
            <a:r>
              <a:rPr lang="en-AU" sz="1400" dirty="0" smtClean="0">
                <a:hlinkClick r:id="rId3"/>
              </a:rPr>
              <a:t>www.opendemocracy.net/ourkingdom/thorvaldur-gylfason/iceland-shows-that-uk-constitutional-convention-should-involve-politi</a:t>
            </a:r>
            <a:endParaRPr lang="en-AU" sz="1400" dirty="0" smtClean="0"/>
          </a:p>
          <a:p>
            <a:endParaRPr lang="en-AU" dirty="0" smtClean="0"/>
          </a:p>
          <a:p>
            <a:r>
              <a:rPr lang="en-AU" dirty="0" smtClean="0"/>
              <a:t>Mix the public and politicians….what is the best way forward?   </a:t>
            </a:r>
            <a:endParaRPr lang="en-AU" dirty="0"/>
          </a:p>
        </p:txBody>
      </p:sp>
    </p:spTree>
    <p:extLst>
      <p:ext uri="{BB962C8B-B14F-4D97-AF65-F5344CB8AC3E}">
        <p14:creationId xmlns:p14="http://schemas.microsoft.com/office/powerpoint/2010/main" val="690604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Can we design a “better” politics? </a:t>
            </a:r>
            <a:endParaRPr lang="en-AU" dirty="0"/>
          </a:p>
        </p:txBody>
      </p:sp>
      <p:sp>
        <p:nvSpPr>
          <p:cNvPr id="3" name="Content Placeholder 2"/>
          <p:cNvSpPr>
            <a:spLocks noGrp="1"/>
          </p:cNvSpPr>
          <p:nvPr>
            <p:ph idx="1"/>
          </p:nvPr>
        </p:nvSpPr>
        <p:spPr/>
        <p:txBody>
          <a:bodyPr/>
          <a:lstStyle/>
          <a:p>
            <a:r>
              <a:rPr lang="en-AU" dirty="0" smtClean="0"/>
              <a:t>Let’s worry the “design” bit first and the “better” bit second </a:t>
            </a:r>
          </a:p>
          <a:p>
            <a:endParaRPr lang="en-AU" dirty="0"/>
          </a:p>
          <a:p>
            <a:r>
              <a:rPr lang="en-AU" dirty="0" smtClean="0"/>
              <a:t>Can design bring about intentional change? </a:t>
            </a:r>
          </a:p>
          <a:p>
            <a:endParaRPr lang="en-AU" dirty="0"/>
          </a:p>
          <a:p>
            <a:r>
              <a:rPr lang="en-AU" dirty="0" smtClean="0"/>
              <a:t>What would be the design approach that might work? </a:t>
            </a:r>
            <a:endParaRPr lang="en-AU" dirty="0"/>
          </a:p>
        </p:txBody>
      </p:sp>
    </p:spTree>
    <p:extLst>
      <p:ext uri="{BB962C8B-B14F-4D97-AF65-F5344CB8AC3E}">
        <p14:creationId xmlns:p14="http://schemas.microsoft.com/office/powerpoint/2010/main" val="1758904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limits of design </a:t>
            </a:r>
            <a:endParaRPr lang="en-AU" dirty="0"/>
          </a:p>
        </p:txBody>
      </p:sp>
      <p:sp>
        <p:nvSpPr>
          <p:cNvPr id="3" name="Content Placeholder 2"/>
          <p:cNvSpPr>
            <a:spLocks noGrp="1"/>
          </p:cNvSpPr>
          <p:nvPr>
            <p:ph idx="1"/>
          </p:nvPr>
        </p:nvSpPr>
        <p:spPr/>
        <p:txBody>
          <a:bodyPr>
            <a:normAutofit lnSpcReduction="10000"/>
          </a:bodyPr>
          <a:lstStyle/>
          <a:p>
            <a:r>
              <a:rPr lang="en-AU" dirty="0">
                <a:hlinkClick r:id="rId2"/>
              </a:rPr>
              <a:t>https://perswww.kuleuven.be/~</a:t>
            </a:r>
            <a:r>
              <a:rPr lang="en-AU" dirty="0" smtClean="0">
                <a:hlinkClick r:id="rId2"/>
              </a:rPr>
              <a:t>u0035056/PhD/samenvattingen/theories/paul%20pierson.pdf</a:t>
            </a:r>
            <a:endParaRPr lang="en-AU" dirty="0" smtClean="0"/>
          </a:p>
          <a:p>
            <a:r>
              <a:rPr lang="en-AU" dirty="0" smtClean="0"/>
              <a:t>Idea that outcomes reflect intentional and far-sighted choices of  instrumental actors is difficult to sustain </a:t>
            </a:r>
          </a:p>
          <a:p>
            <a:r>
              <a:rPr lang="en-AU" dirty="0" smtClean="0"/>
              <a:t>May not:</a:t>
            </a:r>
          </a:p>
          <a:p>
            <a:r>
              <a:rPr lang="en-AU" i="1" dirty="0" smtClean="0"/>
              <a:t>Be instrumental; far-sighted and unintended consequences can plague outcomes </a:t>
            </a:r>
            <a:endParaRPr lang="en-AU" i="1" dirty="0"/>
          </a:p>
        </p:txBody>
      </p:sp>
    </p:spTree>
    <p:extLst>
      <p:ext uri="{BB962C8B-B14F-4D97-AF65-F5344CB8AC3E}">
        <p14:creationId xmlns:p14="http://schemas.microsoft.com/office/powerpoint/2010/main" val="848167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Doubts about design and reform </a:t>
            </a:r>
            <a:endParaRPr lang="en-AU" dirty="0"/>
          </a:p>
        </p:txBody>
      </p:sp>
      <p:sp>
        <p:nvSpPr>
          <p:cNvPr id="3" name="Content Placeholder 2"/>
          <p:cNvSpPr>
            <a:spLocks noGrp="1"/>
          </p:cNvSpPr>
          <p:nvPr>
            <p:ph idx="1"/>
          </p:nvPr>
        </p:nvSpPr>
        <p:spPr/>
        <p:txBody>
          <a:bodyPr/>
          <a:lstStyle/>
          <a:p>
            <a:r>
              <a:rPr lang="en-AU" dirty="0" smtClean="0"/>
              <a:t>The grip of path dependency (Pierson) </a:t>
            </a:r>
          </a:p>
          <a:p>
            <a:endParaRPr lang="en-AU" dirty="0"/>
          </a:p>
          <a:p>
            <a:r>
              <a:rPr lang="en-AU" dirty="0" smtClean="0"/>
              <a:t>The layering of change rather than replacement (Lowndes) </a:t>
            </a:r>
          </a:p>
          <a:p>
            <a:endParaRPr lang="en-AU" dirty="0"/>
          </a:p>
          <a:p>
            <a:r>
              <a:rPr lang="en-AU" dirty="0" smtClean="0"/>
              <a:t>Wider doubts about reform: jeopardy, futility, perversity ( Hirschman)  </a:t>
            </a:r>
            <a:endParaRPr lang="en-AU" dirty="0"/>
          </a:p>
        </p:txBody>
      </p:sp>
    </p:spTree>
    <p:extLst>
      <p:ext uri="{BB962C8B-B14F-4D97-AF65-F5344CB8AC3E}">
        <p14:creationId xmlns:p14="http://schemas.microsoft.com/office/powerpoint/2010/main" val="1832220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dirty="0" smtClean="0"/>
              <a:t>Against pessimism </a:t>
            </a:r>
            <a:endParaRPr lang="en-GB" dirty="0" smtClean="0"/>
          </a:p>
        </p:txBody>
      </p:sp>
      <p:sp>
        <p:nvSpPr>
          <p:cNvPr id="15363" name="Rectangle 3"/>
          <p:cNvSpPr>
            <a:spLocks noGrp="1" noChangeArrowheads="1"/>
          </p:cNvSpPr>
          <p:nvPr>
            <p:ph type="body" idx="1"/>
          </p:nvPr>
        </p:nvSpPr>
        <p:spPr/>
        <p:txBody>
          <a:bodyPr>
            <a:normAutofit lnSpcReduction="10000"/>
          </a:bodyPr>
          <a:lstStyle/>
          <a:p>
            <a:pPr eaLnBrk="1" hangingPunct="1"/>
            <a:r>
              <a:rPr lang="en-GB" sz="3600" dirty="0" smtClean="0"/>
              <a:t>Real world problems are challenging and will encourage real academic advance rather than  the appearance of advance </a:t>
            </a:r>
          </a:p>
          <a:p>
            <a:pPr eaLnBrk="1" hangingPunct="1"/>
            <a:r>
              <a:rPr lang="en-GB" sz="3600" dirty="0" smtClean="0"/>
              <a:t>Partial answers are better than no answers </a:t>
            </a:r>
          </a:p>
          <a:p>
            <a:r>
              <a:rPr lang="en-GB" sz="3600" dirty="0" smtClean="0"/>
              <a:t>We can serve citizens not just the powerful</a:t>
            </a:r>
          </a:p>
          <a:p>
            <a:pPr eaLnBrk="1" hangingPunct="1">
              <a:buNone/>
            </a:pPr>
            <a:r>
              <a:rPr lang="en-GB" dirty="0" smtClean="0"/>
              <a:t>  </a:t>
            </a:r>
            <a:endParaRPr lang="en-GB" dirty="0" smtClean="0"/>
          </a:p>
        </p:txBody>
      </p:sp>
    </p:spTree>
    <p:extLst>
      <p:ext uri="{BB962C8B-B14F-4D97-AF65-F5344CB8AC3E}">
        <p14:creationId xmlns:p14="http://schemas.microsoft.com/office/powerpoint/2010/main" val="158545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pPr eaLnBrk="1" hangingPunct="1"/>
            <a:r>
              <a:rPr lang="en-US" b="1" dirty="0" smtClean="0"/>
              <a:t>A mental map to help: a design approach </a:t>
            </a:r>
            <a:endParaRPr lang="en-GB" dirty="0" smtClean="0"/>
          </a:p>
        </p:txBody>
      </p:sp>
      <p:sp>
        <p:nvSpPr>
          <p:cNvPr id="18435" name="Content Placeholder 2"/>
          <p:cNvSpPr>
            <a:spLocks noGrp="1"/>
          </p:cNvSpPr>
          <p:nvPr>
            <p:ph idx="1"/>
          </p:nvPr>
        </p:nvSpPr>
        <p:spPr/>
        <p:txBody>
          <a:bodyPr>
            <a:normAutofit lnSpcReduction="10000"/>
          </a:bodyPr>
          <a:lstStyle/>
          <a:p>
            <a:pPr eaLnBrk="1" hangingPunct="1"/>
            <a:r>
              <a:rPr lang="en-US" b="1" dirty="0" smtClean="0"/>
              <a:t>we could produce a more effective solution-seeking social science if we thought hard about the issues of design</a:t>
            </a:r>
          </a:p>
          <a:p>
            <a:pPr eaLnBrk="1" hangingPunct="1"/>
            <a:r>
              <a:rPr lang="en-US" b="1" dirty="0" smtClean="0"/>
              <a:t>Example Elinor Ostrom </a:t>
            </a:r>
          </a:p>
          <a:p>
            <a:pPr eaLnBrk="1" hangingPunct="1"/>
            <a:r>
              <a:rPr lang="en-US" b="1" dirty="0" smtClean="0"/>
              <a:t>And she one a Nobel prize!  </a:t>
            </a:r>
          </a:p>
          <a:p>
            <a:pPr eaLnBrk="1" hangingPunct="1"/>
            <a:r>
              <a:rPr lang="en-US" b="1" dirty="0" smtClean="0"/>
              <a:t>More generally about rediscovering as Herbert Simon argued ( another Nobel prize winner)  the sciences of the artificial or the sciences of how to create   </a:t>
            </a:r>
            <a:endParaRPr lang="en-GB" dirty="0" smtClean="0"/>
          </a:p>
        </p:txBody>
      </p:sp>
    </p:spTree>
    <p:extLst>
      <p:ext uri="{BB962C8B-B14F-4D97-AF65-F5344CB8AC3E}">
        <p14:creationId xmlns:p14="http://schemas.microsoft.com/office/powerpoint/2010/main" val="343266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tools of the designer </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Designers look for evidence of what is good enough ( bounded rationality</a:t>
            </a:r>
            <a:r>
              <a:rPr lang="en-GB" dirty="0" smtClean="0"/>
              <a:t>)</a:t>
            </a:r>
          </a:p>
          <a:p>
            <a:r>
              <a:rPr lang="en-GB" dirty="0" smtClean="0"/>
              <a:t> </a:t>
            </a:r>
            <a:r>
              <a:rPr lang="en-GB" dirty="0" smtClean="0"/>
              <a:t>They use </a:t>
            </a:r>
            <a:r>
              <a:rPr lang="en-GB" dirty="0" smtClean="0"/>
              <a:t> </a:t>
            </a:r>
            <a:r>
              <a:rPr lang="en-GB" dirty="0" smtClean="0"/>
              <a:t>prototyping and rapid </a:t>
            </a:r>
            <a:r>
              <a:rPr lang="en-GB" dirty="0" smtClean="0"/>
              <a:t>feedback</a:t>
            </a:r>
            <a:endParaRPr lang="en-GB" dirty="0" smtClean="0"/>
          </a:p>
          <a:p>
            <a:r>
              <a:rPr lang="en-GB" dirty="0" smtClean="0"/>
              <a:t> They are borrowers : </a:t>
            </a:r>
            <a:r>
              <a:rPr lang="en-GB" dirty="0" smtClean="0"/>
              <a:t>concept </a:t>
            </a:r>
            <a:r>
              <a:rPr lang="en-GB" dirty="0" smtClean="0"/>
              <a:t>stretching for practical purposes </a:t>
            </a:r>
          </a:p>
          <a:p>
            <a:r>
              <a:rPr lang="en-GB" dirty="0" smtClean="0"/>
              <a:t>They are visualisers  and systems </a:t>
            </a:r>
            <a:r>
              <a:rPr lang="en-GB" dirty="0" smtClean="0"/>
              <a:t>thinkers</a:t>
            </a:r>
          </a:p>
          <a:p>
            <a:r>
              <a:rPr lang="en-GB" dirty="0">
                <a:hlinkClick r:id="rId2"/>
              </a:rPr>
              <a:t>http://www.designcouncil.org.uk/sites/default/files/asset/document/DC_Restarting_Britain_2_report.pdf</a:t>
            </a:r>
            <a:endParaRPr lang="en-GB" dirty="0"/>
          </a:p>
          <a:p>
            <a:r>
              <a:rPr lang="en-GB" dirty="0">
                <a:hlinkClick r:id="rId3"/>
              </a:rPr>
              <a:t>http://www.nesta.org.uk/sites/default/files/design_in_public_and_social_innovation.pdf</a:t>
            </a:r>
            <a:endParaRPr lang="en-GB" dirty="0"/>
          </a:p>
          <a:p>
            <a:r>
              <a:rPr lang="en-GB" dirty="0" smtClean="0"/>
              <a:t> </a:t>
            </a:r>
            <a:endParaRPr lang="en-GB" dirty="0"/>
          </a:p>
        </p:txBody>
      </p:sp>
    </p:spTree>
    <p:extLst>
      <p:ext uri="{BB962C8B-B14F-4D97-AF65-F5344CB8AC3E}">
        <p14:creationId xmlns:p14="http://schemas.microsoft.com/office/powerpoint/2010/main" val="4188416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to a design approach </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Design now emerging an important tool in policy making </a:t>
            </a:r>
          </a:p>
          <a:p>
            <a:r>
              <a:rPr lang="en-GB" dirty="0" smtClean="0"/>
              <a:t>Public bodies have also promoted design, including </a:t>
            </a:r>
            <a:r>
              <a:rPr lang="en-GB" dirty="0" err="1" smtClean="0"/>
              <a:t>Mindlab</a:t>
            </a:r>
            <a:r>
              <a:rPr lang="en-GB" dirty="0" smtClean="0"/>
              <a:t> in Denmark, SITRA  in Finland with its Helsinki Design Lab, the Design Council in the UK and Region 27 in France.</a:t>
            </a:r>
          </a:p>
          <a:p>
            <a:endParaRPr lang="en-GB" dirty="0" smtClean="0"/>
          </a:p>
          <a:p>
            <a:r>
              <a:rPr lang="en-GB" dirty="0" smtClean="0"/>
              <a:t>Two recent reports capture some of the key thinking </a:t>
            </a:r>
          </a:p>
          <a:p>
            <a:endParaRPr lang="en-GB" dirty="0" smtClean="0"/>
          </a:p>
          <a:p>
            <a:r>
              <a:rPr lang="en-GB" sz="2400" dirty="0" smtClean="0">
                <a:hlinkClick r:id="rId2"/>
              </a:rPr>
              <a:t>http://www.designcouncil.org.uk/sites/default/files/asset/document/DC_Restarting_Britain_2_report.pdf</a:t>
            </a:r>
            <a:endParaRPr lang="en-GB" sz="2400" dirty="0" smtClean="0"/>
          </a:p>
          <a:p>
            <a:r>
              <a:rPr lang="en-GB" sz="2400" dirty="0" smtClean="0">
                <a:hlinkClick r:id="rId3"/>
              </a:rPr>
              <a:t>http://www.nesta.org.uk/sites/default/files/design_in_public_and_social_innovation.pdf</a:t>
            </a:r>
            <a:endParaRPr lang="en-GB" sz="2400" dirty="0" smtClean="0"/>
          </a:p>
          <a:p>
            <a:endParaRPr lang="en-GB" dirty="0"/>
          </a:p>
        </p:txBody>
      </p:sp>
    </p:spTree>
    <p:extLst>
      <p:ext uri="{BB962C8B-B14F-4D97-AF65-F5344CB8AC3E}">
        <p14:creationId xmlns:p14="http://schemas.microsoft.com/office/powerpoint/2010/main" val="1067484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1257</Words>
  <Application>Microsoft Office PowerPoint</Application>
  <PresentationFormat>On-screen Show (4:3)</PresentationFormat>
  <Paragraphs>147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Competing theories of democratic failure and designing policies for democratic reform </vt:lpstr>
      <vt:lpstr>Issues to consider </vt:lpstr>
      <vt:lpstr>Can we design a “better” politics? </vt:lpstr>
      <vt:lpstr>The limits of design </vt:lpstr>
      <vt:lpstr>Doubts about design and reform </vt:lpstr>
      <vt:lpstr>Against pessimism </vt:lpstr>
      <vt:lpstr>A mental map to help: a design approach </vt:lpstr>
      <vt:lpstr>The tools of the designer </vt:lpstr>
      <vt:lpstr>Steps to a design approach </vt:lpstr>
      <vt:lpstr>The potential of design </vt:lpstr>
      <vt:lpstr>Better: a normative debate </vt:lpstr>
      <vt:lpstr>PowerPoint Presentation</vt:lpstr>
      <vt:lpstr>Connecting your vision of democracy with your reforms </vt:lpstr>
      <vt:lpstr>Still challenge of scale of the problem </vt:lpstr>
      <vt:lpstr>Three broad types of explanation </vt:lpstr>
      <vt:lpstr>INPUT: SOCIAL CHANGE</vt:lpstr>
      <vt:lpstr>INPUT: ATTITUDINAL CHANGE</vt:lpstr>
      <vt:lpstr>THROUGHPUT</vt:lpstr>
      <vt:lpstr>OUTPUT</vt:lpstr>
      <vt:lpstr>What can change ( and how) ? </vt:lpstr>
      <vt:lpstr>Reform prospects </vt:lpstr>
      <vt:lpstr>Constitutional conventions: mechanisms for reform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Gerry.Stoker</dc:creator>
  <cp:lastModifiedBy>s428470</cp:lastModifiedBy>
  <cp:revision>6</cp:revision>
  <dcterms:created xsi:type="dcterms:W3CDTF">2006-08-16T00:00:00Z</dcterms:created>
  <dcterms:modified xsi:type="dcterms:W3CDTF">2014-11-12T13:26:39Z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1420784027</vt:i4>
  </property>
  <property fmtid="{D5CDD505-2E9C-101B-9397-08002B2CF9AE}" pid="3" name="_NewReviewCycle">
    <vt:lpwstr/>
  </property>
  <property fmtid="{D5CDD505-2E9C-101B-9397-08002B2CF9AE}" pid="4" name="_EmailSubject">
    <vt:lpwstr/>
  </property>
  <property fmtid="{D5CDD505-2E9C-101B-9397-08002B2CF9AE}" pid="5" name="_AuthorEmail">
    <vt:lpwstr>G.Stoker@soton.ac.uk</vt:lpwstr>
  </property>
  <property fmtid="{D5CDD505-2E9C-101B-9397-08002B2CF9AE}" pid="6" name="_AuthorEmailDisplayName">
    <vt:lpwstr>Stoker G.</vt:lpwstr>
  </property>
</Properties>
</file>