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59" r:id="rId5"/>
    <p:sldId id="280" r:id="rId6"/>
    <p:sldId id="260" r:id="rId7"/>
    <p:sldId id="261" r:id="rId8"/>
    <p:sldId id="262" r:id="rId9"/>
    <p:sldId id="263" r:id="rId10"/>
    <p:sldId id="264" r:id="rId11"/>
    <p:sldId id="265" r:id="rId12"/>
    <p:sldId id="281" r:id="rId13"/>
    <p:sldId id="278" r:id="rId14"/>
    <p:sldId id="282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Does “fast thinking” undermine the prospects for both democracy and public policy?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Gerry </a:t>
            </a:r>
            <a:r>
              <a:rPr lang="en-GB" dirty="0" smtClean="0"/>
              <a:t>Stoker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Slow thinking mode: a considered critique 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They don’t listen ( 23 comments) </a:t>
            </a:r>
          </a:p>
          <a:p>
            <a:endParaRPr lang="en-GB" dirty="0" smtClean="0"/>
          </a:p>
          <a:p>
            <a:r>
              <a:rPr lang="en-GB" dirty="0" smtClean="0"/>
              <a:t>Accountability does not work (26 Comments) </a:t>
            </a:r>
          </a:p>
          <a:p>
            <a:endParaRPr lang="en-GB" dirty="0" smtClean="0"/>
          </a:p>
          <a:p>
            <a:r>
              <a:rPr lang="en-GB" dirty="0" smtClean="0"/>
              <a:t>Us and Them (33 comments)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 glimmer of light (9-17 comments)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Its impossible to please everyone </a:t>
            </a:r>
          </a:p>
          <a:p>
            <a:r>
              <a:rPr lang="en-GB" dirty="0" smtClean="0"/>
              <a:t>The media creates a difficult context for politics </a:t>
            </a:r>
          </a:p>
          <a:p>
            <a:r>
              <a:rPr lang="en-GB" dirty="0" smtClean="0"/>
              <a:t>Maybe its up to us to make more effort</a:t>
            </a:r>
          </a:p>
          <a:p>
            <a:r>
              <a:rPr lang="en-GB" dirty="0" smtClean="0"/>
              <a:t>Not all politicians are self-serving </a:t>
            </a:r>
          </a:p>
          <a:p>
            <a:r>
              <a:rPr lang="en-GB" dirty="0" smtClean="0"/>
              <a:t>On excessive moaning </a:t>
            </a:r>
          </a:p>
          <a:p>
            <a:r>
              <a:rPr lang="en-GB" dirty="0" smtClean="0"/>
              <a:t>Life without politics </a:t>
            </a:r>
          </a:p>
          <a:p>
            <a:r>
              <a:rPr lang="en-GB" dirty="0" smtClean="0"/>
              <a:t>Grudging respect for politics 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Doubts about the research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 people really move thru fast to slow? 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How does fast affect slow thinking? 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Just the way that politics is done today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Marketization, Mediatisation, Managing </a:t>
            </a:r>
          </a:p>
          <a:p>
            <a:endParaRPr lang="en-GB" dirty="0" smtClean="0"/>
          </a:p>
          <a:p>
            <a:r>
              <a:rPr lang="en-GB" dirty="0" smtClean="0"/>
              <a:t>Fast thinking just oiling the wheels?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How much time should as citizen be expected to spend? </a:t>
            </a:r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Reform options?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Long-term corrosive effect? </a:t>
            </a:r>
          </a:p>
          <a:p>
            <a:endParaRPr lang="en-GB" dirty="0" smtClean="0"/>
          </a:p>
          <a:p>
            <a:r>
              <a:rPr lang="en-GB" dirty="0" smtClean="0"/>
              <a:t>Reform ideas    </a:t>
            </a:r>
          </a:p>
          <a:p>
            <a:endParaRPr lang="en-GB" dirty="0" smtClean="0"/>
          </a:p>
          <a:p>
            <a:r>
              <a:rPr lang="en-GB" dirty="0" smtClean="0"/>
              <a:t>Deliberation, calling a time out ...what ideas from citizens </a:t>
            </a:r>
          </a:p>
          <a:p>
            <a:r>
              <a:rPr lang="en-GB" dirty="0" smtClean="0"/>
              <a:t>Role of media, opportunities of social media 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685801"/>
          <a:ext cx="7924800" cy="5675992"/>
        </p:xfrm>
        <a:graphic>
          <a:graphicData uri="http://schemas.openxmlformats.org/drawingml/2006/table">
            <a:tbl>
              <a:tblPr/>
              <a:tblGrid>
                <a:gridCol w="6324600"/>
                <a:gridCol w="1600200"/>
              </a:tblGrid>
              <a:tr h="344622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n-GB" sz="1400" b="1" dirty="0">
                          <a:latin typeface="Times New Roman"/>
                          <a:ea typeface="Calibri"/>
                          <a:cs typeface="Times New Roman"/>
                        </a:rPr>
                        <a:t>Reform Idea </a:t>
                      </a:r>
                      <a:endParaRPr lang="en-GB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950" marR="459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n-GB" sz="1400" b="1" dirty="0">
                          <a:latin typeface="Times New Roman"/>
                          <a:ea typeface="Calibri"/>
                          <a:cs typeface="Times New Roman"/>
                        </a:rPr>
                        <a:t>Numbers of Mentions (%)</a:t>
                      </a:r>
                      <a:endParaRPr lang="en-GB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950" marR="459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85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GB" sz="1400" dirty="0">
                          <a:latin typeface="Times New Roman"/>
                          <a:ea typeface="Calibri"/>
                          <a:cs typeface="Times New Roman"/>
                        </a:rPr>
                        <a:t>Change processes of politics to make it more accountable, transparent and to ensure that what is promised is delivered </a:t>
                      </a:r>
                      <a:endParaRPr lang="en-GB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950" marR="459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n-GB" sz="1400" dirty="0">
                          <a:latin typeface="Times New Roman"/>
                          <a:ea typeface="Calibri"/>
                          <a:cs typeface="Times New Roman"/>
                        </a:rPr>
                        <a:t>128 (28)</a:t>
                      </a:r>
                      <a:endParaRPr lang="en-GB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950" marR="459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GB" sz="1400" dirty="0">
                          <a:latin typeface="Times New Roman"/>
                          <a:ea typeface="Calibri"/>
                          <a:cs typeface="Times New Roman"/>
                        </a:rPr>
                        <a:t>Better education, information exchange and less spin in communication </a:t>
                      </a:r>
                      <a:endParaRPr lang="en-GB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950" marR="459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n-GB" sz="1400" dirty="0">
                          <a:latin typeface="Times New Roman"/>
                          <a:ea typeface="Calibri"/>
                          <a:cs typeface="Times New Roman"/>
                        </a:rPr>
                        <a:t>68 (15)</a:t>
                      </a:r>
                      <a:endParaRPr lang="en-GB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950" marR="459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GB" sz="1400" dirty="0">
                          <a:latin typeface="Times New Roman"/>
                          <a:ea typeface="Calibri"/>
                          <a:cs typeface="Times New Roman"/>
                        </a:rPr>
                        <a:t>Give citizens more of say ( especially through referendums) </a:t>
                      </a:r>
                      <a:endParaRPr lang="en-GB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950" marR="459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n-GB" sz="1400" dirty="0">
                          <a:latin typeface="Times New Roman"/>
                          <a:ea typeface="Calibri"/>
                          <a:cs typeface="Times New Roman"/>
                        </a:rPr>
                        <a:t>73 (16)</a:t>
                      </a:r>
                      <a:endParaRPr lang="en-GB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950" marR="459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90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GB" sz="1400" dirty="0">
                          <a:latin typeface="Times New Roman"/>
                          <a:ea typeface="Calibri"/>
                          <a:cs typeface="Times New Roman"/>
                        </a:rPr>
                        <a:t>Deals with issues that are of concern </a:t>
                      </a:r>
                      <a:endParaRPr lang="en-GB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950" marR="459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n-GB" sz="1400" dirty="0">
                          <a:latin typeface="Times New Roman"/>
                          <a:ea typeface="Calibri"/>
                          <a:cs typeface="Times New Roman"/>
                        </a:rPr>
                        <a:t>58 (13)</a:t>
                      </a:r>
                      <a:endParaRPr lang="en-GB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950" marR="459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37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GB" sz="1400" dirty="0">
                          <a:latin typeface="Times New Roman"/>
                          <a:ea typeface="Calibri"/>
                          <a:cs typeface="Times New Roman"/>
                        </a:rPr>
                        <a:t>Improve representativeness and accessibility of MPs </a:t>
                      </a:r>
                      <a:endParaRPr lang="en-GB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950" marR="459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n-GB" sz="1400" dirty="0">
                          <a:latin typeface="Times New Roman"/>
                          <a:ea typeface="Calibri"/>
                          <a:cs typeface="Times New Roman"/>
                        </a:rPr>
                        <a:t>43 (9)</a:t>
                      </a:r>
                      <a:endParaRPr lang="en-GB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950" marR="459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180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GB" sz="1400" dirty="0">
                          <a:latin typeface="Times New Roman"/>
                          <a:ea typeface="Calibri"/>
                          <a:cs typeface="Times New Roman"/>
                        </a:rPr>
                        <a:t>Institutional changes to parliament,   constitution reform  or changes to electoral system </a:t>
                      </a:r>
                      <a:endParaRPr lang="en-GB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950" marR="459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n-GB" sz="1400" dirty="0">
                          <a:latin typeface="Times New Roman"/>
                          <a:ea typeface="Calibri"/>
                          <a:cs typeface="Times New Roman"/>
                        </a:rPr>
                        <a:t>41 (9)</a:t>
                      </a:r>
                      <a:endParaRPr lang="en-GB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950" marR="459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90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GB" sz="1400" dirty="0">
                          <a:latin typeface="Times New Roman"/>
                          <a:ea typeface="Calibri"/>
                          <a:cs typeface="Times New Roman"/>
                        </a:rPr>
                        <a:t>Get more experts involved in  decision-making </a:t>
                      </a:r>
                      <a:endParaRPr lang="en-GB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950" marR="459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n-GB" sz="1400" dirty="0">
                          <a:latin typeface="Times New Roman"/>
                          <a:ea typeface="Calibri"/>
                          <a:cs typeface="Times New Roman"/>
                        </a:rPr>
                        <a:t>15 (3)</a:t>
                      </a:r>
                      <a:endParaRPr lang="en-GB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950" marR="459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03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GB" sz="1400" dirty="0">
                          <a:latin typeface="Times New Roman"/>
                          <a:ea typeface="Calibri"/>
                          <a:cs typeface="Times New Roman"/>
                        </a:rPr>
                        <a:t>Create a more positive media environment for politics </a:t>
                      </a:r>
                      <a:endParaRPr lang="en-GB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950" marR="459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n-GB" sz="1400" dirty="0">
                          <a:latin typeface="Times New Roman"/>
                          <a:ea typeface="Calibri"/>
                          <a:cs typeface="Times New Roman"/>
                        </a:rPr>
                        <a:t>13 (3)</a:t>
                      </a:r>
                      <a:endParaRPr lang="en-GB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950" marR="459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90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GB" sz="1400" dirty="0">
                          <a:latin typeface="Times New Roman"/>
                          <a:ea typeface="Calibri"/>
                          <a:cs typeface="Times New Roman"/>
                        </a:rPr>
                        <a:t>Give local communities more of a say </a:t>
                      </a:r>
                      <a:endParaRPr lang="en-GB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950" marR="459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n-GB" sz="1400" dirty="0">
                          <a:latin typeface="Times New Roman"/>
                          <a:ea typeface="Calibri"/>
                          <a:cs typeface="Times New Roman"/>
                        </a:rPr>
                        <a:t>7   (-)</a:t>
                      </a:r>
                      <a:endParaRPr lang="en-GB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950" marR="459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90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GB" sz="1400" dirty="0">
                          <a:latin typeface="Times New Roman"/>
                          <a:ea typeface="Calibri"/>
                          <a:cs typeface="Times New Roman"/>
                        </a:rPr>
                        <a:t>Get politicians to be more normal </a:t>
                      </a:r>
                      <a:endParaRPr lang="en-GB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950" marR="459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n-GB" sz="1400" dirty="0">
                          <a:latin typeface="Times New Roman"/>
                          <a:ea typeface="Calibri"/>
                          <a:cs typeface="Times New Roman"/>
                        </a:rPr>
                        <a:t>4  (-) </a:t>
                      </a:r>
                      <a:endParaRPr lang="en-GB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950" marR="459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1740199" y="59323"/>
            <a:ext cx="566360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Table 5: Classification of Political Reform Ideas from Citizens 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Issues to consider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GB" dirty="0" smtClean="0"/>
          </a:p>
          <a:p>
            <a:r>
              <a:rPr lang="en-GB" dirty="0" smtClean="0"/>
              <a:t>1.   Does the distinction between fast and slow thinking in Daniel Kahneman’s work hold? </a:t>
            </a:r>
          </a:p>
          <a:p>
            <a:r>
              <a:rPr lang="en-GB" dirty="0" smtClean="0"/>
              <a:t>2.  Why is fast thinking so dominant? </a:t>
            </a:r>
          </a:p>
          <a:p>
            <a:r>
              <a:rPr lang="en-GB" dirty="0" smtClean="0"/>
              <a:t>3.  Do you agree that too much fast thinking carries costs for policy making?</a:t>
            </a:r>
          </a:p>
          <a:p>
            <a:r>
              <a:rPr lang="en-GB" dirty="0" smtClean="0"/>
              <a:t>4. What institutional or other devices could be developed to limit the impact of fast thinking and create the opportunity for more slow thinking in public policy formulation?  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Exploring thinking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Learning from others: Kahneman</a:t>
            </a:r>
          </a:p>
          <a:p>
            <a:r>
              <a:rPr lang="en-GB" dirty="0" smtClean="0"/>
              <a:t>The complexity of thinking: automatic  through intentional  spectrum </a:t>
            </a:r>
          </a:p>
          <a:p>
            <a:r>
              <a:rPr lang="en-GB" dirty="0" smtClean="0"/>
              <a:t>Information,  evidence and computation  through to beliefs and heuristics, to affective influences ( mood, emotions) </a:t>
            </a:r>
          </a:p>
          <a:p>
            <a:r>
              <a:rPr lang="en-GB" dirty="0" smtClean="0"/>
              <a:t>Exploring fast and slow thinking as a heuristic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397" y="762000"/>
          <a:ext cx="8001002" cy="5715000"/>
        </p:xfrm>
        <a:graphic>
          <a:graphicData uri="http://schemas.openxmlformats.org/drawingml/2006/table">
            <a:tbl>
              <a:tblPr/>
              <a:tblGrid>
                <a:gridCol w="4000501"/>
                <a:gridCol w="4000501"/>
              </a:tblGrid>
              <a:tr h="57150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latin typeface="Times New Roman"/>
                          <a:ea typeface="Calibri"/>
                          <a:cs typeface="Times New Roman"/>
                        </a:rPr>
                        <a:t>System 1 ( fast thinking) </a:t>
                      </a:r>
                      <a:endParaRPr lang="en-GB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latin typeface="Times New Roman"/>
                          <a:ea typeface="Calibri"/>
                          <a:cs typeface="Times New Roman"/>
                        </a:rPr>
                        <a:t>System 2 ( slow thinking) </a:t>
                      </a:r>
                      <a:endParaRPr lang="en-GB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600" baseline="0" dirty="0" smtClean="0">
                          <a:latin typeface="Calibri"/>
                          <a:ea typeface="Calibri"/>
                          <a:cs typeface="Times New Roman"/>
                        </a:rPr>
                        <a:t> Intuitive </a:t>
                      </a:r>
                      <a:endParaRPr lang="en-GB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latin typeface="Times New Roman"/>
                          <a:ea typeface="Calibri"/>
                          <a:cs typeface="Times New Roman"/>
                        </a:rPr>
                        <a:t>Analytic </a:t>
                      </a:r>
                      <a:endParaRPr lang="en-GB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Times New Roman"/>
                          <a:ea typeface="Calibri"/>
                          <a:cs typeface="Times New Roman"/>
                        </a:rPr>
                        <a:t>More influenced by emotions and feelings </a:t>
                      </a:r>
                      <a:endParaRPr lang="en-GB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latin typeface="Times New Roman"/>
                          <a:ea typeface="Calibri"/>
                          <a:cs typeface="Times New Roman"/>
                        </a:rPr>
                        <a:t>Less influenced by emotions and feelings </a:t>
                      </a:r>
                      <a:endParaRPr lang="en-GB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Times New Roman"/>
                          <a:ea typeface="Calibri"/>
                          <a:cs typeface="Times New Roman"/>
                        </a:rPr>
                        <a:t>More Automatic </a:t>
                      </a:r>
                      <a:endParaRPr lang="en-GB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latin typeface="Times New Roman"/>
                          <a:ea typeface="Calibri"/>
                          <a:cs typeface="Times New Roman"/>
                        </a:rPr>
                        <a:t>More Controlled </a:t>
                      </a:r>
                      <a:endParaRPr lang="en-GB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Times New Roman"/>
                          <a:ea typeface="Calibri"/>
                          <a:cs typeface="Times New Roman"/>
                        </a:rPr>
                        <a:t>Relatively  undemanding  of cognitive capacity </a:t>
                      </a:r>
                      <a:endParaRPr lang="en-GB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latin typeface="Times New Roman"/>
                          <a:ea typeface="Calibri"/>
                          <a:cs typeface="Times New Roman"/>
                        </a:rPr>
                        <a:t>Capacity demanding </a:t>
                      </a:r>
                      <a:endParaRPr lang="en-GB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Times New Roman"/>
                          <a:ea typeface="Calibri"/>
                          <a:cs typeface="Times New Roman"/>
                        </a:rPr>
                        <a:t>Relatively fast </a:t>
                      </a:r>
                      <a:endParaRPr lang="en-GB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latin typeface="Times New Roman"/>
                          <a:ea typeface="Calibri"/>
                          <a:cs typeface="Times New Roman"/>
                        </a:rPr>
                        <a:t>Relatively slow </a:t>
                      </a:r>
                      <a:endParaRPr lang="en-GB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Times New Roman"/>
                          <a:ea typeface="Calibri"/>
                          <a:cs typeface="Times New Roman"/>
                        </a:rPr>
                        <a:t>Parallel </a:t>
                      </a:r>
                      <a:endParaRPr lang="en-GB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latin typeface="Times New Roman"/>
                          <a:ea typeface="Calibri"/>
                          <a:cs typeface="Times New Roman"/>
                        </a:rPr>
                        <a:t>Sequential </a:t>
                      </a:r>
                      <a:endParaRPr lang="en-GB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Times New Roman"/>
                          <a:ea typeface="Calibri"/>
                          <a:cs typeface="Times New Roman"/>
                        </a:rPr>
                        <a:t>Innately present but also acquired  by exposure and  personal experience </a:t>
                      </a:r>
                      <a:endParaRPr lang="en-GB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Times New Roman"/>
                          <a:ea typeface="Calibri"/>
                          <a:cs typeface="Times New Roman"/>
                        </a:rPr>
                        <a:t>Learnt more by formal tuition and culture input </a:t>
                      </a:r>
                      <a:endParaRPr lang="en-GB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Table 1: Properties of fast and slow thinking   </a:t>
            </a: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Adapted from Stanovich and Toplak (2012) 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debate: Fast and slow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Examples from your own experience</a:t>
            </a:r>
          </a:p>
          <a:p>
            <a:pPr>
              <a:buNone/>
            </a:pPr>
            <a:r>
              <a:rPr lang="en-GB" dirty="0" smtClean="0"/>
              <a:t> </a:t>
            </a:r>
          </a:p>
          <a:p>
            <a:r>
              <a:rPr lang="en-GB" dirty="0" smtClean="0"/>
              <a:t>Doubts about the distinction </a:t>
            </a:r>
          </a:p>
          <a:p>
            <a:endParaRPr lang="en-GB" dirty="0" smtClean="0"/>
          </a:p>
          <a:p>
            <a:r>
              <a:rPr lang="en-GB" dirty="0" smtClean="0"/>
              <a:t>The strength of fast thinking </a:t>
            </a:r>
          </a:p>
          <a:p>
            <a:endParaRPr lang="en-GB" dirty="0" smtClean="0"/>
          </a:p>
          <a:p>
            <a:r>
              <a:rPr lang="en-GB" dirty="0" smtClean="0"/>
              <a:t>The weakness of slow thinking 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Fast and slow thinking: exploring the consequences 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Is fast thinking about politics good enough</a:t>
            </a:r>
            <a:r>
              <a:rPr lang="en-GB" dirty="0" smtClean="0"/>
              <a:t>?</a:t>
            </a:r>
          </a:p>
          <a:p>
            <a:endParaRPr lang="en-GB" dirty="0" smtClean="0"/>
          </a:p>
          <a:p>
            <a:r>
              <a:rPr lang="en-GB" dirty="0" smtClean="0"/>
              <a:t>A reasonable approach for time-pressed citizens  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The dominant mode of citizen-leader exchange?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 But with what consequences?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use of focus groups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14 groups, Nov 2011- march 2012</a:t>
            </a:r>
          </a:p>
          <a:p>
            <a:endParaRPr lang="en-GB" dirty="0" smtClean="0"/>
          </a:p>
          <a:p>
            <a:r>
              <a:rPr lang="en-GB" dirty="0" smtClean="0"/>
              <a:t>Why focus groups?</a:t>
            </a:r>
          </a:p>
          <a:p>
            <a:endParaRPr lang="en-GB" dirty="0" smtClean="0"/>
          </a:p>
          <a:p>
            <a:r>
              <a:rPr lang="en-GB" dirty="0" smtClean="0"/>
              <a:t>Particular value in exploring fast and slow thinking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fast thinking mode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Politics looks like a dark art </a:t>
            </a:r>
          </a:p>
          <a:p>
            <a:endParaRPr lang="en-GB" dirty="0" smtClean="0"/>
          </a:p>
          <a:p>
            <a:r>
              <a:rPr lang="en-GB" dirty="0" smtClean="0"/>
              <a:t>Something that is done by others ( to you)</a:t>
            </a:r>
          </a:p>
          <a:p>
            <a:endParaRPr lang="en-GB" dirty="0" smtClean="0"/>
          </a:p>
          <a:p>
            <a:r>
              <a:rPr lang="en-GB" dirty="0" smtClean="0"/>
              <a:t>Negativity dominates  ( of 209 word associations 132 negative and only 7 positive)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685803"/>
          <a:ext cx="7772400" cy="5919253"/>
        </p:xfrm>
        <a:graphic>
          <a:graphicData uri="http://schemas.openxmlformats.org/drawingml/2006/table">
            <a:tbl>
              <a:tblPr/>
              <a:tblGrid>
                <a:gridCol w="5562600"/>
                <a:gridCol w="2209800"/>
              </a:tblGrid>
              <a:tr h="533397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latin typeface="Times New Roman"/>
                          <a:ea typeface="Calibri"/>
                        </a:rPr>
                        <a:t>Word Association Category </a:t>
                      </a:r>
                      <a:endParaRPr lang="en-GB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latin typeface="Times New Roman"/>
                          <a:ea typeface="Calibri"/>
                        </a:rPr>
                        <a:t>Number of Expressions </a:t>
                      </a:r>
                      <a:endParaRPr lang="en-GB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7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b="1" dirty="0">
                          <a:latin typeface="Times New Roman"/>
                          <a:ea typeface="Calibri"/>
                        </a:rPr>
                        <a:t>Deception</a:t>
                      </a:r>
                      <a:r>
                        <a:rPr lang="en-GB" sz="2000" dirty="0">
                          <a:latin typeface="Times New Roman"/>
                          <a:ea typeface="Calibri"/>
                        </a:rPr>
                        <a:t>  ( Lies, Spin, Broken Promises etc)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latin typeface="Times New Roman"/>
                          <a:ea typeface="Calibri"/>
                        </a:rPr>
                        <a:t> 31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7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b="1" dirty="0">
                          <a:latin typeface="Times New Roman"/>
                          <a:ea typeface="Calibri"/>
                        </a:rPr>
                        <a:t>Corruption</a:t>
                      </a:r>
                      <a:r>
                        <a:rPr lang="en-GB" sz="2000" dirty="0">
                          <a:latin typeface="Times New Roman"/>
                          <a:ea typeface="Calibri"/>
                        </a:rPr>
                        <a:t>  ( Corrupt , scandal, legal criminality etc)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GB" sz="2000">
                        <a:latin typeface="Times New Roman"/>
                        <a:ea typeface="Calibri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latin typeface="Times New Roman"/>
                          <a:ea typeface="Calibri"/>
                        </a:rPr>
                        <a:t>24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7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b="1" dirty="0">
                          <a:latin typeface="Times New Roman"/>
                          <a:ea typeface="Calibri"/>
                        </a:rPr>
                        <a:t>Feather nesting</a:t>
                      </a:r>
                      <a:r>
                        <a:rPr lang="en-GB" sz="2000" dirty="0">
                          <a:latin typeface="Times New Roman"/>
                          <a:ea typeface="Calibri"/>
                        </a:rPr>
                        <a:t> (expenses overpaid, multiple houses)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latin typeface="Times New Roman"/>
                          <a:ea typeface="Calibri"/>
                        </a:rPr>
                        <a:t>20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7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b="1" dirty="0">
                          <a:latin typeface="Times New Roman"/>
                          <a:ea typeface="Calibri"/>
                        </a:rPr>
                        <a:t>Self - serving</a:t>
                      </a:r>
                      <a:r>
                        <a:rPr lang="en-GB" sz="2000" dirty="0">
                          <a:latin typeface="Times New Roman"/>
                          <a:ea typeface="Calibri"/>
                        </a:rPr>
                        <a:t> ( Self-interested, unprincipled, ambitious )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latin typeface="Times New Roman"/>
                          <a:ea typeface="Calibri"/>
                        </a:rPr>
                        <a:t>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7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b="1" dirty="0">
                          <a:latin typeface="Times New Roman"/>
                          <a:ea typeface="Calibri"/>
                        </a:rPr>
                        <a:t>Politicking</a:t>
                      </a:r>
                      <a:r>
                        <a:rPr lang="en-GB" sz="2000" dirty="0">
                          <a:latin typeface="Times New Roman"/>
                          <a:ea typeface="Calibri"/>
                        </a:rPr>
                        <a:t> ( confrontational, canny, mud-slinging, not listening )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latin typeface="Times New Roman"/>
                          <a:ea typeface="Calibri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7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b="1" dirty="0">
                          <a:latin typeface="Times New Roman"/>
                          <a:ea typeface="Calibri"/>
                        </a:rPr>
                        <a:t>Privileged </a:t>
                      </a:r>
                      <a:r>
                        <a:rPr lang="en-GB" sz="2000" dirty="0">
                          <a:latin typeface="Times New Roman"/>
                          <a:ea typeface="Calibri"/>
                        </a:rPr>
                        <a:t>social background ( public school, boys club)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latin typeface="Times New Roman"/>
                          <a:ea typeface="Calibri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7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b="1" dirty="0">
                          <a:latin typeface="Times New Roman"/>
                          <a:ea typeface="Calibri"/>
                        </a:rPr>
                        <a:t>Boring</a:t>
                      </a:r>
                      <a:r>
                        <a:rPr lang="en-GB" sz="2000" dirty="0">
                          <a:latin typeface="Times New Roman"/>
                          <a:ea typeface="Calibri"/>
                        </a:rPr>
                        <a:t> ( mind numbing, dull, uninteresting   )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latin typeface="Times New Roman"/>
                          <a:ea typeface="Calibri"/>
                        </a:rPr>
                        <a:t>7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06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b="1" dirty="0">
                          <a:latin typeface="Times New Roman"/>
                          <a:ea typeface="Calibri"/>
                        </a:rPr>
                        <a:t>Incomprehensible </a:t>
                      </a:r>
                      <a:r>
                        <a:rPr lang="en-GB" sz="2000" dirty="0">
                          <a:latin typeface="Times New Roman"/>
                          <a:ea typeface="Calibri"/>
                        </a:rPr>
                        <a:t>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latin typeface="Times New Roman"/>
                          <a:ea typeface="Calibri"/>
                        </a:rPr>
                        <a:t>( confusing, impossible to understand, a mess )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latin typeface="Times New Roman"/>
                          <a:ea typeface="Calibri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latin typeface="Times New Roman"/>
                          <a:ea typeface="Calibri"/>
                        </a:rPr>
                        <a:t>Other ( cuts, slow to respond)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latin typeface="Times New Roman"/>
                          <a:ea typeface="Calibri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latin typeface="Times New Roman"/>
                          <a:ea typeface="Calibri"/>
                        </a:rPr>
                        <a:t>TOTAL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latin typeface="Times New Roman"/>
                          <a:ea typeface="Calibri"/>
                        </a:rPr>
                        <a:t>132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0" y="-2233"/>
            <a:ext cx="65491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Table 2: Negatives about Contemporary Politics 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742</Words>
  <Application>Microsoft Office PowerPoint</Application>
  <PresentationFormat>On-screen Show (4:3)</PresentationFormat>
  <Paragraphs>139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Does “fast thinking” undermine the prospects for both democracy and public policy? </vt:lpstr>
      <vt:lpstr>Issues to consider </vt:lpstr>
      <vt:lpstr>Exploring thinking </vt:lpstr>
      <vt:lpstr>Slide 4</vt:lpstr>
      <vt:lpstr>Let’s debate: Fast and slow </vt:lpstr>
      <vt:lpstr>Fast and slow thinking: exploring the consequences  </vt:lpstr>
      <vt:lpstr>The use of focus groups </vt:lpstr>
      <vt:lpstr>In fast thinking mode </vt:lpstr>
      <vt:lpstr>Slide 9</vt:lpstr>
      <vt:lpstr>Slow thinking mode: a considered critique  </vt:lpstr>
      <vt:lpstr>A glimmer of light (9-17 comments) </vt:lpstr>
      <vt:lpstr>Doubts about the research </vt:lpstr>
      <vt:lpstr>Just the way that politics is done today </vt:lpstr>
      <vt:lpstr>Reform options? 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and what  do citizens think about politics</dc:title>
  <dc:creator>Gerry</dc:creator>
  <cp:lastModifiedBy>Gerry</cp:lastModifiedBy>
  <cp:revision>5</cp:revision>
  <dcterms:created xsi:type="dcterms:W3CDTF">2006-08-16T00:00:00Z</dcterms:created>
  <dcterms:modified xsi:type="dcterms:W3CDTF">2014-11-07T17:52:32Z</dcterms:modified>
</cp:coreProperties>
</file>