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9" r:id="rId3"/>
    <p:sldId id="275" r:id="rId4"/>
    <p:sldId id="259" r:id="rId5"/>
    <p:sldId id="260" r:id="rId6"/>
    <p:sldId id="276" r:id="rId7"/>
    <p:sldId id="261" r:id="rId8"/>
    <p:sldId id="277" r:id="rId9"/>
    <p:sldId id="278" r:id="rId10"/>
    <p:sldId id="257" r:id="rId11"/>
    <p:sldId id="258" r:id="rId12"/>
    <p:sldId id="271" r:id="rId13"/>
    <p:sldId id="262" r:id="rId14"/>
    <p:sldId id="263" r:id="rId15"/>
    <p:sldId id="264" r:id="rId16"/>
    <p:sldId id="272" r:id="rId17"/>
    <p:sldId id="273" r:id="rId18"/>
    <p:sldId id="265" r:id="rId19"/>
    <p:sldId id="266" r:id="rId20"/>
    <p:sldId id="267" r:id="rId21"/>
    <p:sldId id="268" r:id="rId22"/>
    <p:sldId id="269" r:id="rId23"/>
    <p:sldId id="270" r:id="rId24"/>
    <p:sldId id="274"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10/22/2014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10/22/2014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10/22/2014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10/22/2014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10/22/2014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10/22/2014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10/22/2014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10/22/2014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10/22/2014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10/22/2014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10/22/2014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10/22/2014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ecpr.eu/Events/PanelDetails.aspx?PanelID=3164&amp;EventID=14"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www.timeshighereducation.co.uk/books/the-confidence-trap-a-history-of-democracy-in-crisis-from-world-war-i-to-the-present-by-david-runciman/2009475.article"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GB" sz="4000" b="1" dirty="0" smtClean="0"/>
              <a:t>Long-term </a:t>
            </a:r>
            <a:r>
              <a:rPr lang="en-GB" sz="4000" b="1" dirty="0" smtClean="0"/>
              <a:t>thinking in policy and democracy</a:t>
            </a:r>
            <a:endParaRPr lang="en-AU" sz="4000" dirty="0"/>
          </a:p>
        </p:txBody>
      </p:sp>
      <p:sp>
        <p:nvSpPr>
          <p:cNvPr id="3" name="Subtitle 2"/>
          <p:cNvSpPr>
            <a:spLocks noGrp="1"/>
          </p:cNvSpPr>
          <p:nvPr>
            <p:ph type="subTitle" idx="1"/>
          </p:nvPr>
        </p:nvSpPr>
        <p:spPr/>
        <p:txBody>
          <a:bodyPr/>
          <a:lstStyle/>
          <a:p>
            <a:r>
              <a:rPr lang="en-AU" dirty="0" smtClean="0"/>
              <a:t>Gerry Stoker </a:t>
            </a:r>
            <a:endParaRPr lang="en-AU" dirty="0"/>
          </a:p>
        </p:txBody>
      </p:sp>
    </p:spTree>
    <p:extLst>
      <p:ext uri="{BB962C8B-B14F-4D97-AF65-F5344CB8AC3E}">
        <p14:creationId xmlns:p14="http://schemas.microsoft.com/office/powerpoint/2010/main" xmlns="" val="19921734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What is long-term? </a:t>
            </a:r>
            <a:endParaRPr lang="en-AU" dirty="0"/>
          </a:p>
        </p:txBody>
      </p:sp>
      <p:sp>
        <p:nvSpPr>
          <p:cNvPr id="3" name="Content Placeholder 2"/>
          <p:cNvSpPr>
            <a:spLocks noGrp="1"/>
          </p:cNvSpPr>
          <p:nvPr>
            <p:ph idx="1"/>
          </p:nvPr>
        </p:nvSpPr>
        <p:spPr/>
        <p:txBody>
          <a:bodyPr>
            <a:normAutofit/>
          </a:bodyPr>
          <a:lstStyle/>
          <a:p>
            <a:r>
              <a:rPr lang="en-AU" dirty="0" smtClean="0"/>
              <a:t>No agreed definition </a:t>
            </a:r>
          </a:p>
          <a:p>
            <a:r>
              <a:rPr lang="en-AU" dirty="0" smtClean="0"/>
              <a:t>Sometimes no definition</a:t>
            </a:r>
          </a:p>
          <a:p>
            <a:r>
              <a:rPr lang="en-AU" dirty="0" smtClean="0"/>
              <a:t>Alan Jacobs’ excellent “Governing for the Long-Term” (2011, pp306) has no clear-cut  definition </a:t>
            </a:r>
          </a:p>
          <a:p>
            <a:r>
              <a:rPr lang="en-AU" b="1" dirty="0" smtClean="0"/>
              <a:t>“But this </a:t>
            </a:r>
            <a:r>
              <a:rPr lang="en-AU" b="1" i="1" dirty="0" smtClean="0"/>
              <a:t>long run</a:t>
            </a:r>
            <a:r>
              <a:rPr lang="en-AU" b="1" dirty="0" smtClean="0"/>
              <a:t> is a misleading guide to current affairs. </a:t>
            </a:r>
            <a:r>
              <a:rPr lang="en-AU" b="1" i="1" dirty="0" smtClean="0"/>
              <a:t>In the long run</a:t>
            </a:r>
            <a:r>
              <a:rPr lang="en-AU" b="1" dirty="0" smtClean="0"/>
              <a:t> we are all dead” Keynes</a:t>
            </a:r>
            <a:endParaRPr lang="en-AU" dirty="0" smtClean="0"/>
          </a:p>
        </p:txBody>
      </p:sp>
      <p:pic>
        <p:nvPicPr>
          <p:cNvPr id="4"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7543800" y="5257800"/>
            <a:ext cx="1600200" cy="16002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22079021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Towards a definition </a:t>
            </a:r>
            <a:endParaRPr lang="en-AU" dirty="0"/>
          </a:p>
        </p:txBody>
      </p:sp>
      <p:sp>
        <p:nvSpPr>
          <p:cNvPr id="3" name="Content Placeholder 2"/>
          <p:cNvSpPr>
            <a:spLocks noGrp="1"/>
          </p:cNvSpPr>
          <p:nvPr>
            <p:ph idx="1"/>
          </p:nvPr>
        </p:nvSpPr>
        <p:spPr/>
        <p:txBody>
          <a:bodyPr>
            <a:normAutofit fontScale="92500" lnSpcReduction="20000"/>
          </a:bodyPr>
          <a:lstStyle/>
          <a:p>
            <a:endParaRPr lang="en-AU" b="1" dirty="0" smtClean="0"/>
          </a:p>
          <a:p>
            <a:r>
              <a:rPr lang="en-AU" b="1" dirty="0" smtClean="0"/>
              <a:t>Long-term not eternity </a:t>
            </a:r>
            <a:endParaRPr lang="en-AU" b="1" dirty="0"/>
          </a:p>
          <a:p>
            <a:r>
              <a:rPr lang="en-AU" b="1" dirty="0" smtClean="0"/>
              <a:t>Long-term has to have real consequences and has to be connected to current decisions </a:t>
            </a:r>
          </a:p>
          <a:p>
            <a:r>
              <a:rPr lang="en-AU" b="1" dirty="0" smtClean="0"/>
              <a:t>Time-bounded, within a generation and inter-generational </a:t>
            </a:r>
          </a:p>
          <a:p>
            <a:r>
              <a:rPr lang="en-AU" b="1" dirty="0" smtClean="0"/>
              <a:t> </a:t>
            </a:r>
            <a:r>
              <a:rPr lang="en-AU" dirty="0" smtClean="0"/>
              <a:t>A minimum definition might be beyond a standard electoral cycle ( three or four years) </a:t>
            </a:r>
          </a:p>
          <a:p>
            <a:r>
              <a:rPr lang="en-AU" dirty="0" smtClean="0"/>
              <a:t>A maximum definition might be  based on 2025, 2050 “horizons style” reflections: decades ahead   </a:t>
            </a:r>
          </a:p>
          <a:p>
            <a:endParaRPr lang="en-AU" b="1" dirty="0" smtClean="0"/>
          </a:p>
          <a:p>
            <a:endParaRPr lang="en-AU" dirty="0"/>
          </a:p>
        </p:txBody>
      </p:sp>
    </p:spTree>
    <p:extLst>
      <p:ext uri="{BB962C8B-B14F-4D97-AF65-F5344CB8AC3E}">
        <p14:creationId xmlns:p14="http://schemas.microsoft.com/office/powerpoint/2010/main" xmlns="" val="16359442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the concept of democratic myopia </a:t>
            </a:r>
            <a:endParaRPr lang="en-GB" dirty="0"/>
          </a:p>
        </p:txBody>
      </p:sp>
      <p:sp>
        <p:nvSpPr>
          <p:cNvPr id="3" name="Content Placeholder 2"/>
          <p:cNvSpPr>
            <a:spLocks noGrp="1"/>
          </p:cNvSpPr>
          <p:nvPr>
            <p:ph idx="1"/>
          </p:nvPr>
        </p:nvSpPr>
        <p:spPr/>
        <p:txBody>
          <a:bodyPr/>
          <a:lstStyle/>
          <a:p>
            <a:r>
              <a:rPr lang="en-GB" dirty="0" smtClean="0"/>
              <a:t>Formalised through rational choice theory</a:t>
            </a:r>
          </a:p>
          <a:p>
            <a:r>
              <a:rPr lang="en-GB" dirty="0" smtClean="0"/>
              <a:t>Rational actors taking self-interested actions </a:t>
            </a:r>
          </a:p>
          <a:p>
            <a:r>
              <a:rPr lang="en-GB" dirty="0" smtClean="0"/>
              <a:t>In markets generally seen as beneficial </a:t>
            </a:r>
          </a:p>
          <a:p>
            <a:r>
              <a:rPr lang="en-GB" dirty="0" smtClean="0"/>
              <a:t>Vote seeking politicians searching for votes dealing with  self-interested voters looking for benefits </a:t>
            </a:r>
          </a:p>
          <a:p>
            <a:r>
              <a:rPr lang="en-GB" dirty="0" smtClean="0"/>
              <a:t>Result: short-termism  created by a rationality trap    </a:t>
            </a:r>
            <a:endParaRPr lang="en-GB"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Formalised RC theory of democratic myopia  </a:t>
            </a:r>
            <a:endParaRPr lang="en-AU" dirty="0"/>
          </a:p>
        </p:txBody>
      </p:sp>
      <p:sp>
        <p:nvSpPr>
          <p:cNvPr id="3" name="Content Placeholder 2"/>
          <p:cNvSpPr>
            <a:spLocks noGrp="1"/>
          </p:cNvSpPr>
          <p:nvPr>
            <p:ph idx="1"/>
          </p:nvPr>
        </p:nvSpPr>
        <p:spPr/>
        <p:txBody>
          <a:bodyPr>
            <a:normAutofit fontScale="47500" lnSpcReduction="20000"/>
          </a:bodyPr>
          <a:lstStyle/>
          <a:p>
            <a:r>
              <a:rPr lang="en-GB" sz="4400" dirty="0" smtClean="0"/>
              <a:t> Start with a </a:t>
            </a:r>
            <a:r>
              <a:rPr lang="en-GB" sz="4400" dirty="0"/>
              <a:t>stylised model of a representative </a:t>
            </a:r>
            <a:r>
              <a:rPr lang="en-GB" sz="4400" dirty="0" smtClean="0"/>
              <a:t>democracy</a:t>
            </a:r>
          </a:p>
          <a:p>
            <a:r>
              <a:rPr lang="en-GB" sz="4400" dirty="0" smtClean="0"/>
              <a:t> That   </a:t>
            </a:r>
            <a:r>
              <a:rPr lang="en-GB" sz="4400" dirty="0"/>
              <a:t>views politicians and voters driven by self-interested </a:t>
            </a:r>
            <a:r>
              <a:rPr lang="en-GB" sz="4400" dirty="0" smtClean="0"/>
              <a:t>calculation</a:t>
            </a:r>
          </a:p>
          <a:p>
            <a:r>
              <a:rPr lang="en-GB" sz="4400" dirty="0" smtClean="0"/>
              <a:t> </a:t>
            </a:r>
            <a:r>
              <a:rPr lang="en-GB" sz="4400" dirty="0"/>
              <a:t>Voters will judge parties on their performance in delivery for them in the short run and incumbent politicians are therefore under irresistible pressure to deliver short-term gains or risk being voted out of office</a:t>
            </a:r>
            <a:r>
              <a:rPr lang="en-GB" sz="4400" dirty="0" smtClean="0"/>
              <a:t>.</a:t>
            </a:r>
          </a:p>
          <a:p>
            <a:r>
              <a:rPr lang="en-GB" dirty="0" smtClean="0"/>
              <a:t> </a:t>
            </a:r>
            <a:r>
              <a:rPr lang="en-GB" sz="4600" dirty="0"/>
              <a:t>As a result democracies ‘will make decisions biased against future generations’. </a:t>
            </a:r>
            <a:endParaRPr lang="en-GB" sz="4600" dirty="0" smtClean="0"/>
          </a:p>
          <a:p>
            <a:r>
              <a:rPr lang="en-GB" sz="4600" dirty="0" smtClean="0"/>
              <a:t>In </a:t>
            </a:r>
            <a:r>
              <a:rPr lang="en-GB" sz="4600" dirty="0"/>
              <a:t>the economic field, in particular, the result is a ‘predictable pattern of policy, starting with relative austerity in early years and ending with the </a:t>
            </a:r>
            <a:r>
              <a:rPr lang="en-GB" sz="4600" dirty="0">
                <a:solidFill>
                  <a:srgbClr val="FF0000"/>
                </a:solidFill>
              </a:rPr>
              <a:t>potlatch</a:t>
            </a:r>
            <a:r>
              <a:rPr lang="en-GB" sz="4600" dirty="0"/>
              <a:t> right before the elections’. </a:t>
            </a:r>
            <a:endParaRPr lang="en-GB" sz="4600" dirty="0" smtClean="0"/>
          </a:p>
          <a:p>
            <a:endParaRPr lang="en-GB" dirty="0"/>
          </a:p>
          <a:p>
            <a:r>
              <a:rPr lang="en-GB" sz="5100" dirty="0" smtClean="0"/>
              <a:t>William</a:t>
            </a:r>
            <a:r>
              <a:rPr lang="en-GB" sz="5100" dirty="0"/>
              <a:t>. D. Nordhaus ‘The Political Business Cycle’  </a:t>
            </a:r>
            <a:r>
              <a:rPr lang="en-GB" sz="5100" i="1" dirty="0"/>
              <a:t>Review of Economic Studies</a:t>
            </a:r>
            <a:r>
              <a:rPr lang="en-GB" sz="5100" dirty="0"/>
              <a:t>, 42, (1975), </a:t>
            </a:r>
            <a:r>
              <a:rPr lang="en-GB" sz="5100" dirty="0" smtClean="0"/>
              <a:t>169-90</a:t>
            </a:r>
            <a:endParaRPr lang="en-AU" sz="5100" dirty="0"/>
          </a:p>
          <a:p>
            <a:pPr marL="0" indent="0">
              <a:buNone/>
            </a:pPr>
            <a:endParaRPr lang="en-AU" dirty="0"/>
          </a:p>
        </p:txBody>
      </p:sp>
    </p:spTree>
    <p:extLst>
      <p:ext uri="{BB962C8B-B14F-4D97-AF65-F5344CB8AC3E}">
        <p14:creationId xmlns:p14="http://schemas.microsoft.com/office/powerpoint/2010/main" xmlns="" val="13001004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response: change the incentives and abandon politics  </a:t>
            </a:r>
            <a:endParaRPr lang="en-AU" dirty="0"/>
          </a:p>
        </p:txBody>
      </p:sp>
      <p:sp>
        <p:nvSpPr>
          <p:cNvPr id="3" name="Content Placeholder 2"/>
          <p:cNvSpPr>
            <a:spLocks noGrp="1"/>
          </p:cNvSpPr>
          <p:nvPr>
            <p:ph idx="1"/>
          </p:nvPr>
        </p:nvSpPr>
        <p:spPr/>
        <p:txBody>
          <a:bodyPr>
            <a:normAutofit/>
          </a:bodyPr>
          <a:lstStyle/>
          <a:p>
            <a:r>
              <a:rPr lang="en-AU" dirty="0" smtClean="0"/>
              <a:t>Take decisions out of the hands of democracy and politics : classic RC response </a:t>
            </a:r>
            <a:endParaRPr lang="en-AU" dirty="0"/>
          </a:p>
          <a:p>
            <a:r>
              <a:rPr lang="en-AU" dirty="0" smtClean="0"/>
              <a:t>Hand over decisions to an independent group beyond electoral constraints </a:t>
            </a:r>
            <a:endParaRPr lang="en-AU" dirty="0"/>
          </a:p>
          <a:p>
            <a:r>
              <a:rPr lang="en-AU" dirty="0" smtClean="0"/>
              <a:t>Create “beyond cycle”  binding commitments that tie the hands of future decision-makers </a:t>
            </a:r>
          </a:p>
          <a:p>
            <a:r>
              <a:rPr lang="en-AU" dirty="0" smtClean="0"/>
              <a:t>Centralise decision-making to provide context for planning  and break NIMBYISM</a:t>
            </a:r>
          </a:p>
          <a:p>
            <a:endParaRPr lang="en-AU" dirty="0"/>
          </a:p>
          <a:p>
            <a:endParaRPr lang="en-AU" dirty="0"/>
          </a:p>
        </p:txBody>
      </p:sp>
    </p:spTree>
    <p:extLst>
      <p:ext uri="{BB962C8B-B14F-4D97-AF65-F5344CB8AC3E}">
        <p14:creationId xmlns:p14="http://schemas.microsoft.com/office/powerpoint/2010/main" xmlns="" val="21519200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Why democratic ( and local)  politics should not be so easily abandoned  </a:t>
            </a:r>
            <a:endParaRPr lang="en-AU" dirty="0"/>
          </a:p>
        </p:txBody>
      </p:sp>
      <p:sp>
        <p:nvSpPr>
          <p:cNvPr id="3" name="Content Placeholder 2"/>
          <p:cNvSpPr>
            <a:spLocks noGrp="1"/>
          </p:cNvSpPr>
          <p:nvPr>
            <p:ph idx="1"/>
          </p:nvPr>
        </p:nvSpPr>
        <p:spPr/>
        <p:txBody>
          <a:bodyPr>
            <a:normAutofit lnSpcReduction="10000"/>
          </a:bodyPr>
          <a:lstStyle/>
          <a:p>
            <a:r>
              <a:rPr lang="en-AU" dirty="0" smtClean="0"/>
              <a:t>Throwing away the legitimating capacity of democracy a little too easily ( Normative)</a:t>
            </a:r>
          </a:p>
          <a:p>
            <a:endParaRPr lang="en-AU" dirty="0"/>
          </a:p>
          <a:p>
            <a:r>
              <a:rPr lang="en-AU" dirty="0" smtClean="0"/>
              <a:t>Predicated on a rationality trap that is not as tight as RC advocates assume ( Theoretical) </a:t>
            </a:r>
          </a:p>
          <a:p>
            <a:endParaRPr lang="en-AU" dirty="0"/>
          </a:p>
          <a:p>
            <a:r>
              <a:rPr lang="en-AU" dirty="0" smtClean="0"/>
              <a:t>Plenty of  practice suggests that democracy and the long term not so incompatible  (Empirical) </a:t>
            </a:r>
            <a:endParaRPr lang="en-AU" dirty="0"/>
          </a:p>
        </p:txBody>
      </p:sp>
    </p:spTree>
    <p:extLst>
      <p:ext uri="{BB962C8B-B14F-4D97-AF65-F5344CB8AC3E}">
        <p14:creationId xmlns:p14="http://schemas.microsoft.com/office/powerpoint/2010/main" xmlns="" val="9734966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Last one first </a:t>
            </a:r>
            <a:endParaRPr lang="en-GB" dirty="0"/>
          </a:p>
        </p:txBody>
      </p:sp>
      <p:sp>
        <p:nvSpPr>
          <p:cNvPr id="3" name="Content Placeholder 2"/>
          <p:cNvSpPr>
            <a:spLocks noGrp="1"/>
          </p:cNvSpPr>
          <p:nvPr>
            <p:ph idx="1"/>
          </p:nvPr>
        </p:nvSpPr>
        <p:spPr/>
        <p:txBody>
          <a:bodyPr>
            <a:normAutofit lnSpcReduction="10000"/>
          </a:bodyPr>
          <a:lstStyle/>
          <a:p>
            <a:r>
              <a:rPr lang="en-GB" dirty="0" smtClean="0"/>
              <a:t>Possible to think of many examples of governments taking a long-term view and taking long-term actions </a:t>
            </a:r>
          </a:p>
          <a:p>
            <a:r>
              <a:rPr lang="en-GB" dirty="0" smtClean="0"/>
              <a:t>Cities and their strategies </a:t>
            </a:r>
          </a:p>
          <a:p>
            <a:r>
              <a:rPr lang="en-GB" dirty="0" smtClean="0"/>
              <a:t>Nation states </a:t>
            </a:r>
          </a:p>
          <a:p>
            <a:r>
              <a:rPr lang="en-GB" dirty="0" smtClean="0"/>
              <a:t>Supranational developments </a:t>
            </a:r>
          </a:p>
          <a:p>
            <a:r>
              <a:rPr lang="en-GB" dirty="0" smtClean="0"/>
              <a:t>Empirical counter examples seem numerous; so too assume theory supported suggests a sloppy empiricism   </a:t>
            </a:r>
            <a:endParaRPr lang="en-GB"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solidFill>
                  <a:srgbClr val="FF0000"/>
                </a:solidFill>
              </a:rPr>
              <a:t>Five</a:t>
            </a:r>
            <a:r>
              <a:rPr lang="en-AU" dirty="0" smtClean="0"/>
              <a:t> reasons why long-termism can emerge within democratic practice </a:t>
            </a:r>
            <a:endParaRPr lang="en-GB" dirty="0"/>
          </a:p>
        </p:txBody>
      </p:sp>
      <p:sp>
        <p:nvSpPr>
          <p:cNvPr id="3" name="Content Placeholder 2"/>
          <p:cNvSpPr>
            <a:spLocks noGrp="1"/>
          </p:cNvSpPr>
          <p:nvPr>
            <p:ph idx="1"/>
          </p:nvPr>
        </p:nvSpPr>
        <p:spPr/>
        <p:txBody>
          <a:bodyPr>
            <a:normAutofit fontScale="92500"/>
          </a:bodyPr>
          <a:lstStyle/>
          <a:p>
            <a:r>
              <a:rPr lang="en-GB" dirty="0" smtClean="0"/>
              <a:t>Conceptual argument that  challenges RC  perspective can show why the issue of long-termism is at least more contingent that a simple democratic myopia model would suggest </a:t>
            </a:r>
          </a:p>
          <a:p>
            <a:r>
              <a:rPr lang="en-GB" dirty="0" smtClean="0"/>
              <a:t>Understanding this complexity makes it possible to argue for the virtues of democratic engagement with long-termism without appearing utopian</a:t>
            </a:r>
          </a:p>
          <a:p>
            <a:r>
              <a:rPr lang="en-GB" dirty="0" smtClean="0"/>
              <a:t>Trap created by “rationality” not so inescapable   </a:t>
            </a:r>
            <a:endParaRPr lang="en-GB"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solidFill>
                  <a:srgbClr val="00B050"/>
                </a:solidFill>
              </a:rPr>
              <a:t>(</a:t>
            </a:r>
            <a:r>
              <a:rPr lang="en-AU" u="sng" dirty="0" smtClean="0">
                <a:solidFill>
                  <a:srgbClr val="00B050"/>
                </a:solidFill>
              </a:rPr>
              <a:t>1)If the internal institutional structure of government favours it</a:t>
            </a:r>
            <a:r>
              <a:rPr lang="en-AU" dirty="0" smtClean="0">
                <a:solidFill>
                  <a:srgbClr val="00B050"/>
                </a:solidFill>
              </a:rPr>
              <a:t>: </a:t>
            </a:r>
            <a:br>
              <a:rPr lang="en-AU" dirty="0" smtClean="0">
                <a:solidFill>
                  <a:srgbClr val="00B050"/>
                </a:solidFill>
              </a:rPr>
            </a:br>
            <a:endParaRPr lang="en-AU" dirty="0"/>
          </a:p>
        </p:txBody>
      </p:sp>
      <p:sp>
        <p:nvSpPr>
          <p:cNvPr id="3" name="Content Placeholder 2"/>
          <p:cNvSpPr>
            <a:spLocks noGrp="1"/>
          </p:cNvSpPr>
          <p:nvPr>
            <p:ph idx="1"/>
          </p:nvPr>
        </p:nvSpPr>
        <p:spPr/>
        <p:txBody>
          <a:bodyPr>
            <a:normAutofit/>
          </a:bodyPr>
          <a:lstStyle/>
          <a:p>
            <a:r>
              <a:rPr lang="en-AU" dirty="0" smtClean="0"/>
              <a:t>Varieties of capitalism</a:t>
            </a:r>
          </a:p>
          <a:p>
            <a:r>
              <a:rPr lang="en-AU" dirty="0" smtClean="0"/>
              <a:t>Differential capacity for institutional memory and learning  </a:t>
            </a:r>
          </a:p>
          <a:p>
            <a:r>
              <a:rPr lang="en-AU" dirty="0" smtClean="0"/>
              <a:t>Building in future-oriented checks: audit of impacts of legislative changes, advocate for the future </a:t>
            </a:r>
          </a:p>
          <a:p>
            <a:r>
              <a:rPr lang="en-AU" dirty="0" smtClean="0">
                <a:solidFill>
                  <a:srgbClr val="7030A0"/>
                </a:solidFill>
              </a:rPr>
              <a:t>The Nordhaus (RC) conception of government lacks any institutional sensitivity </a:t>
            </a:r>
            <a:endParaRPr lang="en-AU" dirty="0">
              <a:solidFill>
                <a:srgbClr val="7030A0"/>
              </a:solidFill>
            </a:endParaRPr>
          </a:p>
        </p:txBody>
      </p:sp>
    </p:spTree>
    <p:extLst>
      <p:ext uri="{BB962C8B-B14F-4D97-AF65-F5344CB8AC3E}">
        <p14:creationId xmlns:p14="http://schemas.microsoft.com/office/powerpoint/2010/main" xmlns="" val="42547620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solidFill>
                  <a:srgbClr val="92D050"/>
                </a:solidFill>
              </a:rPr>
              <a:t>(2) Where Politics is about groups </a:t>
            </a:r>
            <a:endParaRPr lang="en-AU" dirty="0">
              <a:solidFill>
                <a:srgbClr val="92D050"/>
              </a:solidFill>
            </a:endParaRPr>
          </a:p>
        </p:txBody>
      </p:sp>
      <p:sp>
        <p:nvSpPr>
          <p:cNvPr id="3" name="Content Placeholder 2"/>
          <p:cNvSpPr>
            <a:spLocks noGrp="1"/>
          </p:cNvSpPr>
          <p:nvPr>
            <p:ph idx="1"/>
          </p:nvPr>
        </p:nvSpPr>
        <p:spPr/>
        <p:txBody>
          <a:bodyPr>
            <a:normAutofit fontScale="92500" lnSpcReduction="10000"/>
          </a:bodyPr>
          <a:lstStyle/>
          <a:p>
            <a:r>
              <a:rPr lang="en-AU" dirty="0" smtClean="0">
                <a:solidFill>
                  <a:srgbClr val="7030A0"/>
                </a:solidFill>
              </a:rPr>
              <a:t>Policy is about proximate decision-makers not necessarily citizens as </a:t>
            </a:r>
            <a:r>
              <a:rPr lang="en-AU" dirty="0" err="1" smtClean="0">
                <a:solidFill>
                  <a:srgbClr val="7030A0"/>
                </a:solidFill>
              </a:rPr>
              <a:t>Nordhaus</a:t>
            </a:r>
            <a:r>
              <a:rPr lang="en-AU" dirty="0" smtClean="0">
                <a:solidFill>
                  <a:srgbClr val="7030A0"/>
                </a:solidFill>
              </a:rPr>
              <a:t> (RC) assumes</a:t>
            </a:r>
          </a:p>
          <a:p>
            <a:r>
              <a:rPr lang="en-AU" dirty="0" smtClean="0"/>
              <a:t>Where politics is through groups and associations a more long-term perspective  can emerge (Key theme of Alan Jacobs’ book):</a:t>
            </a:r>
          </a:p>
          <a:p>
            <a:pPr>
              <a:buFontTx/>
              <a:buChar char="-"/>
            </a:pPr>
            <a:r>
              <a:rPr lang="en-AU" sz="2400" dirty="0" smtClean="0"/>
              <a:t>Groups track policy development beyond electoral cycles </a:t>
            </a:r>
          </a:p>
          <a:p>
            <a:pPr>
              <a:buFontTx/>
              <a:buChar char="-"/>
            </a:pPr>
            <a:r>
              <a:rPr lang="en-AU" sz="2400" dirty="0" smtClean="0"/>
              <a:t>They are interested in investing in the future </a:t>
            </a:r>
          </a:p>
          <a:p>
            <a:pPr>
              <a:buFontTx/>
              <a:buChar char="-"/>
            </a:pPr>
            <a:r>
              <a:rPr lang="en-AU" sz="2400" dirty="0" smtClean="0"/>
              <a:t>Where there are multiple veto points ( so that short term costs cannot be laid off) then politics of sacrifice for long-term gain becomes possible</a:t>
            </a:r>
          </a:p>
          <a:p>
            <a:pPr>
              <a:buFontTx/>
              <a:buChar char="-"/>
            </a:pPr>
            <a:r>
              <a:rPr lang="en-AU" sz="2400" dirty="0" smtClean="0"/>
              <a:t>Non- Westminster systems may be at an advantage   </a:t>
            </a:r>
            <a:endParaRPr lang="en-AU" sz="2400" dirty="0"/>
          </a:p>
        </p:txBody>
      </p:sp>
    </p:spTree>
    <p:extLst>
      <p:ext uri="{BB962C8B-B14F-4D97-AF65-F5344CB8AC3E}">
        <p14:creationId xmlns:p14="http://schemas.microsoft.com/office/powerpoint/2010/main" xmlns="" val="40635639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Read these if possible </a:t>
            </a:r>
            <a:endParaRPr lang="en-GB" dirty="0"/>
          </a:p>
        </p:txBody>
      </p:sp>
      <p:sp>
        <p:nvSpPr>
          <p:cNvPr id="3" name="Content Placeholder 2"/>
          <p:cNvSpPr>
            <a:spLocks noGrp="1"/>
          </p:cNvSpPr>
          <p:nvPr>
            <p:ph idx="1"/>
          </p:nvPr>
        </p:nvSpPr>
        <p:spPr/>
        <p:txBody>
          <a:bodyPr/>
          <a:lstStyle/>
          <a:p>
            <a:r>
              <a:rPr lang="en-GB" sz="2000" u="sng" dirty="0" smtClean="0">
                <a:hlinkClick r:id="rId2"/>
              </a:rPr>
              <a:t>http://</a:t>
            </a:r>
            <a:r>
              <a:rPr lang="en-GB" sz="2000" u="sng" dirty="0" smtClean="0">
                <a:hlinkClick r:id="rId2"/>
              </a:rPr>
              <a:t>ecpr.eu/Events/PanelDetails.aspx?PanelID=3164&amp;EventID=14</a:t>
            </a:r>
            <a:endParaRPr lang="en-GB" sz="2000" u="sng" dirty="0" smtClean="0"/>
          </a:p>
          <a:p>
            <a:endParaRPr lang="en-GB" sz="2000" dirty="0" smtClean="0"/>
          </a:p>
          <a:p>
            <a:endParaRPr lang="en-GB" dirty="0" smtClean="0"/>
          </a:p>
          <a:p>
            <a:endParaRPr lang="en-GB" dirty="0" smtClean="0"/>
          </a:p>
          <a:p>
            <a:r>
              <a:rPr lang="en-GB" dirty="0" smtClean="0"/>
              <a:t>Papers from ECPR panel on long term policy and democracy ( 2014) </a:t>
            </a:r>
          </a:p>
          <a:p>
            <a:endParaRPr lang="en-GB" dirty="0" smtClean="0"/>
          </a:p>
          <a:p>
            <a:r>
              <a:rPr lang="en-GB" dirty="0" smtClean="0"/>
              <a:t>Papers by Smith, Stoker are </a:t>
            </a:r>
            <a:r>
              <a:rPr lang="en-GB" smtClean="0"/>
              <a:t>on line  </a:t>
            </a:r>
            <a:endParaRPr lang="en-GB"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solidFill>
                  <a:srgbClr val="92D050"/>
                </a:solidFill>
              </a:rPr>
              <a:t>(3) Where localism and decentralized decision-making is to the fore </a:t>
            </a:r>
            <a:endParaRPr lang="en-AU" dirty="0">
              <a:solidFill>
                <a:srgbClr val="92D050"/>
              </a:solidFill>
            </a:endParaRPr>
          </a:p>
        </p:txBody>
      </p:sp>
      <p:sp>
        <p:nvSpPr>
          <p:cNvPr id="3" name="Content Placeholder 2"/>
          <p:cNvSpPr>
            <a:spLocks noGrp="1"/>
          </p:cNvSpPr>
          <p:nvPr>
            <p:ph idx="1"/>
          </p:nvPr>
        </p:nvSpPr>
        <p:spPr/>
        <p:txBody>
          <a:bodyPr>
            <a:normAutofit fontScale="85000" lnSpcReduction="20000"/>
          </a:bodyPr>
          <a:lstStyle/>
          <a:p>
            <a:r>
              <a:rPr lang="en-AU" sz="2800" dirty="0" smtClean="0"/>
              <a:t>No need to assume that centralized policy making is better at being strategic, in modern  democracies the pressures of winning  the 24 hour news cycle and for the instance answer is greater at the centre </a:t>
            </a:r>
          </a:p>
          <a:p>
            <a:r>
              <a:rPr lang="en-AU" sz="2800" dirty="0" smtClean="0"/>
              <a:t>Less media pressure, electoral competition creates space for long termism at the local level  </a:t>
            </a:r>
          </a:p>
          <a:p>
            <a:r>
              <a:rPr lang="en-AU" sz="2800" dirty="0" smtClean="0"/>
              <a:t>Non-partisan nature gives more scope for continuity </a:t>
            </a:r>
          </a:p>
          <a:p>
            <a:r>
              <a:rPr lang="en-AU" sz="2800" dirty="0" smtClean="0"/>
              <a:t> Greater capacity for benefit of the doubt to be given. The leap of faith necessary for  long-termism  more possible at the local level</a:t>
            </a:r>
          </a:p>
          <a:p>
            <a:r>
              <a:rPr lang="en-AU" sz="2800" dirty="0" smtClean="0"/>
              <a:t>Autonomy breeds responsibility</a:t>
            </a:r>
          </a:p>
          <a:p>
            <a:r>
              <a:rPr lang="en-AU" sz="2800" dirty="0" smtClean="0">
                <a:solidFill>
                  <a:srgbClr val="7030A0"/>
                </a:solidFill>
              </a:rPr>
              <a:t>The </a:t>
            </a:r>
            <a:r>
              <a:rPr lang="en-AU" sz="2800" dirty="0" err="1" smtClean="0">
                <a:solidFill>
                  <a:srgbClr val="7030A0"/>
                </a:solidFill>
              </a:rPr>
              <a:t>Nordhaus</a:t>
            </a:r>
            <a:r>
              <a:rPr lang="en-AU" sz="2800" dirty="0" smtClean="0">
                <a:solidFill>
                  <a:srgbClr val="7030A0"/>
                </a:solidFill>
              </a:rPr>
              <a:t> model (RC) of government lacks a territorial dimension      </a:t>
            </a:r>
            <a:endParaRPr lang="en-AU" sz="2800" dirty="0">
              <a:solidFill>
                <a:srgbClr val="7030A0"/>
              </a:solidFill>
            </a:endParaRPr>
          </a:p>
        </p:txBody>
      </p:sp>
    </p:spTree>
    <p:extLst>
      <p:ext uri="{BB962C8B-B14F-4D97-AF65-F5344CB8AC3E}">
        <p14:creationId xmlns:p14="http://schemas.microsoft.com/office/powerpoint/2010/main" xmlns="" val="407521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solidFill>
                  <a:srgbClr val="92D050"/>
                </a:solidFill>
              </a:rPr>
              <a:t>(4) Where democratic innovation enables long-termism  </a:t>
            </a:r>
            <a:endParaRPr lang="en-AU" dirty="0">
              <a:solidFill>
                <a:srgbClr val="92D050"/>
              </a:solidFill>
            </a:endParaRPr>
          </a:p>
        </p:txBody>
      </p:sp>
      <p:sp>
        <p:nvSpPr>
          <p:cNvPr id="3" name="Content Placeholder 2"/>
          <p:cNvSpPr>
            <a:spLocks noGrp="1"/>
          </p:cNvSpPr>
          <p:nvPr>
            <p:ph idx="1"/>
          </p:nvPr>
        </p:nvSpPr>
        <p:spPr/>
        <p:txBody>
          <a:bodyPr/>
          <a:lstStyle/>
          <a:p>
            <a:r>
              <a:rPr lang="en-AU" dirty="0" smtClean="0">
                <a:solidFill>
                  <a:srgbClr val="7030A0"/>
                </a:solidFill>
              </a:rPr>
              <a:t>Contra </a:t>
            </a:r>
            <a:r>
              <a:rPr lang="en-AU" dirty="0" err="1" smtClean="0">
                <a:solidFill>
                  <a:srgbClr val="7030A0"/>
                </a:solidFill>
              </a:rPr>
              <a:t>Nordhaus</a:t>
            </a:r>
            <a:r>
              <a:rPr lang="en-AU" dirty="0" smtClean="0">
                <a:solidFill>
                  <a:srgbClr val="7030A0"/>
                </a:solidFill>
              </a:rPr>
              <a:t> (RC): Democracy is more than a thin representative practice</a:t>
            </a:r>
          </a:p>
          <a:p>
            <a:r>
              <a:rPr lang="en-AU" dirty="0" smtClean="0"/>
              <a:t>Referenda for binding the future  </a:t>
            </a:r>
          </a:p>
          <a:p>
            <a:r>
              <a:rPr lang="en-AU" dirty="0" smtClean="0"/>
              <a:t>Deliberative fora for engaging citizens in a dialogue of reason-giving</a:t>
            </a:r>
          </a:p>
          <a:p>
            <a:r>
              <a:rPr lang="en-AU" dirty="0" smtClean="0"/>
              <a:t>Advanced PB practice shows a complex capacity for legitimising trade offs  </a:t>
            </a:r>
          </a:p>
          <a:p>
            <a:r>
              <a:rPr lang="en-AU" dirty="0" smtClean="0"/>
              <a:t>Possibilities and potential in social media </a:t>
            </a:r>
            <a:endParaRPr lang="en-AU" dirty="0"/>
          </a:p>
        </p:txBody>
      </p:sp>
    </p:spTree>
    <p:extLst>
      <p:ext uri="{BB962C8B-B14F-4D97-AF65-F5344CB8AC3E}">
        <p14:creationId xmlns:p14="http://schemas.microsoft.com/office/powerpoint/2010/main" xmlns="" val="15204504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(5) Because politics can sell anything </a:t>
            </a:r>
            <a:endParaRPr lang="en-AU" dirty="0"/>
          </a:p>
        </p:txBody>
      </p:sp>
      <p:sp>
        <p:nvSpPr>
          <p:cNvPr id="3" name="Content Placeholder 2"/>
          <p:cNvSpPr>
            <a:spLocks noGrp="1"/>
          </p:cNvSpPr>
          <p:nvPr>
            <p:ph idx="1"/>
          </p:nvPr>
        </p:nvSpPr>
        <p:spPr/>
        <p:txBody>
          <a:bodyPr>
            <a:normAutofit fontScale="92500"/>
          </a:bodyPr>
          <a:lstStyle/>
          <a:p>
            <a:r>
              <a:rPr lang="en-AU" dirty="0" smtClean="0">
                <a:solidFill>
                  <a:srgbClr val="7030A0"/>
                </a:solidFill>
              </a:rPr>
              <a:t>Contra to </a:t>
            </a:r>
            <a:r>
              <a:rPr lang="en-AU" dirty="0" err="1" smtClean="0">
                <a:solidFill>
                  <a:srgbClr val="7030A0"/>
                </a:solidFill>
              </a:rPr>
              <a:t>Nordhaus</a:t>
            </a:r>
            <a:r>
              <a:rPr lang="en-AU" dirty="0" smtClean="0">
                <a:solidFill>
                  <a:srgbClr val="7030A0"/>
                </a:solidFill>
              </a:rPr>
              <a:t> (RC) politics is about impression management and signals not an information driven system </a:t>
            </a:r>
          </a:p>
          <a:p>
            <a:r>
              <a:rPr lang="en-AU" dirty="0" smtClean="0"/>
              <a:t>Multiple plays open to a politics of the long-term</a:t>
            </a:r>
          </a:p>
          <a:p>
            <a:pPr>
              <a:buFontTx/>
              <a:buChar char="-"/>
            </a:pPr>
            <a:r>
              <a:rPr lang="en-AU" dirty="0" smtClean="0"/>
              <a:t>Obfuscation and manipulation</a:t>
            </a:r>
          </a:p>
          <a:p>
            <a:pPr>
              <a:buFontTx/>
              <a:buChar char="-"/>
            </a:pPr>
            <a:r>
              <a:rPr lang="en-AU" dirty="0" smtClean="0"/>
              <a:t>Manipulating pay-offs</a:t>
            </a:r>
          </a:p>
          <a:p>
            <a:pPr>
              <a:buFontTx/>
              <a:buChar char="-"/>
            </a:pPr>
            <a:r>
              <a:rPr lang="en-AU" dirty="0" smtClean="0"/>
              <a:t>Lower visibility of policy </a:t>
            </a:r>
          </a:p>
          <a:p>
            <a:pPr>
              <a:buFontTx/>
              <a:buChar char="-"/>
            </a:pPr>
            <a:r>
              <a:rPr lang="en-AU" i="1" dirty="0" smtClean="0"/>
              <a:t>Stratagems and spoils ( Politics 101)  </a:t>
            </a:r>
            <a:endParaRPr lang="en-AU" i="1" dirty="0"/>
          </a:p>
        </p:txBody>
      </p:sp>
    </p:spTree>
    <p:extLst>
      <p:ext uri="{BB962C8B-B14F-4D97-AF65-F5344CB8AC3E}">
        <p14:creationId xmlns:p14="http://schemas.microsoft.com/office/powerpoint/2010/main" xmlns="" val="25347343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Long-term thinking is not inherently a mission impossible </a:t>
            </a:r>
            <a:endParaRPr lang="en-AU" dirty="0"/>
          </a:p>
        </p:txBody>
      </p:sp>
      <p:sp>
        <p:nvSpPr>
          <p:cNvPr id="3" name="Content Placeholder 2"/>
          <p:cNvSpPr>
            <a:spLocks noGrp="1"/>
          </p:cNvSpPr>
          <p:nvPr>
            <p:ph idx="1"/>
          </p:nvPr>
        </p:nvSpPr>
        <p:spPr/>
        <p:txBody>
          <a:bodyPr>
            <a:normAutofit fontScale="92500" lnSpcReduction="10000"/>
          </a:bodyPr>
          <a:lstStyle/>
          <a:p>
            <a:r>
              <a:rPr lang="en-AU" dirty="0" smtClean="0"/>
              <a:t>Contingent on nature of issue and broader cultural context </a:t>
            </a:r>
          </a:p>
          <a:p>
            <a:r>
              <a:rPr lang="en-AU" dirty="0" smtClean="0"/>
              <a:t>Politics can be structured and practiced to make long termism more viable </a:t>
            </a:r>
          </a:p>
          <a:p>
            <a:r>
              <a:rPr lang="en-AU" dirty="0" smtClean="0"/>
              <a:t>“</a:t>
            </a:r>
            <a:r>
              <a:rPr lang="en-GB" dirty="0" smtClean="0"/>
              <a:t>Practical men, who believe themselves to be exempt from any intellectual influences, are usually the slaves of some defunct economist” ( Keynes again) ...</a:t>
            </a:r>
            <a:r>
              <a:rPr lang="en-AU" dirty="0" smtClean="0"/>
              <a:t>the problem of over-reliance on simple rational choice models</a:t>
            </a:r>
          </a:p>
          <a:p>
            <a:r>
              <a:rPr lang="en-AU" dirty="0" smtClean="0"/>
              <a:t>Reclaiming long termism  for a democratic politics   </a:t>
            </a:r>
            <a:endParaRPr lang="en-AU" dirty="0"/>
          </a:p>
        </p:txBody>
      </p:sp>
    </p:spTree>
    <p:extLst>
      <p:ext uri="{BB962C8B-B14F-4D97-AF65-F5344CB8AC3E}">
        <p14:creationId xmlns:p14="http://schemas.microsoft.com/office/powerpoint/2010/main" xmlns="" val="35043452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Democratic optimism </a:t>
            </a:r>
            <a:endParaRPr lang="en-GB" dirty="0"/>
          </a:p>
        </p:txBody>
      </p:sp>
      <p:sp>
        <p:nvSpPr>
          <p:cNvPr id="3" name="Content Placeholder 2"/>
          <p:cNvSpPr>
            <a:spLocks noGrp="1"/>
          </p:cNvSpPr>
          <p:nvPr>
            <p:ph idx="1"/>
          </p:nvPr>
        </p:nvSpPr>
        <p:spPr/>
        <p:txBody>
          <a:bodyPr>
            <a:normAutofit fontScale="85000" lnSpcReduction="20000"/>
          </a:bodyPr>
          <a:lstStyle/>
          <a:p>
            <a:r>
              <a:rPr lang="en-GB" dirty="0" smtClean="0"/>
              <a:t>Democracy brings a capacity for legitimisation  that is unrivalled</a:t>
            </a:r>
          </a:p>
          <a:p>
            <a:r>
              <a:rPr lang="en-GB" dirty="0" smtClean="0"/>
              <a:t>That can involve light and shade in politics </a:t>
            </a:r>
          </a:p>
          <a:p>
            <a:r>
              <a:rPr lang="en-GB" dirty="0" smtClean="0"/>
              <a:t>Faith in democracy and politics remains present but needs to be brought the fore : citizens hold positive as well as negative folk theories  </a:t>
            </a:r>
          </a:p>
          <a:p>
            <a:r>
              <a:rPr lang="en-GB" dirty="0" smtClean="0"/>
              <a:t>Confidence in local institutions and citizen engagement  </a:t>
            </a:r>
          </a:p>
          <a:p>
            <a:r>
              <a:rPr lang="en-GB" dirty="0" smtClean="0"/>
              <a:t>Not the only building block and not a panacea but democracy has more “mileage” left in it than myopic  arguments suggest  </a:t>
            </a:r>
            <a:endParaRPr lang="en-GB" dirty="0" smtClean="0"/>
          </a:p>
          <a:p>
            <a:r>
              <a:rPr lang="en-GB" dirty="0" smtClean="0"/>
              <a:t>But should we be concerned about the confidence trap? </a:t>
            </a:r>
            <a:endParaRPr lang="en-GB"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fontScale="85000" lnSpcReduction="10000"/>
          </a:bodyPr>
          <a:lstStyle/>
          <a:p>
            <a:r>
              <a:rPr lang="en-GB" dirty="0" smtClean="0"/>
              <a:t>Questions to consider: </a:t>
            </a:r>
          </a:p>
          <a:p>
            <a:r>
              <a:rPr lang="en-GB" dirty="0" smtClean="0"/>
              <a:t>1.  Democracy is often accused on being inherently myopic but why is that? </a:t>
            </a:r>
          </a:p>
          <a:p>
            <a:r>
              <a:rPr lang="en-GB" dirty="0" smtClean="0"/>
              <a:t>2.  How to define what is long-term policy making? </a:t>
            </a:r>
          </a:p>
          <a:p>
            <a:r>
              <a:rPr lang="en-GB" dirty="0" smtClean="0"/>
              <a:t>3. Is it the case that democracies are short-term in their policy-making compared to other forms of government (authoritarian regimes for example?)  </a:t>
            </a:r>
          </a:p>
          <a:p>
            <a:r>
              <a:rPr lang="en-GB" dirty="0" smtClean="0"/>
              <a:t>4. What institutional, process and power dynamics might support greater prospects fro long-term policy-making?  </a:t>
            </a:r>
          </a:p>
          <a:p>
            <a:endParaRPr lang="en-GB"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Assumption: democratic governments not good at the long term </a:t>
            </a:r>
            <a:endParaRPr lang="en-AU" dirty="0"/>
          </a:p>
        </p:txBody>
      </p:sp>
      <p:sp>
        <p:nvSpPr>
          <p:cNvPr id="3" name="Content Placeholder 2"/>
          <p:cNvSpPr>
            <a:spLocks noGrp="1"/>
          </p:cNvSpPr>
          <p:nvPr>
            <p:ph idx="1"/>
          </p:nvPr>
        </p:nvSpPr>
        <p:spPr/>
        <p:txBody>
          <a:bodyPr/>
          <a:lstStyle/>
          <a:p>
            <a:r>
              <a:rPr lang="en-AU" b="1" dirty="0" smtClean="0"/>
              <a:t>A concern for the political right</a:t>
            </a:r>
            <a:r>
              <a:rPr lang="en-AU" dirty="0" smtClean="0"/>
              <a:t>: “</a:t>
            </a:r>
            <a:r>
              <a:rPr lang="en-GB" dirty="0" smtClean="0"/>
              <a:t>Short-termism </a:t>
            </a:r>
            <a:r>
              <a:rPr lang="en-GB" dirty="0"/>
              <a:t>in politics is a chronic affliction, manifesting itself both in inaction (let’s not bother reforming social security – its eventual collapse is going to be someone else’s problem) and in action (let’s have a fiscal giveaway now and worry about the deficit once we’ve bought ourselves the next election</a:t>
            </a:r>
            <a:r>
              <a:rPr lang="en-GB" dirty="0" smtClean="0"/>
              <a:t>)”</a:t>
            </a:r>
            <a:endParaRPr lang="en-AU" dirty="0"/>
          </a:p>
        </p:txBody>
      </p:sp>
    </p:spTree>
    <p:extLst>
      <p:ext uri="{BB962C8B-B14F-4D97-AF65-F5344CB8AC3E}">
        <p14:creationId xmlns:p14="http://schemas.microsoft.com/office/powerpoint/2010/main" xmlns="" val="7005500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And for the political left </a:t>
            </a:r>
            <a:endParaRPr lang="en-AU" dirty="0"/>
          </a:p>
        </p:txBody>
      </p:sp>
      <p:sp>
        <p:nvSpPr>
          <p:cNvPr id="3" name="Content Placeholder 2"/>
          <p:cNvSpPr>
            <a:spLocks noGrp="1"/>
          </p:cNvSpPr>
          <p:nvPr>
            <p:ph idx="1"/>
          </p:nvPr>
        </p:nvSpPr>
        <p:spPr/>
        <p:txBody>
          <a:bodyPr/>
          <a:lstStyle/>
          <a:p>
            <a:pPr marL="0" indent="0">
              <a:buNone/>
            </a:pPr>
            <a:r>
              <a:rPr lang="en-GB" dirty="0" smtClean="0">
                <a:latin typeface="Times New Roman"/>
                <a:ea typeface="Calibri"/>
              </a:rPr>
              <a:t>“The </a:t>
            </a:r>
            <a:r>
              <a:rPr lang="en-GB" dirty="0">
                <a:latin typeface="Times New Roman"/>
                <a:ea typeface="Calibri"/>
              </a:rPr>
              <a:t>problems of the market are often reflected in problems in political systems. The short-termism of the way markets often function, creating instability for business and for whole national economies ...can unfortunately be amplified by the short-termism of democratic political </a:t>
            </a:r>
            <a:r>
              <a:rPr lang="en-GB" dirty="0" smtClean="0">
                <a:latin typeface="Times New Roman"/>
                <a:ea typeface="Calibri"/>
              </a:rPr>
              <a:t>systems”</a:t>
            </a:r>
          </a:p>
          <a:p>
            <a:pPr marL="0" indent="0">
              <a:buNone/>
            </a:pPr>
            <a:endParaRPr lang="en-AU" dirty="0"/>
          </a:p>
        </p:txBody>
      </p:sp>
    </p:spTree>
    <p:extLst>
      <p:ext uri="{BB962C8B-B14F-4D97-AF65-F5344CB8AC3E}">
        <p14:creationId xmlns:p14="http://schemas.microsoft.com/office/powerpoint/2010/main" xmlns="" val="7463588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 A concern of greens </a:t>
            </a:r>
            <a:endParaRPr lang="en-GB" dirty="0"/>
          </a:p>
        </p:txBody>
      </p:sp>
      <p:sp>
        <p:nvSpPr>
          <p:cNvPr id="3" name="Content Placeholder 2"/>
          <p:cNvSpPr>
            <a:spLocks noGrp="1"/>
          </p:cNvSpPr>
          <p:nvPr>
            <p:ph idx="1"/>
          </p:nvPr>
        </p:nvSpPr>
        <p:spPr/>
        <p:txBody>
          <a:bodyPr>
            <a:normAutofit/>
          </a:bodyPr>
          <a:lstStyle/>
          <a:p>
            <a:r>
              <a:rPr lang="en-GB" dirty="0" smtClean="0"/>
              <a:t>James </a:t>
            </a:r>
            <a:r>
              <a:rPr lang="en-GB" dirty="0" smtClean="0"/>
              <a:t>Lovelock </a:t>
            </a:r>
            <a:r>
              <a:rPr lang="en-GB" dirty="0" smtClean="0"/>
              <a:t>:</a:t>
            </a:r>
            <a:endParaRPr lang="en-GB" dirty="0" smtClean="0"/>
          </a:p>
          <a:p>
            <a:r>
              <a:rPr lang="en-GB" dirty="0" smtClean="0"/>
              <a:t> </a:t>
            </a:r>
            <a:r>
              <a:rPr lang="en-GB" dirty="0" smtClean="0"/>
              <a:t>“Even </a:t>
            </a:r>
            <a:r>
              <a:rPr lang="en-GB" dirty="0" smtClean="0"/>
              <a:t>the best democracies agree that when a major war approaches, democracy must be put on hold for the time being. I have a feeling that climate change may be an issue as severe as a war. It may be necessary to put democracy on hold for a </a:t>
            </a:r>
            <a:r>
              <a:rPr lang="en-GB" dirty="0" smtClean="0"/>
              <a:t>while”</a:t>
            </a:r>
            <a:endParaRPr lang="en-GB"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Feeds into  doubts about democracy  </a:t>
            </a:r>
            <a:endParaRPr lang="en-AU" dirty="0"/>
          </a:p>
        </p:txBody>
      </p:sp>
      <p:sp>
        <p:nvSpPr>
          <p:cNvPr id="3" name="Content Placeholder 2"/>
          <p:cNvSpPr>
            <a:spLocks noGrp="1"/>
          </p:cNvSpPr>
          <p:nvPr>
            <p:ph idx="1"/>
          </p:nvPr>
        </p:nvSpPr>
        <p:spPr/>
        <p:txBody>
          <a:bodyPr>
            <a:normAutofit fontScale="92500" lnSpcReduction="20000"/>
          </a:bodyPr>
          <a:lstStyle/>
          <a:p>
            <a:r>
              <a:rPr lang="en-AU" dirty="0" smtClean="0"/>
              <a:t>Around a failure to plan and operate for the long term with respect to economic, social and environmental  programmes</a:t>
            </a:r>
          </a:p>
          <a:p>
            <a:r>
              <a:rPr lang="en-AU" dirty="0" smtClean="0"/>
              <a:t>A strategy for long-term sustainable growth </a:t>
            </a:r>
          </a:p>
          <a:p>
            <a:r>
              <a:rPr lang="en-AU" dirty="0" smtClean="0"/>
              <a:t>Worries about global warming: an unwillingness to accept some short-term cost for long–term environmental benefits  </a:t>
            </a:r>
          </a:p>
          <a:p>
            <a:r>
              <a:rPr lang="en-AU" dirty="0" smtClean="0"/>
              <a:t>A concern about social policies: pensions, social care  etc </a:t>
            </a:r>
          </a:p>
          <a:p>
            <a:r>
              <a:rPr lang="en-AU" dirty="0" smtClean="0"/>
              <a:t>Are democracies equipped to deal with the long-term ? </a:t>
            </a:r>
          </a:p>
          <a:p>
            <a:pPr marL="0" indent="0">
              <a:buNone/>
            </a:pPr>
            <a:endParaRPr lang="en-AU" dirty="0"/>
          </a:p>
          <a:p>
            <a:pPr marL="0" indent="0">
              <a:buNone/>
            </a:pPr>
            <a:endParaRPr lang="en-AU" dirty="0"/>
          </a:p>
        </p:txBody>
      </p:sp>
    </p:spTree>
    <p:extLst>
      <p:ext uri="{BB962C8B-B14F-4D97-AF65-F5344CB8AC3E}">
        <p14:creationId xmlns:p14="http://schemas.microsoft.com/office/powerpoint/2010/main" xmlns="" val="15430864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The history of democracy is the history of Muddling Through </a:t>
            </a:r>
            <a:endParaRPr lang="en-GB" dirty="0"/>
          </a:p>
        </p:txBody>
      </p:sp>
      <p:sp>
        <p:nvSpPr>
          <p:cNvPr id="3" name="Content Placeholder 2"/>
          <p:cNvSpPr>
            <a:spLocks noGrp="1"/>
          </p:cNvSpPr>
          <p:nvPr>
            <p:ph idx="1"/>
          </p:nvPr>
        </p:nvSpPr>
        <p:spPr/>
        <p:txBody>
          <a:bodyPr>
            <a:normAutofit fontScale="85000" lnSpcReduction="10000"/>
          </a:bodyPr>
          <a:lstStyle/>
          <a:p>
            <a:r>
              <a:rPr lang="en-GB" dirty="0" smtClean="0">
                <a:hlinkClick r:id="rId2"/>
              </a:rPr>
              <a:t>http://</a:t>
            </a:r>
            <a:r>
              <a:rPr lang="en-GB" dirty="0" smtClean="0">
                <a:hlinkClick r:id="rId2"/>
              </a:rPr>
              <a:t>www.timeshighereducation.co.uk/books/the-confidence-trap-a-history-of-democracy-in-crisis-from-world-war-i-to-the-present-by-david-runciman/2009475.article</a:t>
            </a:r>
            <a:endParaRPr lang="en-GB" dirty="0" smtClean="0"/>
          </a:p>
          <a:p>
            <a:endParaRPr lang="en-GB" dirty="0" smtClean="0"/>
          </a:p>
          <a:p>
            <a:r>
              <a:rPr lang="en-GB" dirty="0" smtClean="0"/>
              <a:t>David </a:t>
            </a:r>
            <a:r>
              <a:rPr lang="en-GB" dirty="0" err="1" smtClean="0"/>
              <a:t>Runciman</a:t>
            </a:r>
            <a:r>
              <a:rPr lang="en-GB" dirty="0" smtClean="0"/>
              <a:t> </a:t>
            </a:r>
            <a:r>
              <a:rPr lang="en-GB" i="1" dirty="0" smtClean="0"/>
              <a:t>The Confidence Trap  </a:t>
            </a:r>
            <a:r>
              <a:rPr lang="en-GB" dirty="0" smtClean="0"/>
              <a:t>( 2013) argues democracies not good at predicting crises but are good at muddling through them thus fa</a:t>
            </a:r>
            <a:r>
              <a:rPr lang="en-GB" dirty="0" smtClean="0"/>
              <a:t>r</a:t>
            </a:r>
            <a:r>
              <a:rPr lang="en-GB" dirty="0" smtClean="0"/>
              <a:t> but appears to think that China as an authoritarian alternative now offers a great threat and democracies can only pull off  muddling through a little longer </a:t>
            </a:r>
            <a:endParaRPr lang="en-GB"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So let’s debate </a:t>
            </a:r>
            <a:endParaRPr lang="en-GB" dirty="0"/>
          </a:p>
        </p:txBody>
      </p:sp>
      <p:sp>
        <p:nvSpPr>
          <p:cNvPr id="3" name="Content Placeholder 2"/>
          <p:cNvSpPr>
            <a:spLocks noGrp="1"/>
          </p:cNvSpPr>
          <p:nvPr>
            <p:ph idx="1"/>
          </p:nvPr>
        </p:nvSpPr>
        <p:spPr/>
        <p:txBody>
          <a:bodyPr/>
          <a:lstStyle/>
          <a:p>
            <a:r>
              <a:rPr lang="en-GB" dirty="0" smtClean="0"/>
              <a:t>Democracy  not so good at long-term </a:t>
            </a:r>
          </a:p>
          <a:p>
            <a:endParaRPr lang="en-GB" dirty="0" smtClean="0"/>
          </a:p>
          <a:p>
            <a:r>
              <a:rPr lang="en-GB" dirty="0" smtClean="0"/>
              <a:t>Examples of short-termism? </a:t>
            </a:r>
          </a:p>
          <a:p>
            <a:endParaRPr lang="en-GB" dirty="0" smtClean="0"/>
          </a:p>
          <a:p>
            <a:r>
              <a:rPr lang="en-GB" dirty="0" smtClean="0"/>
              <a:t>Any examples of long-termism? </a:t>
            </a:r>
          </a:p>
          <a:p>
            <a:endParaRPr lang="en-GB" dirty="0" smtClean="0"/>
          </a:p>
          <a:p>
            <a:r>
              <a:rPr lang="en-GB" dirty="0" smtClean="0"/>
              <a:t>Authoritarian regimes better? </a:t>
            </a:r>
            <a:endParaRPr lang="en-GB"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365</TotalTime>
  <Words>1470</Words>
  <Application>Microsoft Office PowerPoint</Application>
  <PresentationFormat>On-screen Show (4:3)</PresentationFormat>
  <Paragraphs>131</Paragraphs>
  <Slides>24</Slides>
  <Notes>0</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Office Theme</vt:lpstr>
      <vt:lpstr>Long-term thinking in policy and democracy</vt:lpstr>
      <vt:lpstr>Read these if possible </vt:lpstr>
      <vt:lpstr>Slide 3</vt:lpstr>
      <vt:lpstr>Assumption: democratic governments not good at the long term </vt:lpstr>
      <vt:lpstr>And for the political left </vt:lpstr>
      <vt:lpstr> A concern of greens </vt:lpstr>
      <vt:lpstr>Feeds into  doubts about democracy  </vt:lpstr>
      <vt:lpstr>The history of democracy is the history of Muddling Through </vt:lpstr>
      <vt:lpstr>So let’s debate </vt:lpstr>
      <vt:lpstr>What is long-term? </vt:lpstr>
      <vt:lpstr>Towards a definition </vt:lpstr>
      <vt:lpstr>the concept of democratic myopia </vt:lpstr>
      <vt:lpstr>Formalised RC theory of democratic myopia  </vt:lpstr>
      <vt:lpstr>response: change the incentives and abandon politics  </vt:lpstr>
      <vt:lpstr>Why democratic ( and local)  politics should not be so easily abandoned  </vt:lpstr>
      <vt:lpstr>Last one first </vt:lpstr>
      <vt:lpstr>Five reasons why long-termism can emerge within democratic practice </vt:lpstr>
      <vt:lpstr>(1)If the internal institutional structure of government favours it:  </vt:lpstr>
      <vt:lpstr>(2) Where Politics is about groups </vt:lpstr>
      <vt:lpstr>(3) Where localism and decentralized decision-making is to the fore </vt:lpstr>
      <vt:lpstr>(4) Where democratic innovation enables long-termism  </vt:lpstr>
      <vt:lpstr>(5) Because politics can sell anything </vt:lpstr>
      <vt:lpstr>Long-term thinking is not inherently a mission impossible </vt:lpstr>
      <vt:lpstr>Democratic optimism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Thinking Long Term</dc:title>
  <dc:creator>ucvisitor2</dc:creator>
  <cp:lastModifiedBy>Gerry</cp:lastModifiedBy>
  <cp:revision>20</cp:revision>
  <dcterms:created xsi:type="dcterms:W3CDTF">2006-08-16T00:00:00Z</dcterms:created>
  <dcterms:modified xsi:type="dcterms:W3CDTF">2014-10-22T09:26:10Z</dcterms:modified>
</cp:coreProperties>
</file>