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82" r:id="rId3"/>
    <p:sldId id="284" r:id="rId4"/>
    <p:sldId id="283" r:id="rId5"/>
    <p:sldId id="285" r:id="rId6"/>
    <p:sldId id="286" r:id="rId7"/>
    <p:sldId id="287" r:id="rId8"/>
    <p:sldId id="288" r:id="rId9"/>
    <p:sldId id="289" r:id="rId10"/>
    <p:sldId id="273" r:id="rId11"/>
    <p:sldId id="260" r:id="rId12"/>
    <p:sldId id="261" r:id="rId13"/>
    <p:sldId id="262" r:id="rId14"/>
    <p:sldId id="264" r:id="rId15"/>
    <p:sldId id="290" r:id="rId16"/>
    <p:sldId id="263" r:id="rId17"/>
    <p:sldId id="274" r:id="rId18"/>
    <p:sldId id="276" r:id="rId19"/>
    <p:sldId id="280" r:id="rId20"/>
    <p:sldId id="279" r:id="rId21"/>
    <p:sldId id="266" r:id="rId22"/>
    <p:sldId id="267" r:id="rId23"/>
    <p:sldId id="268" r:id="rId24"/>
    <p:sldId id="269" r:id="rId25"/>
    <p:sldId id="270" r:id="rId26"/>
    <p:sldId id="271" r:id="rId27"/>
    <p:sldId id="281" r:id="rId28"/>
    <p:sldId id="291" r:id="rId29"/>
    <p:sldId id="272" r:id="rId30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2096F-F037-437B-983F-77D9DD3EDC2D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3C8C3-06D7-4457-83F4-1C6027DEA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642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F3F06-4C95-4036-953A-56C552A10397}" type="datetimeFigureOut">
              <a:rPr lang="en-GB" smtClean="0"/>
              <a:pPr/>
              <a:t>16/10/2014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A4676-1C03-4E5C-B01E-E36D4A61F8D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290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F3B119-9424-49B9-B3F7-8FF57CE5A1BB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D0D00-D1A7-46A2-82CA-D9998A353EC7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DCC25-6566-43AD-B5E7-63B4A47D765E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66C21-B45E-4DF1-9457-3841813D5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412BE-FC2F-4B8B-BE8E-B9EA3F47C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32244-556E-409B-8172-4984DB15B3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9A67F-502F-47A3-AE87-021AAE66C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C5CCB-E548-40C5-B42E-193C480CF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1A90E-F04D-4E7B-9591-C5FE52B6A7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99A1-A7AA-4519-90D6-EA0E30175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38111-9AAD-47AE-81A0-65B0B0D21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CACAA-430A-489A-AB99-39278C2FA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33CB6-6CBF-492A-848D-DF1373C88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C30E6-26B1-469F-80C4-F4402E463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F4F8FCA-678C-497F-A52F-14FCD9D01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4EB359-66EB-452B-92AF-9F8CF5B0A138}" type="slidenum">
              <a:rPr lang="en-US" smtClean="0">
                <a:cs typeface="Arial" pitchFamily="34" charset="0"/>
              </a:rPr>
              <a:pPr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543800" cy="2057400"/>
          </a:xfrm>
        </p:spPr>
        <p:txBody>
          <a:bodyPr/>
          <a:lstStyle/>
          <a:p>
            <a:r>
              <a:rPr lang="en-GB" b="1" dirty="0"/>
              <a:t>Public Management and Democracy: Friends or Enemies  in  Public Service Provision? 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Gerry Stoker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://ecx.images-amazon.com/images/I/41J2BYSsRSL._BO2,204,203,200_PIsitb-sticker-arrow-click,TopRight,35,-76_AA300_SH20_OU02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2857500" cy="2857500"/>
          </a:xfrm>
          <a:prstGeom prst="rect">
            <a:avLst/>
          </a:prstGeom>
          <a:noFill/>
        </p:spPr>
      </p:pic>
      <p:pic>
        <p:nvPicPr>
          <p:cNvPr id="1040" name="Picture 16" descr="Re-imagining Government: Public leadership and management in challenging time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052736"/>
            <a:ext cx="1647825" cy="2428875"/>
          </a:xfrm>
          <a:prstGeom prst="rect">
            <a:avLst/>
          </a:prstGeom>
          <a:noFill/>
        </p:spPr>
      </p:pic>
      <p:pic>
        <p:nvPicPr>
          <p:cNvPr id="1042" name="Picture 18" descr="97802302379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789040"/>
            <a:ext cx="1476375" cy="22383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635896" y="1268760"/>
            <a:ext cx="237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heart of the “public value” insight is to reflect on the distinctive qualities needed  for public management in contemporary democracies 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779B16-9EEA-4DEB-B882-F38D8E1EE8B7}" type="slidenum">
              <a:rPr lang="en-US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Public Value?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Initially grounded and normative theory developed in a US setting associated with Mark Moore </a:t>
            </a:r>
          </a:p>
          <a:p>
            <a:r>
              <a:rPr lang="en-US" sz="2400" dirty="0" smtClean="0"/>
              <a:t>Developed into a loose paradigm and seen as a challenge to New Public Management </a:t>
            </a:r>
          </a:p>
          <a:p>
            <a:r>
              <a:rPr lang="en-US" sz="2400" dirty="0" smtClean="0"/>
              <a:t>It emphasizes the distinctiveness of public purpose </a:t>
            </a:r>
          </a:p>
          <a:p>
            <a:r>
              <a:rPr lang="en-US" sz="2400" dirty="0" smtClean="0"/>
              <a:t>Public managers are engaged in creating public value: services and programmes that are valued </a:t>
            </a:r>
          </a:p>
          <a:p>
            <a:r>
              <a:rPr lang="en-US" sz="2400" dirty="0" smtClean="0"/>
              <a:t>Developed as a new focus for public managers  at national, local and agency level </a:t>
            </a:r>
          </a:p>
          <a:p>
            <a:endParaRPr lang="en-US" sz="2400" dirty="0" smtClean="0"/>
          </a:p>
          <a:p>
            <a:r>
              <a:rPr lang="en-US" sz="2400" dirty="0" smtClean="0"/>
              <a:t>Key concept: the strategic triangle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44EDA0-DF3F-469C-A537-239741AD4B4C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r>
              <a:rPr lang="en-US" smtClean="0"/>
              <a:t>Strategic Triangle	</a:t>
            </a:r>
          </a:p>
        </p:txBody>
      </p:sp>
      <p:sp>
        <p:nvSpPr>
          <p:cNvPr id="67587" name="Oval 3"/>
          <p:cNvSpPr>
            <a:spLocks noChangeArrowheads="1"/>
          </p:cNvSpPr>
          <p:nvPr/>
        </p:nvSpPr>
        <p:spPr bwMode="auto">
          <a:xfrm>
            <a:off x="2057400" y="4075113"/>
            <a:ext cx="2325688" cy="2325687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 anchorCtr="1"/>
          <a:lstStyle/>
          <a:p>
            <a:pPr algn="ctr"/>
            <a:r>
              <a:rPr lang="en-US" sz="2400" b="1">
                <a:latin typeface="Arial Narrow" pitchFamily="34" charset="0"/>
              </a:rPr>
              <a:t>Operational</a:t>
            </a:r>
          </a:p>
          <a:p>
            <a:pPr algn="ctr"/>
            <a:r>
              <a:rPr lang="en-US" sz="2400" b="1">
                <a:latin typeface="Arial Narrow" pitchFamily="34" charset="0"/>
              </a:rPr>
              <a:t>Capabilities</a:t>
            </a:r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5257800" y="2590800"/>
            <a:ext cx="2362200" cy="2362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 anchorCtr="1"/>
          <a:lstStyle/>
          <a:p>
            <a:pPr algn="ctr"/>
            <a:r>
              <a:rPr lang="en-US" sz="2400" b="1">
                <a:latin typeface="Arial Narrow" pitchFamily="34" charset="0"/>
              </a:rPr>
              <a:t> Public</a:t>
            </a:r>
          </a:p>
          <a:p>
            <a:pPr algn="ctr"/>
            <a:r>
              <a:rPr lang="en-US" sz="2400" b="1">
                <a:latin typeface="Arial Narrow" pitchFamily="34" charset="0"/>
              </a:rPr>
              <a:t>Value</a:t>
            </a:r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2057400" y="1331913"/>
            <a:ext cx="2325688" cy="2325687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 anchorCtr="1"/>
          <a:lstStyle/>
          <a:p>
            <a:pPr algn="ctr"/>
            <a:r>
              <a:rPr lang="en-US" sz="2400" b="1">
                <a:latin typeface="Arial Narrow" pitchFamily="34" charset="0"/>
              </a:rPr>
              <a:t>Legitimacy</a:t>
            </a:r>
          </a:p>
          <a:p>
            <a:pPr algn="ctr"/>
            <a:r>
              <a:rPr lang="en-US" sz="2400" b="1">
                <a:latin typeface="Arial Narrow" pitchFamily="34" charset="0"/>
              </a:rPr>
              <a:t>&amp; Support</a:t>
            </a:r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>
            <a:off x="3238500" y="3276600"/>
            <a:ext cx="0" cy="1219200"/>
          </a:xfrm>
          <a:prstGeom prst="line">
            <a:avLst/>
          </a:prstGeom>
          <a:noFill/>
          <a:ln w="57150" cap="flat" cmpd="sng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8" name="Line 7"/>
          <p:cNvSpPr>
            <a:spLocks noChangeShapeType="1"/>
          </p:cNvSpPr>
          <p:nvPr/>
        </p:nvSpPr>
        <p:spPr bwMode="auto">
          <a:xfrm>
            <a:off x="4038600" y="2895600"/>
            <a:ext cx="1714500" cy="762000"/>
          </a:xfrm>
          <a:prstGeom prst="line">
            <a:avLst/>
          </a:prstGeom>
          <a:noFill/>
          <a:ln w="57150" cap="flat" cmpd="sng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rot="-4500000">
            <a:off x="4318000" y="4033838"/>
            <a:ext cx="1371600" cy="1295400"/>
          </a:xfrm>
          <a:prstGeom prst="line">
            <a:avLst/>
          </a:prstGeom>
          <a:noFill/>
          <a:ln w="57150" cap="flat" cmpd="sng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distinctiveness of public management: Outlook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distinctiveness of public management comes from advancing valued social or economic outcomes.</a:t>
            </a:r>
          </a:p>
          <a:p>
            <a:r>
              <a:rPr lang="en-US" smtClean="0"/>
              <a:t> The concept of public value is an attempt to create a framework in which judgements about how to achieve valued outcomes can be made as soundly as possible</a:t>
            </a:r>
          </a:p>
          <a:p>
            <a:r>
              <a:rPr lang="en-US" smtClean="0"/>
              <a:t> and shared with the wider public that is paying for services.</a:t>
            </a:r>
          </a:p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033500-F664-4CCD-990F-4817D3FC1214}" type="slidenum">
              <a:rPr lang="en-US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" name="Rectangle 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</p:spPr>
        <p:txBody>
          <a:bodyPr anchor="b"/>
          <a:lstStyle/>
          <a:p>
            <a:r>
              <a:rPr lang="en-US" dirty="0" smtClean="0"/>
              <a:t>The distinctiveness of public value: Operational  </a:t>
            </a:r>
          </a:p>
        </p:txBody>
      </p:sp>
      <p:sp>
        <p:nvSpPr>
          <p:cNvPr id="25601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Public value embraced as a different rationale for public services than that provided by traditional public admistration or the insights provided by new public management</a:t>
            </a:r>
          </a:p>
          <a:p>
            <a:r>
              <a:rPr lang="en-US" smtClean="0"/>
              <a:t>Traditional public admin emphasizes hierarchy and roles</a:t>
            </a:r>
          </a:p>
          <a:p>
            <a:r>
              <a:rPr lang="en-US" smtClean="0"/>
              <a:t>New public management: markets, choice and competition</a:t>
            </a:r>
          </a:p>
          <a:p>
            <a:r>
              <a:rPr lang="en-US" smtClean="0"/>
              <a:t>Public value: Networks and relationships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79915"/>
              </p:ext>
            </p:extLst>
          </p:nvPr>
        </p:nvGraphicFramePr>
        <p:xfrm>
          <a:off x="251520" y="1209747"/>
          <a:ext cx="8640960" cy="5171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664296"/>
                <a:gridCol w="2160240"/>
                <a:gridCol w="2160240"/>
              </a:tblGrid>
              <a:tr h="41135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TPA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NPM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PVM </a:t>
                      </a:r>
                      <a:endParaRPr lang="en-GB" dirty="0"/>
                    </a:p>
                  </a:txBody>
                  <a:tcPr/>
                </a:tc>
              </a:tr>
              <a:tr h="763946">
                <a:tc>
                  <a:txBody>
                    <a:bodyPr/>
                    <a:lstStyle/>
                    <a:p>
                      <a:r>
                        <a:rPr lang="en-GB" dirty="0" smtClean="0"/>
                        <a:t>Manager’s role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Follow rules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Meet targets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Steering Networks and Engaging in Public Deliberation </a:t>
                      </a:r>
                      <a:endParaRPr lang="en-GB" sz="1600" dirty="0"/>
                    </a:p>
                  </a:txBody>
                  <a:tcPr/>
                </a:tc>
              </a:tr>
              <a:tr h="1116538">
                <a:tc>
                  <a:txBody>
                    <a:bodyPr/>
                    <a:lstStyle/>
                    <a:p>
                      <a:r>
                        <a:rPr lang="en-GB" dirty="0" smtClean="0"/>
                        <a:t>Delivery system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Hierarchy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Competitive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agencies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Pragmatic Choice but will often go with network approach </a:t>
                      </a:r>
                      <a:endParaRPr lang="en-GB" sz="1600" dirty="0"/>
                    </a:p>
                  </a:txBody>
                  <a:tcPr/>
                </a:tc>
              </a:tr>
              <a:tr h="1116538">
                <a:tc>
                  <a:txBody>
                    <a:bodyPr/>
                    <a:lstStyle/>
                    <a:p>
                      <a:r>
                        <a:rPr lang="en-GB" dirty="0" smtClean="0"/>
                        <a:t>Culture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Public service ethos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Business-like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Shared community values </a:t>
                      </a:r>
                      <a:endParaRPr lang="en-GB" sz="1600" dirty="0"/>
                    </a:p>
                  </a:txBody>
                  <a:tcPr/>
                </a:tc>
              </a:tr>
              <a:tr h="940243">
                <a:tc>
                  <a:txBody>
                    <a:bodyPr/>
                    <a:lstStyle/>
                    <a:p>
                      <a:r>
                        <a:rPr lang="en-GB" dirty="0" smtClean="0"/>
                        <a:t>Democratic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By Accountability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By delivery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By dialogue </a:t>
                      </a:r>
                      <a:endParaRPr lang="en-GB" sz="1600" dirty="0"/>
                    </a:p>
                  </a:txBody>
                  <a:tcPr/>
                </a:tc>
              </a:tr>
              <a:tr h="763946">
                <a:tc>
                  <a:txBody>
                    <a:bodyPr/>
                    <a:lstStyle/>
                    <a:p>
                      <a:r>
                        <a:rPr lang="en-GB" dirty="0" smtClean="0"/>
                        <a:t>Ultimate Goal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Probity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Effectiveness</a:t>
                      </a:r>
                      <a:r>
                        <a:rPr lang="en-GB" sz="1600" baseline="0" dirty="0" smtClean="0"/>
                        <a:t>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Well-Being 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7584" y="11663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Paradigms of delivery: PVM added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68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Legitimacy challenge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public value requires an engagement and an exchange between the relevant stakeholders and government “officials”: elected and unelected . </a:t>
            </a:r>
          </a:p>
          <a:p>
            <a:r>
              <a:rPr lang="en-US" sz="2800" dirty="0" smtClean="0"/>
              <a:t>There should be a shift from a culture that accepts public acquiescence in decision making to one that expects active citizen endorsement.</a:t>
            </a:r>
          </a:p>
          <a:p>
            <a:r>
              <a:rPr lang="en-US" sz="2800" dirty="0" smtClean="0"/>
              <a:t>These ideas expressed and developed through ideas about coproduction, the relational state ...even the big society 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2C7A25-6A7C-49F4-A890-21BD11D95B2F}" type="slidenum">
              <a:rPr lang="en-US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Quirk’s example: Golden Gate Bridge  </a:t>
            </a:r>
            <a:endParaRPr lang="en-GB" sz="2400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854575" y="2304256"/>
            <a:ext cx="25527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39552" y="1412776"/>
            <a:ext cx="3008313" cy="469106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Picture 16" descr="Re-imagining Government: Public leadership and management in challenging time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276872"/>
            <a:ext cx="1647825" cy="24288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99992" y="548680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What does it mean to search for public value? </a:t>
            </a:r>
            <a:endParaRPr lang="en-GB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Judgement: Balancing Biases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Politicians decide: </a:t>
            </a:r>
            <a:r>
              <a:rPr lang="en-GB" dirty="0" smtClean="0"/>
              <a:t>partisan, myopic</a:t>
            </a:r>
          </a:p>
          <a:p>
            <a:r>
              <a:rPr lang="en-GB" b="1" dirty="0" smtClean="0"/>
              <a:t> Service users decide: </a:t>
            </a:r>
            <a:r>
              <a:rPr lang="en-GB" dirty="0" smtClean="0"/>
              <a:t>self-interested</a:t>
            </a:r>
          </a:p>
          <a:p>
            <a:r>
              <a:rPr lang="en-GB" b="1" dirty="0" smtClean="0"/>
              <a:t>All citizens and taxpayers decide:</a:t>
            </a:r>
          </a:p>
          <a:p>
            <a:pPr>
              <a:buNone/>
            </a:pPr>
            <a:r>
              <a:rPr lang="en-GB" dirty="0" smtClean="0"/>
              <a:t> “tyranny of the majority”</a:t>
            </a:r>
          </a:p>
          <a:p>
            <a:r>
              <a:rPr lang="en-GB" b="1" dirty="0" smtClean="0"/>
              <a:t>Public professionals decide: </a:t>
            </a:r>
            <a:r>
              <a:rPr lang="en-GB" dirty="0" smtClean="0"/>
              <a:t>unaccountable “rent seeking” careerists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Giving public reasons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Explaining decisions </a:t>
            </a:r>
          </a:p>
          <a:p>
            <a:endParaRPr lang="en-GB" dirty="0" smtClean="0"/>
          </a:p>
          <a:p>
            <a:r>
              <a:rPr lang="en-GB" dirty="0" smtClean="0"/>
              <a:t>Using arguments that can be publicly justified </a:t>
            </a:r>
          </a:p>
          <a:p>
            <a:endParaRPr lang="en-GB" dirty="0" smtClean="0"/>
          </a:p>
          <a:p>
            <a:r>
              <a:rPr lang="en-GB" dirty="0" smtClean="0"/>
              <a:t>Appeal to public interest-more than lowest common denominator 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Questions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r>
              <a:rPr lang="en-GB" sz="2400" dirty="0"/>
              <a:t>.  Can public service bureaucracies realistically be controlled by democratic forces?  </a:t>
            </a:r>
          </a:p>
          <a:p>
            <a:r>
              <a:rPr lang="en-GB" sz="2400" dirty="0"/>
              <a:t>2.  Can public managers be carriers of democratic values? </a:t>
            </a:r>
          </a:p>
          <a:p>
            <a:r>
              <a:rPr lang="en-GB" sz="2400" dirty="0"/>
              <a:t>3. Is the concept of public value helpful, flawed or incoherent? </a:t>
            </a:r>
          </a:p>
          <a:p>
            <a:r>
              <a:rPr lang="en-GB" sz="2400" dirty="0"/>
              <a:t>4. What institutional measures and others changes would support the delivering of public services able to meet the challenges laid out in the public value argument?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28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design approach?</a:t>
            </a:r>
            <a:endParaRPr lang="en-GB" dirty="0"/>
          </a:p>
        </p:txBody>
      </p:sp>
      <p:pic>
        <p:nvPicPr>
          <p:cNvPr id="34818" name="Picture 2" descr="Product Detail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12500" b="12500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Looks through the eyes of the user at an issue </a:t>
            </a:r>
          </a:p>
          <a:p>
            <a:endParaRPr lang="en-GB" dirty="0" smtClean="0"/>
          </a:p>
          <a:p>
            <a:r>
              <a:rPr lang="en-GB" dirty="0" smtClean="0"/>
              <a:t>Makes visible and open processes involved </a:t>
            </a:r>
          </a:p>
          <a:p>
            <a:endParaRPr lang="en-GB" dirty="0" smtClean="0"/>
          </a:p>
          <a:p>
            <a:r>
              <a:rPr lang="en-GB" dirty="0" smtClean="0"/>
              <a:t>Prototypes improvements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164288" y="1268760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Opening up to new forms of service delivery 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06084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Thinking about services in terms of coproduction </a:t>
            </a:r>
            <a:endParaRPr lang="en-GB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Operational capabilities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is no ideological dimension to deciding who provides services and no particular moral virtue in people receiving their wages directly from the government. </a:t>
            </a:r>
          </a:p>
          <a:p>
            <a:r>
              <a:rPr lang="en-US" smtClean="0"/>
              <a:t> Public value managers ask more than whether their targets have been met. They enquire if their actions are bringing a net benefit to society.</a:t>
            </a:r>
          </a:p>
          <a:p>
            <a:r>
              <a:rPr lang="en-US" smtClean="0"/>
              <a:t> The ideal manager engages in a process of continuous evaluation and learning. </a:t>
            </a:r>
          </a:p>
          <a:p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D288A-BB70-4365-BC04-F408E8B8D0D1}" type="slidenum">
              <a:rPr lang="en-US" smtClean="0">
                <a:cs typeface="Arial" pitchFamily="34" charset="0"/>
              </a:rPr>
              <a:pPr/>
              <a:t>21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Doubts</a:t>
            </a:r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577975"/>
            <a:ext cx="8229600" cy="4530725"/>
          </a:xfrm>
        </p:spPr>
        <p:txBody>
          <a:bodyPr/>
          <a:lstStyle/>
          <a:p>
            <a:r>
              <a:rPr lang="en-US" smtClean="0"/>
              <a:t>Do citizens really want to be consulted about public services and do they accept their share of responsibility when it comes to co-production?</a:t>
            </a:r>
          </a:p>
          <a:p>
            <a:r>
              <a:rPr lang="en-US" smtClean="0"/>
              <a:t>Are there tensions when public managers consult directly with citizens rather than through elected representatives?</a:t>
            </a:r>
          </a:p>
          <a:p>
            <a:r>
              <a:rPr lang="en-US" smtClean="0"/>
              <a:t>Does public value management rely on a rather naive understanding of politics? 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371BEB-7677-4076-A5A2-F0139F7A69E1}" type="slidenum">
              <a:rPr lang="en-US" smtClean="0">
                <a:cs typeface="Arial" pitchFamily="34" charset="0"/>
              </a:rPr>
              <a:pPr/>
              <a:t>22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can such a system be managed?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Can networks of delivery be effectively managed? Have we the tools to manage at arm’s length? </a:t>
            </a:r>
          </a:p>
          <a:p>
            <a:r>
              <a:rPr lang="en-US" smtClean="0"/>
              <a:t>The art and dilemmas of leading networks</a:t>
            </a:r>
          </a:p>
          <a:p>
            <a:endParaRPr lang="en-US" smtClean="0"/>
          </a:p>
          <a:p>
            <a:r>
              <a:rPr lang="en-US" smtClean="0"/>
              <a:t>Metagovernance? </a:t>
            </a:r>
          </a:p>
          <a:p>
            <a:endParaRPr lang="en-US" smtClean="0"/>
          </a:p>
          <a:p>
            <a:r>
              <a:rPr lang="en-US" smtClean="0"/>
              <a:t>Leadership and diplomacy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9FA2E5-8533-4CC1-9F25-DC4CA3F21AB8}" type="slidenum">
              <a:rPr lang="en-US" smtClean="0">
                <a:cs typeface="Arial" pitchFamily="34" charset="0"/>
              </a:rPr>
              <a:pPr/>
              <a:t>23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D227FC-DA8F-457C-8B18-4F3FB630CB73}" type="slidenum">
              <a:rPr lang="en-US" smtClean="0">
                <a:cs typeface="Arial" pitchFamily="34" charset="0"/>
              </a:rPr>
              <a:pPr/>
              <a:t>24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Meta-governance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The way that leading players in governance, including elected politicians and managers, establish the ground rules and the context in which politics takes place. </a:t>
            </a:r>
          </a:p>
          <a:p>
            <a:r>
              <a:rPr lang="en-US" sz="2400" smtClean="0"/>
              <a:t>Metagovernance can involve the active manipulation of networks by selecting participants and steering them to a particular conclusion. </a:t>
            </a:r>
          </a:p>
          <a:p>
            <a:r>
              <a:rPr lang="en-US" sz="2400" smtClean="0"/>
              <a:t>Yet there are others forms of metagovernance that are more ‘hands-off’. </a:t>
            </a:r>
          </a:p>
          <a:p>
            <a:r>
              <a:rPr lang="en-US" sz="2400" smtClean="0"/>
              <a:t>The telling of stories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41910-AD03-4939-80B3-10DDE5DBD1CA}" type="slidenum">
              <a:rPr lang="en-US" smtClean="0">
                <a:cs typeface="Arial" pitchFamily="34" charset="0"/>
              </a:rPr>
              <a:pPr/>
              <a:t>25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The concept of facilitative leadership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Facilitative leadership constitutes a different way of exercising power and influence. </a:t>
            </a:r>
          </a:p>
          <a:p>
            <a:r>
              <a:rPr lang="en-US" sz="2800" dirty="0" smtClean="0"/>
              <a:t>Power  is not about control  but about giving direction and mobilizing the resources necessary to ensure that the vision is fulfilled.</a:t>
            </a:r>
          </a:p>
          <a:p>
            <a:r>
              <a:rPr lang="en-US" sz="2800" dirty="0" smtClean="0"/>
              <a:t> In a complex, fragmented world, the paradigmatic form of power is that which enables certain interests to blend their capacities to achieve common purposes.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power matters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is to recognize, it has been argued in the work of Joseph Nye,  that although you might have a limited about of hard power- the power of command and incentives- you have a potentially limitless pool of soft power, the power to get other people to share your ideas and vision. </a:t>
            </a:r>
            <a:r>
              <a:rPr lang="en-US" dirty="0" err="1" smtClean="0"/>
              <a:t>Joseph.S.Nye</a:t>
            </a:r>
            <a:r>
              <a:rPr lang="en-US" dirty="0" smtClean="0"/>
              <a:t>  </a:t>
            </a:r>
            <a:r>
              <a:rPr lang="en-US" i="1" dirty="0" smtClean="0"/>
              <a:t>The Powers to Lead </a:t>
            </a:r>
            <a:r>
              <a:rPr lang="en-US" dirty="0" smtClean="0"/>
              <a:t> Oxford University Press, 2008 </a:t>
            </a:r>
          </a:p>
          <a:p>
            <a:r>
              <a:rPr lang="en-US" b="1" i="1" dirty="0" smtClean="0"/>
              <a:t>But  then so too does hard power</a:t>
            </a:r>
          </a:p>
          <a:p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16452-9B3F-4947-A873-8FA91D89DDF9}" type="slidenum">
              <a:rPr lang="en-US" smtClean="0">
                <a:cs typeface="Arial" pitchFamily="34" charset="0"/>
              </a:rPr>
              <a:pPr/>
              <a:t>26</a:t>
            </a:fld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Tension: Accountability and politics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tensions between the way that managers look at public value and the way that politicians do </a:t>
            </a:r>
          </a:p>
          <a:p>
            <a:r>
              <a:rPr lang="en-GB" dirty="0" smtClean="0"/>
              <a:t>How is public accountability understood at different levels of government?</a:t>
            </a:r>
          </a:p>
          <a:p>
            <a:r>
              <a:rPr lang="en-GB" dirty="0" smtClean="0"/>
              <a:t>Stronger prospects for a consensus at the local level?  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of austerity?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up new opportunities: mother of invention/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Drives towards narrow coping mechanisms 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810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Public Value: coming to a judgement 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paradigm ….maybe better? </a:t>
            </a:r>
          </a:p>
          <a:p>
            <a:endParaRPr lang="en-US" dirty="0" smtClean="0"/>
          </a:p>
          <a:p>
            <a:r>
              <a:rPr lang="en-US" dirty="0" smtClean="0"/>
              <a:t>Legitimacy and relationships matter in public service </a:t>
            </a:r>
          </a:p>
          <a:p>
            <a:endParaRPr lang="en-US" dirty="0" smtClean="0"/>
          </a:p>
          <a:p>
            <a:r>
              <a:rPr lang="en-US" dirty="0" smtClean="0"/>
              <a:t>A considerable challenge when it comes to delivery ….but useful in that it provides a lighthouse …a directional beam  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CEB5B5-DF70-4BC5-A14E-2C7BF90551DF}" type="slidenum">
              <a:rPr lang="en-US" smtClean="0">
                <a:cs typeface="Arial" pitchFamily="34" charset="0"/>
              </a:rPr>
              <a:pPr/>
              <a:t>29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have management or bureaucracy?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Need for permanent arm of state </a:t>
            </a:r>
          </a:p>
          <a:p>
            <a:endParaRPr lang="en-GB" dirty="0"/>
          </a:p>
          <a:p>
            <a:r>
              <a:rPr lang="en-GB" dirty="0" smtClean="0"/>
              <a:t>Effective management necessary to delivery </a:t>
            </a:r>
          </a:p>
          <a:p>
            <a:endParaRPr lang="en-GB" dirty="0"/>
          </a:p>
          <a:p>
            <a:r>
              <a:rPr lang="en-GB" dirty="0" smtClean="0"/>
              <a:t>Creates a system of accountability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54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The tensions between Bureaucracy  Democracy and Delivery 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“Yes minister” understanding: permanent bureaucracy leading rather than following  elected leaders that are passing through. A classic of public administration concern. POWER ISSUE  </a:t>
            </a:r>
          </a:p>
          <a:p>
            <a:r>
              <a:rPr lang="en-GB" dirty="0" smtClean="0"/>
              <a:t> EFFICIENCY ISSUE: departmentalism, Inertia, Waste tied with wider argument about self-serving nature of public bureaucracy …not having a consumer or citizen focus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62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reflect on these issues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Experiences of public bureaucracies </a:t>
            </a:r>
          </a:p>
          <a:p>
            <a:endParaRPr lang="en-GB" dirty="0"/>
          </a:p>
          <a:p>
            <a:r>
              <a:rPr lang="en-GB" dirty="0" smtClean="0"/>
              <a:t>A comparative understanding of the tensions? </a:t>
            </a:r>
          </a:p>
          <a:p>
            <a:endParaRPr lang="en-GB" dirty="0"/>
          </a:p>
          <a:p>
            <a:r>
              <a:rPr lang="en-GB" dirty="0" smtClean="0"/>
              <a:t>Developments and trends 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55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reform moves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Challenge to traditional public administration</a:t>
            </a:r>
          </a:p>
          <a:p>
            <a:endParaRPr lang="en-GB" dirty="0"/>
          </a:p>
          <a:p>
            <a:r>
              <a:rPr lang="en-GB" dirty="0" smtClean="0"/>
              <a:t>The new </a:t>
            </a:r>
            <a:r>
              <a:rPr lang="en-GB" dirty="0"/>
              <a:t>p</a:t>
            </a:r>
            <a:r>
              <a:rPr lang="en-GB" dirty="0" smtClean="0"/>
              <a:t>ublic management  attack</a:t>
            </a:r>
          </a:p>
          <a:p>
            <a:endParaRPr lang="en-GB" dirty="0"/>
          </a:p>
          <a:p>
            <a:r>
              <a:rPr lang="en-GB" dirty="0" smtClean="0"/>
              <a:t>The public value response 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77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12083"/>
              </p:ext>
            </p:extLst>
          </p:nvPr>
        </p:nvGraphicFramePr>
        <p:xfrm>
          <a:off x="467545" y="1844824"/>
          <a:ext cx="8208912" cy="476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  <a:gridCol w="2736304"/>
              </a:tblGrid>
              <a:tr h="63986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TPA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NPM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639864">
                <a:tc>
                  <a:txBody>
                    <a:bodyPr/>
                    <a:lstStyle/>
                    <a:p>
                      <a:r>
                        <a:rPr lang="en-GB" dirty="0" smtClean="0"/>
                        <a:t>Manager’s role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Follow rules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Meet targets </a:t>
                      </a:r>
                      <a:endParaRPr lang="en-GB" dirty="0"/>
                    </a:p>
                  </a:txBody>
                  <a:tcPr/>
                </a:tc>
              </a:tr>
              <a:tr h="1104423">
                <a:tc>
                  <a:txBody>
                    <a:bodyPr/>
                    <a:lstStyle/>
                    <a:p>
                      <a:r>
                        <a:rPr lang="en-GB" dirty="0" smtClean="0"/>
                        <a:t>Delivery system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Hierarchy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Competitive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agencies </a:t>
                      </a:r>
                      <a:endParaRPr lang="en-GB" dirty="0"/>
                    </a:p>
                  </a:txBody>
                  <a:tcPr/>
                </a:tc>
              </a:tr>
              <a:tr h="1104423">
                <a:tc>
                  <a:txBody>
                    <a:bodyPr/>
                    <a:lstStyle/>
                    <a:p>
                      <a:r>
                        <a:rPr lang="en-GB" dirty="0" smtClean="0"/>
                        <a:t>Culture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Public service ethos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Business-like </a:t>
                      </a:r>
                      <a:endParaRPr lang="en-GB" dirty="0"/>
                    </a:p>
                  </a:txBody>
                  <a:tcPr/>
                </a:tc>
              </a:tr>
              <a:tr h="639864">
                <a:tc>
                  <a:txBody>
                    <a:bodyPr/>
                    <a:lstStyle/>
                    <a:p>
                      <a:r>
                        <a:rPr lang="en-GB" dirty="0" smtClean="0"/>
                        <a:t>Democratic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By Accountability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By delivery </a:t>
                      </a:r>
                      <a:endParaRPr lang="en-GB" dirty="0"/>
                    </a:p>
                  </a:txBody>
                  <a:tcPr/>
                </a:tc>
              </a:tr>
              <a:tr h="639864">
                <a:tc>
                  <a:txBody>
                    <a:bodyPr/>
                    <a:lstStyle/>
                    <a:p>
                      <a:r>
                        <a:rPr lang="en-GB" dirty="0" smtClean="0"/>
                        <a:t>Ultimate Goal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Probity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Effectiveness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620688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</a:t>
            </a:r>
            <a:r>
              <a:rPr lang="en-GB" sz="2800" dirty="0" smtClean="0"/>
              <a:t>Traditional Public Administration and New Public Management Compared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745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Worries about NPM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The limits  to steering/rowing split </a:t>
            </a:r>
          </a:p>
          <a:p>
            <a:endParaRPr lang="en-GB" dirty="0"/>
          </a:p>
          <a:p>
            <a:r>
              <a:rPr lang="en-GB" dirty="0" smtClean="0"/>
              <a:t>Dangers of privatisation and backdoor monopolies </a:t>
            </a:r>
          </a:p>
          <a:p>
            <a:endParaRPr lang="en-GB" dirty="0"/>
          </a:p>
          <a:p>
            <a:r>
              <a:rPr lang="en-GB" dirty="0" smtClean="0"/>
              <a:t>Target culture and gaming </a:t>
            </a:r>
          </a:p>
          <a:p>
            <a:endParaRPr lang="en-GB" dirty="0"/>
          </a:p>
          <a:p>
            <a:r>
              <a:rPr lang="en-GB" dirty="0" smtClean="0"/>
              <a:t>Loss of compass for public services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2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public value management the answer?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PVM? </a:t>
            </a:r>
          </a:p>
          <a:p>
            <a:endParaRPr lang="en-GB" dirty="0"/>
          </a:p>
          <a:p>
            <a:r>
              <a:rPr lang="en-GB" dirty="0" smtClean="0"/>
              <a:t>Can it be delivered ? </a:t>
            </a:r>
          </a:p>
          <a:p>
            <a:endParaRPr lang="en-GB" dirty="0"/>
          </a:p>
          <a:p>
            <a:r>
              <a:rPr lang="en-GB" dirty="0" smtClean="0"/>
              <a:t>Is it better?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0931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1232</Words>
  <Application>Microsoft Office PowerPoint</Application>
  <PresentationFormat>On-screen Show (4:3)</PresentationFormat>
  <Paragraphs>193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Public Management and Democracy: Friends or Enemies  in  Public Service Provision? </vt:lpstr>
      <vt:lpstr>Questions  </vt:lpstr>
      <vt:lpstr>Why have management or bureaucracy? </vt:lpstr>
      <vt:lpstr>The tensions between Bureaucracy  Democracy and Delivery </vt:lpstr>
      <vt:lpstr>Let’s reflect on these issues </vt:lpstr>
      <vt:lpstr>The reform moves </vt:lpstr>
      <vt:lpstr>PowerPoint Presentation</vt:lpstr>
      <vt:lpstr>Worries about NPM </vt:lpstr>
      <vt:lpstr>Is public value management the answer? </vt:lpstr>
      <vt:lpstr>PowerPoint Presentation</vt:lpstr>
      <vt:lpstr>What is Public Value?</vt:lpstr>
      <vt:lpstr>Strategic Triangle </vt:lpstr>
      <vt:lpstr>The distinctiveness of public management: Outlook </vt:lpstr>
      <vt:lpstr>The distinctiveness of public value: Operational  </vt:lpstr>
      <vt:lpstr>PowerPoint Presentation</vt:lpstr>
      <vt:lpstr>Legitimacy challenge </vt:lpstr>
      <vt:lpstr>Quirk’s example: Golden Gate Bridge  </vt:lpstr>
      <vt:lpstr>Judgement: Balancing Biases </vt:lpstr>
      <vt:lpstr>Giving public reasons </vt:lpstr>
      <vt:lpstr>What is the design approach?</vt:lpstr>
      <vt:lpstr>Operational capabilities </vt:lpstr>
      <vt:lpstr>Doubts</vt:lpstr>
      <vt:lpstr>Challenge: can such a system be managed?</vt:lpstr>
      <vt:lpstr>Meta-governance </vt:lpstr>
      <vt:lpstr>The concept of facilitative leadership </vt:lpstr>
      <vt:lpstr>Soft power matters</vt:lpstr>
      <vt:lpstr>Tension: Accountability and politics </vt:lpstr>
      <vt:lpstr>Impact of austerity? </vt:lpstr>
      <vt:lpstr>Public Value: coming to a judgement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config</dc:creator>
  <cp:lastModifiedBy>Stoker G.</cp:lastModifiedBy>
  <cp:revision>11</cp:revision>
  <cp:lastPrinted>2014-10-16T11:24:05Z</cp:lastPrinted>
  <dcterms:created xsi:type="dcterms:W3CDTF">2004-03-23T00:51:01Z</dcterms:created>
  <dcterms:modified xsi:type="dcterms:W3CDTF">2014-10-16T11:25:12Z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-458580358</vt:i4>
  </property>
  <property fmtid="{D5CDD505-2E9C-101B-9397-08002B2CF9AE}" pid="3" name="_NewReviewCycle">
    <vt:lpwstr/>
  </property>
  <property fmtid="{D5CDD505-2E9C-101B-9397-08002B2CF9AE}" pid="4" name="_EmailSubject">
    <vt:lpwstr>PowerPoint for Monday </vt:lpwstr>
  </property>
  <property fmtid="{D5CDD505-2E9C-101B-9397-08002B2CF9AE}" pid="5" name="_AuthorEmail">
    <vt:lpwstr>G.Stoker@soton.ac.uk</vt:lpwstr>
  </property>
  <property fmtid="{D5CDD505-2E9C-101B-9397-08002B2CF9AE}" pid="6" name="_AuthorEmailDisplayName">
    <vt:lpwstr>Stoker G.</vt:lpwstr>
  </property>
</Properties>
</file>