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3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8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9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9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9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4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0A59-EA6A-8846-8BF4-40FD61749EB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954" b="1954"/>
          <a:stretch>
            <a:fillRect/>
          </a:stretch>
        </p:blipFill>
        <p:spPr>
          <a:xfrm>
            <a:off x="210264" y="317494"/>
            <a:ext cx="8744683" cy="4809239"/>
          </a:xfrm>
        </p:spPr>
      </p:pic>
      <p:sp>
        <p:nvSpPr>
          <p:cNvPr id="6" name="TextBox 5"/>
          <p:cNvSpPr txBox="1"/>
          <p:nvPr/>
        </p:nvSpPr>
        <p:spPr>
          <a:xfrm>
            <a:off x="4098044" y="5365602"/>
            <a:ext cx="504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Bostrom</a:t>
            </a:r>
            <a:r>
              <a:rPr lang="en-US" dirty="0"/>
              <a:t>, Nick. 2014. </a:t>
            </a:r>
            <a:r>
              <a:rPr lang="en-US" i="1" dirty="0" err="1"/>
              <a:t>Superintelligence</a:t>
            </a:r>
            <a:r>
              <a:rPr lang="en-US" i="1" dirty="0"/>
              <a:t>: Paths, Dangers, Strategies</a:t>
            </a:r>
            <a:r>
              <a:rPr lang="en-US" dirty="0"/>
              <a:t>. Oxford: Oxford University Press.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98044" y="5365602"/>
            <a:ext cx="504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Bostrom</a:t>
            </a:r>
            <a:r>
              <a:rPr lang="en-US" dirty="0"/>
              <a:t>, Nick. 2014. </a:t>
            </a:r>
            <a:r>
              <a:rPr lang="en-US" i="1" dirty="0" err="1"/>
              <a:t>Superintelligence</a:t>
            </a:r>
            <a:r>
              <a:rPr lang="en-US" i="1" dirty="0"/>
              <a:t>: Paths, Dangers, Strategies</a:t>
            </a:r>
            <a:r>
              <a:rPr lang="en-US" dirty="0"/>
              <a:t>. Oxford: Oxford University Press.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601" b="1601"/>
          <a:stretch>
            <a:fillRect/>
          </a:stretch>
        </p:blipFill>
        <p:spPr>
          <a:xfrm>
            <a:off x="457200" y="58095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29296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815" r="-13815"/>
          <a:stretch>
            <a:fillRect/>
          </a:stretch>
        </p:blipFill>
        <p:spPr>
          <a:xfrm>
            <a:off x="-13155" y="274638"/>
            <a:ext cx="9343260" cy="5138469"/>
          </a:xfrm>
        </p:spPr>
      </p:pic>
      <p:sp>
        <p:nvSpPr>
          <p:cNvPr id="7" name="TextBox 6"/>
          <p:cNvSpPr txBox="1"/>
          <p:nvPr/>
        </p:nvSpPr>
        <p:spPr>
          <a:xfrm>
            <a:off x="3363040" y="5699505"/>
            <a:ext cx="564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Jurvetson</a:t>
            </a:r>
            <a:r>
              <a:rPr lang="en-US" dirty="0"/>
              <a:t>, Steve. 2016. </a:t>
            </a:r>
            <a:r>
              <a:rPr lang="en-US" i="1" dirty="0" smtClean="0"/>
              <a:t>An </a:t>
            </a:r>
            <a:r>
              <a:rPr lang="en-US" i="1" dirty="0"/>
              <a:t>updated version of Moore's Law over 120 Years (based on </a:t>
            </a:r>
            <a:r>
              <a:rPr lang="en-US" i="1" dirty="0" err="1"/>
              <a:t>Kurzweil’s</a:t>
            </a:r>
            <a:r>
              <a:rPr lang="en-US" i="1" dirty="0"/>
              <a:t> graph). https://</a:t>
            </a:r>
            <a:r>
              <a:rPr lang="en-US" i="1" dirty="0" err="1"/>
              <a:t>commons.wikimedia.org</a:t>
            </a:r>
            <a:r>
              <a:rPr lang="en-US" i="1" dirty="0"/>
              <a:t>/w/</a:t>
            </a:r>
            <a:r>
              <a:rPr lang="en-US" i="1" dirty="0" err="1"/>
              <a:t>index.php?curid</a:t>
            </a:r>
            <a:r>
              <a:rPr lang="en-US" i="1" dirty="0"/>
              <a:t>=55002144 </a:t>
            </a:r>
          </a:p>
        </p:txBody>
      </p:sp>
    </p:spTree>
    <p:extLst>
      <p:ext uri="{BB962C8B-B14F-4D97-AF65-F5344CB8AC3E}">
        <p14:creationId xmlns:p14="http://schemas.microsoft.com/office/powerpoint/2010/main" val="420976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8" b="38"/>
          <a:stretch>
            <a:fillRect/>
          </a:stretch>
        </p:blipFill>
        <p:spPr>
          <a:xfrm>
            <a:off x="-11759" y="274638"/>
            <a:ext cx="9193666" cy="5056162"/>
          </a:xfrm>
        </p:spPr>
      </p:pic>
      <p:sp>
        <p:nvSpPr>
          <p:cNvPr id="5" name="TextBox 4"/>
          <p:cNvSpPr txBox="1"/>
          <p:nvPr/>
        </p:nvSpPr>
        <p:spPr>
          <a:xfrm>
            <a:off x="2387053" y="5660030"/>
            <a:ext cx="6573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Saez</a:t>
            </a:r>
            <a:r>
              <a:rPr lang="en-US" dirty="0"/>
              <a:t>, Emmanuel, and Gabriel </a:t>
            </a:r>
            <a:r>
              <a:rPr lang="en-US" dirty="0" err="1"/>
              <a:t>Zucman</a:t>
            </a:r>
            <a:r>
              <a:rPr lang="en-US" dirty="0"/>
              <a:t>. 2016. “Wealth Inequality in the United States since 1913: Evidence from Capitalized Income Tax Data.” </a:t>
            </a:r>
            <a:r>
              <a:rPr lang="en-US" i="1" dirty="0" smtClean="0"/>
              <a:t>The </a:t>
            </a:r>
            <a:r>
              <a:rPr lang="en-US" i="1" dirty="0"/>
              <a:t>Quarterly Journal of </a:t>
            </a:r>
            <a:r>
              <a:rPr lang="en-US" i="1" dirty="0" smtClean="0"/>
              <a:t>Economics</a:t>
            </a:r>
            <a:r>
              <a:rPr lang="en-US" dirty="0" smtClean="0"/>
              <a:t> </a:t>
            </a:r>
            <a:r>
              <a:rPr lang="en-US" dirty="0"/>
              <a:t>131(2): 519–78.</a:t>
            </a:r>
          </a:p>
        </p:txBody>
      </p:sp>
    </p:spTree>
    <p:extLst>
      <p:ext uri="{BB962C8B-B14F-4D97-AF65-F5344CB8AC3E}">
        <p14:creationId xmlns:p14="http://schemas.microsoft.com/office/powerpoint/2010/main" val="77948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457" r="-26457"/>
          <a:stretch>
            <a:fillRect/>
          </a:stretch>
        </p:blipFill>
        <p:spPr>
          <a:xfrm>
            <a:off x="-1194561" y="0"/>
            <a:ext cx="10338561" cy="5685810"/>
          </a:xfrm>
        </p:spPr>
      </p:pic>
      <p:sp>
        <p:nvSpPr>
          <p:cNvPr id="6" name="Rectangle 5"/>
          <p:cNvSpPr/>
          <p:nvPr/>
        </p:nvSpPr>
        <p:spPr>
          <a:xfrm>
            <a:off x="5054114" y="59275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"Demystifying the 80/20 Rule." 2014. </a:t>
            </a:r>
            <a:r>
              <a:rPr lang="en-US" sz="1200" dirty="0" err="1"/>
              <a:t>Sandglaz</a:t>
            </a:r>
            <a:r>
              <a:rPr lang="en-US" sz="1200" dirty="0"/>
              <a:t> Blog. http://</a:t>
            </a:r>
            <a:r>
              <a:rPr lang="en-US" sz="1200" dirty="0" err="1"/>
              <a:t>blog.sandglaz.com</a:t>
            </a:r>
            <a:r>
              <a:rPr lang="en-US" sz="1200" dirty="0"/>
              <a:t>/demystifying-8020-rule-apply-workplace-productivity/ (September 24, 2017). </a:t>
            </a:r>
          </a:p>
        </p:txBody>
      </p:sp>
    </p:spTree>
    <p:extLst>
      <p:ext uri="{BB962C8B-B14F-4D97-AF65-F5344CB8AC3E}">
        <p14:creationId xmlns:p14="http://schemas.microsoft.com/office/powerpoint/2010/main" val="24058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232" r="-15232"/>
          <a:stretch>
            <a:fillRect/>
          </a:stretch>
        </p:blipFill>
        <p:spPr>
          <a:xfrm>
            <a:off x="-511598" y="311450"/>
            <a:ext cx="9655598" cy="5310207"/>
          </a:xfrm>
        </p:spPr>
      </p:pic>
      <p:sp>
        <p:nvSpPr>
          <p:cNvPr id="5" name="TextBox 4"/>
          <p:cNvSpPr txBox="1"/>
          <p:nvPr/>
        </p:nvSpPr>
        <p:spPr>
          <a:xfrm>
            <a:off x="3339523" y="5926159"/>
            <a:ext cx="551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Lynch, John. 2016. “The Average American Watches so Much TV It’s Almost a Full-Time Job.” Business Insider. </a:t>
            </a:r>
          </a:p>
        </p:txBody>
      </p:sp>
    </p:spTree>
    <p:extLst>
      <p:ext uri="{BB962C8B-B14F-4D97-AF65-F5344CB8AC3E}">
        <p14:creationId xmlns:p14="http://schemas.microsoft.com/office/powerpoint/2010/main" val="417875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>
          <a:xfrm>
            <a:off x="-2134163" y="274638"/>
            <a:ext cx="11278163" cy="6202555"/>
          </a:xfrm>
        </p:spPr>
      </p:pic>
      <p:sp>
        <p:nvSpPr>
          <p:cNvPr id="5" name="TextBox 4"/>
          <p:cNvSpPr txBox="1"/>
          <p:nvPr/>
        </p:nvSpPr>
        <p:spPr>
          <a:xfrm>
            <a:off x="6823017" y="5634438"/>
            <a:ext cx="2320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Nielsen. 2015. “All About the </a:t>
            </a:r>
            <a:r>
              <a:rPr lang="en-US" sz="1200" dirty="0" err="1"/>
              <a:t>Benjamins</a:t>
            </a:r>
            <a:r>
              <a:rPr lang="en-US" sz="1200" dirty="0"/>
              <a:t>: When It Comes to Media Habits, Income Level Is a Key Factor.” Newswire. </a:t>
            </a:r>
          </a:p>
        </p:txBody>
      </p:sp>
    </p:spTree>
    <p:extLst>
      <p:ext uri="{BB962C8B-B14F-4D97-AF65-F5344CB8AC3E}">
        <p14:creationId xmlns:p14="http://schemas.microsoft.com/office/powerpoint/2010/main" val="300117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low-chann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2" y="1068402"/>
            <a:ext cx="8725090" cy="4276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9819" y="5785060"/>
            <a:ext cx="640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Csikszentmihalyi</a:t>
            </a:r>
            <a:r>
              <a:rPr lang="en-US" dirty="0"/>
              <a:t>, </a:t>
            </a:r>
            <a:r>
              <a:rPr lang="en-US" dirty="0" err="1"/>
              <a:t>Mihaley</a:t>
            </a:r>
            <a:r>
              <a:rPr lang="en-US" dirty="0"/>
              <a:t>. 1988. </a:t>
            </a:r>
            <a:r>
              <a:rPr lang="en-US" i="1" dirty="0"/>
              <a:t>Optimal Experience: </a:t>
            </a:r>
            <a:r>
              <a:rPr lang="en-US" i="1" dirty="0" smtClean="0"/>
              <a:t>Psychological</a:t>
            </a:r>
          </a:p>
          <a:p>
            <a:r>
              <a:rPr lang="en-US" i="1" dirty="0" smtClean="0"/>
              <a:t>Studies </a:t>
            </a:r>
            <a:r>
              <a:rPr lang="en-US" i="1" dirty="0"/>
              <a:t>of Flow in Consciousness</a:t>
            </a:r>
            <a:r>
              <a:rPr lang="en-US" dirty="0"/>
              <a:t>. Cambridge: Cambridge University </a:t>
            </a:r>
            <a:r>
              <a:rPr lang="en-US" dirty="0" smtClean="0"/>
              <a:t>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6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231</Words>
  <Application>Microsoft Macintosh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Murphy</dc:creator>
  <cp:lastModifiedBy>Justin Murphy</cp:lastModifiedBy>
  <cp:revision>10</cp:revision>
  <dcterms:created xsi:type="dcterms:W3CDTF">2017-10-04T23:22:31Z</dcterms:created>
  <dcterms:modified xsi:type="dcterms:W3CDTF">2017-10-05T00:27:17Z</dcterms:modified>
</cp:coreProperties>
</file>