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68" r:id="rId6"/>
    <p:sldId id="262" r:id="rId7"/>
    <p:sldId id="261" r:id="rId8"/>
    <p:sldId id="259" r:id="rId9"/>
    <p:sldId id="263" r:id="rId10"/>
    <p:sldId id="264" r:id="rId11"/>
    <p:sldId id="267" r:id="rId12"/>
    <p:sldId id="265" r:id="rId13"/>
    <p:sldId id="266" r:id="rId14"/>
    <p:sldId id="275" r:id="rId15"/>
    <p:sldId id="273" r:id="rId16"/>
    <p:sldId id="274" r:id="rId17"/>
    <p:sldId id="276" r:id="rId18"/>
    <p:sldId id="277" r:id="rId19"/>
    <p:sldId id="278" r:id="rId20"/>
    <p:sldId id="280" r:id="rId21"/>
    <p:sldId id="279" r:id="rId22"/>
    <p:sldId id="283" r:id="rId23"/>
    <p:sldId id="284" r:id="rId24"/>
    <p:sldId id="281" r:id="rId25"/>
    <p:sldId id="282" r:id="rId26"/>
    <p:sldId id="269" r:id="rId27"/>
    <p:sldId id="270" r:id="rId28"/>
    <p:sldId id="271" r:id="rId29"/>
    <p:sldId id="272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1"/>
    <p:restoredTop sz="51652"/>
  </p:normalViewPr>
  <p:slideViewPr>
    <p:cSldViewPr snapToGrid="0" snapToObjects="1">
      <p:cViewPr varScale="1">
        <p:scale>
          <a:sx n="76" d="100"/>
          <a:sy n="76" d="100"/>
        </p:scale>
        <p:origin x="-120" y="-10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4B40F-D926-454C-B916-59B6B8864FF6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37350-3F4D-2C45-B508-0D5F1C66F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99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November 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November 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November 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November 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November 8, 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November 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November 8,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November 8,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November 8,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November 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November 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November 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eg"/><Relationship Id="rId3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eg"/><Relationship Id="rId3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b="1" dirty="0" smtClean="0"/>
              <a:t>The Information Revolution and its aftermath (Part 1)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538685"/>
            <a:ext cx="6858000" cy="154715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</a:pPr>
            <a:r>
              <a:rPr lang="en-US" b="1" cap="none" dirty="0" smtClean="0">
                <a:latin typeface="Book Antiqua" charset="0"/>
                <a:ea typeface="Book Antiqua" charset="0"/>
                <a:cs typeface="Book Antiqua" charset="0"/>
              </a:rPr>
              <a:t>Justin Murphy, PhD</a:t>
            </a:r>
          </a:p>
          <a:p>
            <a:pPr>
              <a:lnSpc>
                <a:spcPct val="60000"/>
              </a:lnSpc>
            </a:pPr>
            <a:r>
              <a:rPr lang="en-US" b="1" cap="none" dirty="0" smtClean="0">
                <a:latin typeface="Book Antiqua" charset="0"/>
                <a:ea typeface="Book Antiqua" charset="0"/>
                <a:cs typeface="Book Antiqua" charset="0"/>
              </a:rPr>
              <a:t>University of Southampton</a:t>
            </a:r>
          </a:p>
          <a:p>
            <a:pPr>
              <a:lnSpc>
                <a:spcPct val="60000"/>
              </a:lnSpc>
            </a:pPr>
            <a:r>
              <a:rPr lang="en-US" b="1" cap="none" dirty="0" err="1" smtClean="0">
                <a:latin typeface="Book Antiqua" charset="0"/>
                <a:ea typeface="Book Antiqua" charset="0"/>
                <a:cs typeface="Book Antiqua" charset="0"/>
              </a:rPr>
              <a:t>jmrphy.net</a:t>
            </a:r>
            <a:endParaRPr lang="en-US" b="1" cap="none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>
              <a:lnSpc>
                <a:spcPct val="60000"/>
              </a:lnSpc>
            </a:pPr>
            <a:r>
              <a:rPr lang="en-US" b="1" cap="none" dirty="0" smtClean="0">
                <a:latin typeface="Book Antiqua" charset="0"/>
                <a:ea typeface="Book Antiqua" charset="0"/>
                <a:cs typeface="Book Antiqua" charset="0"/>
              </a:rPr>
              <a:t>@</a:t>
            </a:r>
            <a:r>
              <a:rPr lang="en-US" b="1" cap="none" dirty="0" err="1" smtClean="0">
                <a:latin typeface="Book Antiqua" charset="0"/>
                <a:ea typeface="Book Antiqua" charset="0"/>
                <a:cs typeface="Book Antiqua" charset="0"/>
              </a:rPr>
              <a:t>jmrphy</a:t>
            </a:r>
            <a:endParaRPr lang="en-US" b="1" cap="none" dirty="0" smtClean="0">
              <a:latin typeface="Book Antiqua" charset="0"/>
              <a:ea typeface="Book Antiqua" charset="0"/>
              <a:cs typeface="Book Antiqua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0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7-11-02 at 1.49.1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" r="1745"/>
          <a:stretch>
            <a:fillRect/>
          </a:stretch>
        </p:blipFill>
        <p:spPr>
          <a:xfrm>
            <a:off x="94317" y="939122"/>
            <a:ext cx="8869969" cy="5090993"/>
          </a:xfrm>
        </p:spPr>
      </p:pic>
      <p:sp>
        <p:nvSpPr>
          <p:cNvPr id="5" name="TextBox 4"/>
          <p:cNvSpPr txBox="1"/>
          <p:nvPr/>
        </p:nvSpPr>
        <p:spPr>
          <a:xfrm>
            <a:off x="4600016" y="6027003"/>
            <a:ext cx="4365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Card, David, and John E </a:t>
            </a:r>
            <a:r>
              <a:rPr lang="en-US" sz="1200" dirty="0" err="1"/>
              <a:t>DiNardo</a:t>
            </a:r>
            <a:r>
              <a:rPr lang="en-US" sz="1200" dirty="0"/>
              <a:t>. 2002. “Skill Biased Technological Change and Rising Wage Inequality: Some Problems and Puzzles.” http://</a:t>
            </a:r>
            <a:r>
              <a:rPr lang="en-US" sz="1200" dirty="0" err="1"/>
              <a:t>www.nber.org</a:t>
            </a:r>
            <a:r>
              <a:rPr lang="en-US" sz="1200" dirty="0"/>
              <a:t>/papers/w8769.pdf.</a:t>
            </a:r>
          </a:p>
        </p:txBody>
      </p:sp>
    </p:spTree>
    <p:extLst>
      <p:ext uri="{BB962C8B-B14F-4D97-AF65-F5344CB8AC3E}">
        <p14:creationId xmlns:p14="http://schemas.microsoft.com/office/powerpoint/2010/main" val="3633651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954187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Macropolitical</a:t>
            </a:r>
            <a:r>
              <a:rPr lang="en-US" dirty="0" smtClean="0"/>
              <a:t> Theory of the information Revolution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revolution increased the positive </a:t>
            </a:r>
            <a:r>
              <a:rPr lang="en-US" dirty="0" smtClean="0"/>
              <a:t>feedbacks (decreased the negative feedbacks) </a:t>
            </a:r>
            <a:r>
              <a:rPr lang="en-US" dirty="0"/>
              <a:t>between intelligence, capital, and technological innovation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Cultural and political implications: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Skill-biased </a:t>
            </a:r>
            <a:r>
              <a:rPr lang="en-US" i="1" dirty="0" smtClean="0"/>
              <a:t>ethical</a:t>
            </a:r>
            <a:r>
              <a:rPr lang="en-US" dirty="0" smtClean="0"/>
              <a:t> change in favor of instrumentalism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Unequally distributed social learning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Increasing efficiency of selection effects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Geographical compression &amp; segregation</a:t>
            </a:r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53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Cultural &amp; political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1950s and 1960s saw the rise of </a:t>
            </a:r>
            <a:r>
              <a:rPr lang="en-US" dirty="0" smtClean="0"/>
              <a:t>television (“Golden Age of broadcasting”).</a:t>
            </a:r>
          </a:p>
          <a:p>
            <a:endParaRPr lang="en-US" dirty="0" smtClean="0"/>
          </a:p>
          <a:p>
            <a:r>
              <a:rPr lang="en-US" dirty="0" smtClean="0"/>
              <a:t>1950s to early </a:t>
            </a:r>
            <a:r>
              <a:rPr lang="en-US" dirty="0" smtClean="0"/>
              <a:t>1970s </a:t>
            </a:r>
            <a:r>
              <a:rPr lang="en-US" dirty="0" smtClean="0"/>
              <a:t>were </a:t>
            </a:r>
            <a:r>
              <a:rPr lang="en-US" dirty="0" smtClean="0"/>
              <a:t>periods of upheaval.</a:t>
            </a:r>
          </a:p>
          <a:p>
            <a:r>
              <a:rPr lang="en-US" b="0" dirty="0"/>
              <a:t>	</a:t>
            </a:r>
            <a:r>
              <a:rPr lang="en-US" b="0" dirty="0" smtClean="0"/>
              <a:t>- extraordinary class, race, and gender </a:t>
            </a:r>
            <a:r>
              <a:rPr lang="en-US" b="0" dirty="0" smtClean="0"/>
              <a:t>conflict</a:t>
            </a:r>
          </a:p>
          <a:p>
            <a:r>
              <a:rPr lang="en-US" b="0" dirty="0"/>
              <a:t>	</a:t>
            </a:r>
            <a:r>
              <a:rPr lang="en-US" b="0" dirty="0" smtClean="0"/>
              <a:t>- Decolonization &amp; national liberation struggles</a:t>
            </a:r>
          </a:p>
          <a:p>
            <a:pPr lvl="1" indent="0">
              <a:buNone/>
            </a:pPr>
            <a:r>
              <a:rPr lang="en-US" dirty="0" smtClean="0"/>
              <a:t>	- Wage compression, democratic tendencies</a:t>
            </a:r>
          </a:p>
          <a:p>
            <a:pPr lvl="1" indent="0">
              <a:buNone/>
            </a:pPr>
            <a:endParaRPr lang="en-US" b="1" dirty="0" smtClean="0"/>
          </a:p>
          <a:p>
            <a:r>
              <a:rPr lang="en-US" dirty="0" smtClean="0"/>
              <a:t>Mid-to-late 1970s saw the emergence of right-wing reaction (‘neoliberalism’).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 smtClean="0"/>
              <a:t>Reagan </a:t>
            </a:r>
            <a:r>
              <a:rPr lang="en-US" dirty="0"/>
              <a:t>elected in 1980, Thatcher in 1979.</a:t>
            </a:r>
          </a:p>
          <a:p>
            <a:endParaRPr lang="en-US" dirty="0" smtClean="0"/>
          </a:p>
          <a:p>
            <a:r>
              <a:rPr lang="en-US" dirty="0" smtClean="0"/>
              <a:t>Steadily increasing social </a:t>
            </a:r>
            <a:r>
              <a:rPr lang="en-US" dirty="0" smtClean="0"/>
              <a:t>liberalism, increasingly conservative economic realities</a:t>
            </a:r>
            <a:r>
              <a:rPr lang="en-US" dirty="0" smtClean="0"/>
              <a:t>.</a:t>
            </a:r>
          </a:p>
          <a:p>
            <a:r>
              <a:rPr lang="en-US" b="0" dirty="0"/>
              <a:t>	</a:t>
            </a:r>
            <a:r>
              <a:rPr lang="en-US" b="0" dirty="0" smtClean="0"/>
              <a:t>- A division of labor in collective deception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649862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264" b="2264"/>
          <a:stretch>
            <a:fillRect/>
          </a:stretch>
        </p:blipFill>
        <p:spPr>
          <a:xfrm>
            <a:off x="113665" y="916135"/>
            <a:ext cx="8605767" cy="4939352"/>
          </a:xfrm>
        </p:spPr>
      </p:pic>
      <p:sp>
        <p:nvSpPr>
          <p:cNvPr id="5" name="TextBox 4"/>
          <p:cNvSpPr txBox="1"/>
          <p:nvPr/>
        </p:nvSpPr>
        <p:spPr>
          <a:xfrm>
            <a:off x="3706008" y="6319250"/>
            <a:ext cx="516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people.hofstra.edu</a:t>
            </a:r>
            <a:r>
              <a:rPr lang="en-US" sz="1200" dirty="0"/>
              <a:t>/</a:t>
            </a:r>
            <a:r>
              <a:rPr lang="en-US" sz="1200" dirty="0" err="1"/>
              <a:t>geotrans</a:t>
            </a:r>
            <a:r>
              <a:rPr lang="en-US" sz="1200" dirty="0"/>
              <a:t>/</a:t>
            </a:r>
            <a:r>
              <a:rPr lang="en-US" sz="1200" dirty="0" err="1"/>
              <a:t>eng</a:t>
            </a:r>
            <a:r>
              <a:rPr lang="en-US" sz="1200" dirty="0"/>
              <a:t>/ch1en/conc1en/</a:t>
            </a:r>
            <a:r>
              <a:rPr lang="en-US" sz="1200" dirty="0" err="1"/>
              <a:t>telecomdiffusionUS.html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671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40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574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Gobierno de Álvaro Colom, Guatemala 2008-2012 - Creative Commons Attribution-NonCommercial-ShareAlike License  https://www.flickr.com/photos/40856688@N04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4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cfarivar - Creative Commons Attribution-NonCommercial-ShareAlike License  https://www.flickr.com/photos/57082570@N00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02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37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53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4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was the information revolution, exactly?</a:t>
            </a:r>
          </a:p>
          <a:p>
            <a:r>
              <a:rPr lang="en-US" dirty="0" smtClean="0"/>
              <a:t>The difference between analog and digital</a:t>
            </a:r>
          </a:p>
          <a:p>
            <a:r>
              <a:rPr lang="en-US" dirty="0" smtClean="0"/>
              <a:t>The significance of digitalism</a:t>
            </a:r>
          </a:p>
          <a:p>
            <a:r>
              <a:rPr lang="en-US" dirty="0" smtClean="0"/>
              <a:t>Skill-biased cultural change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macropolitical</a:t>
            </a:r>
            <a:r>
              <a:rPr lang="en-US" dirty="0" smtClean="0"/>
              <a:t> theory of the information revolution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93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2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96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57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20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12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7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Gamma Man - Creative Commons Attribution License  https://www.flickr.com/photos/51625243@N06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Created with Haiku Deck</a:t>
            </a:r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652260"/>
            <a:ext cx="9144000" cy="205740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  <p:extLst>
      <p:ext uri="{BB962C8B-B14F-4D97-AF65-F5344CB8AC3E}">
        <p14:creationId xmlns:p14="http://schemas.microsoft.com/office/powerpoint/2010/main" val="366139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03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Steven Andrew Photography - Creative Commons Attribution-NonCommercial License  https://www.flickr.com/photos/51555844@N07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Created with Haiku Deck</a:t>
            </a:r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0" y="6652260"/>
            <a:ext cx="9144000" cy="205740"/>
          </a:xfrm>
          <a:prstGeom prst="rect">
            <a:avLst/>
          </a:prstGeom>
          <a:solidFill>
            <a:srgbClr val="000000">
              <a:alpha val="50000"/>
            </a:srgbClr>
          </a:solidFill>
        </p:spPr>
      </p:sp>
    </p:spTree>
    <p:extLst>
      <p:ext uri="{BB962C8B-B14F-4D97-AF65-F5344CB8AC3E}">
        <p14:creationId xmlns:p14="http://schemas.microsoft.com/office/powerpoint/2010/main" val="2640894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6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4381"/>
            <a:ext cx="700405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Cumulative Number </a:t>
            </a:r>
            <a:r>
              <a:rPr lang="en-US" smtClean="0"/>
              <a:t>of Information-Processing Innovations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17" y="2639833"/>
            <a:ext cx="5627792" cy="2416706"/>
          </a:xfrm>
        </p:spPr>
      </p:pic>
      <p:sp>
        <p:nvSpPr>
          <p:cNvPr id="7" name="TextBox 6"/>
          <p:cNvSpPr txBox="1"/>
          <p:nvPr/>
        </p:nvSpPr>
        <p:spPr>
          <a:xfrm>
            <a:off x="5478448" y="5891917"/>
            <a:ext cx="317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Wolfram|Alpha</a:t>
            </a:r>
            <a:r>
              <a:rPr lang="en-US" sz="1200" dirty="0"/>
              <a:t>, http://</a:t>
            </a:r>
            <a:r>
              <a:rPr lang="en-US" sz="1200" dirty="0" err="1"/>
              <a:t>blog.stephenwolfram.com</a:t>
            </a:r>
            <a:r>
              <a:rPr lang="en-US" sz="1200" dirty="0"/>
              <a:t>/2011/08/advance-of-the-data-civilization-a-timeline/</a:t>
            </a:r>
          </a:p>
        </p:txBody>
      </p:sp>
    </p:spTree>
    <p:extLst>
      <p:ext uri="{BB962C8B-B14F-4D97-AF65-F5344CB8AC3E}">
        <p14:creationId xmlns:p14="http://schemas.microsoft.com/office/powerpoint/2010/main" val="909986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opinion-dynamics-4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03" r="-14603"/>
          <a:stretch>
            <a:fillRect/>
          </a:stretch>
        </p:blipFill>
        <p:spPr>
          <a:xfrm>
            <a:off x="-846103" y="317528"/>
            <a:ext cx="10673533" cy="6126164"/>
          </a:xfrm>
        </p:spPr>
      </p:pic>
    </p:spTree>
    <p:extLst>
      <p:ext uri="{BB962C8B-B14F-4D97-AF65-F5344CB8AC3E}">
        <p14:creationId xmlns:p14="http://schemas.microsoft.com/office/powerpoint/2010/main" val="1579023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sc-intl-graph-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19" b="-8719"/>
          <a:stretch>
            <a:fillRect/>
          </a:stretch>
        </p:blipFill>
        <p:spPr>
          <a:xfrm>
            <a:off x="225732" y="847946"/>
            <a:ext cx="8730292" cy="5010825"/>
          </a:xfrm>
        </p:spPr>
      </p:pic>
    </p:spTree>
    <p:extLst>
      <p:ext uri="{BB962C8B-B14F-4D97-AF65-F5344CB8AC3E}">
        <p14:creationId xmlns:p14="http://schemas.microsoft.com/office/powerpoint/2010/main" val="400814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4" t="27973" r="1"/>
          <a:stretch/>
        </p:blipFill>
        <p:spPr>
          <a:xfrm>
            <a:off x="-214685" y="1097280"/>
            <a:ext cx="9130625" cy="4666754"/>
          </a:xfrm>
        </p:spPr>
      </p:pic>
      <p:sp>
        <p:nvSpPr>
          <p:cNvPr id="5" name="TextBox 4"/>
          <p:cNvSpPr txBox="1"/>
          <p:nvPr/>
        </p:nvSpPr>
        <p:spPr>
          <a:xfrm>
            <a:off x="6717064" y="6041205"/>
            <a:ext cx="21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Wall Street Journal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80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Information Revolution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a set of intellectual and technological discoveries revolving around the War effort in the US.</a:t>
            </a:r>
          </a:p>
          <a:p>
            <a:endParaRPr lang="en-US" dirty="0" smtClean="0"/>
          </a:p>
          <a:p>
            <a:r>
              <a:rPr lang="en-US" dirty="0" smtClean="0"/>
              <a:t>Theory of information (1948), the transistor (1947), cellular networks (1947), transatlantic telephone cables (1956), and much more.</a:t>
            </a:r>
          </a:p>
          <a:p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igitalism.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15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 Shot 2017-11-02 at 11.54.4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" r="2548"/>
          <a:stretch>
            <a:fillRect/>
          </a:stretch>
        </p:blipFill>
        <p:spPr>
          <a:xfrm>
            <a:off x="13038" y="903056"/>
            <a:ext cx="8794466" cy="5047657"/>
          </a:xfrm>
        </p:spPr>
      </p:pic>
      <p:sp>
        <p:nvSpPr>
          <p:cNvPr id="5" name="TextBox 4"/>
          <p:cNvSpPr txBox="1"/>
          <p:nvPr/>
        </p:nvSpPr>
        <p:spPr>
          <a:xfrm>
            <a:off x="5519052" y="6057435"/>
            <a:ext cx="3958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“Analog vs. Digital - Difference and Comparison.” </a:t>
            </a:r>
            <a:r>
              <a:rPr lang="en-US" sz="1200" i="1" dirty="0" err="1"/>
              <a:t>Diffen</a:t>
            </a:r>
            <a:r>
              <a:rPr lang="en-US" sz="1200" dirty="0"/>
              <a:t>. http://</a:t>
            </a:r>
            <a:r>
              <a:rPr lang="en-US" sz="1200" dirty="0" err="1"/>
              <a:t>www.diffen.com</a:t>
            </a:r>
            <a:r>
              <a:rPr lang="en-US" sz="1200" dirty="0"/>
              <a:t>/difference/</a:t>
            </a:r>
            <a:r>
              <a:rPr lang="en-US" sz="1200" dirty="0" err="1" smtClean="0"/>
              <a:t>Analog_vs_Digital</a:t>
            </a:r>
            <a:r>
              <a:rPr lang="en-US" sz="1200" dirty="0" smtClean="0"/>
              <a:t> </a:t>
            </a:r>
            <a:r>
              <a:rPr lang="en-US" sz="1200" dirty="0"/>
              <a:t>(November 2, 2017).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71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vs. Digital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8282" b="-38282"/>
          <a:stretch>
            <a:fillRect/>
          </a:stretch>
        </p:blipFill>
        <p:spPr>
          <a:xfrm>
            <a:off x="563930" y="1507144"/>
            <a:ext cx="7620000" cy="4373563"/>
          </a:xfrm>
        </p:spPr>
      </p:pic>
      <p:sp>
        <p:nvSpPr>
          <p:cNvPr id="5" name="TextBox 4"/>
          <p:cNvSpPr txBox="1"/>
          <p:nvPr/>
        </p:nvSpPr>
        <p:spPr>
          <a:xfrm>
            <a:off x="6323577" y="5853341"/>
            <a:ext cx="258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“What Is a DAC?” </a:t>
            </a:r>
            <a:r>
              <a:rPr lang="en-US" sz="1200" i="1" dirty="0" err="1"/>
              <a:t>Ubergizmo</a:t>
            </a:r>
            <a:r>
              <a:rPr lang="en-US" sz="1200" dirty="0"/>
              <a:t>. http://</a:t>
            </a:r>
            <a:r>
              <a:rPr lang="en-US" sz="1200" dirty="0" err="1"/>
              <a:t>www.ubergizmo.com</a:t>
            </a:r>
            <a:r>
              <a:rPr lang="en-US" sz="1200" dirty="0"/>
              <a:t>/what-is/</a:t>
            </a:r>
            <a:r>
              <a:rPr lang="en-US" sz="1200" dirty="0" err="1"/>
              <a:t>dac</a:t>
            </a:r>
            <a:r>
              <a:rPr lang="en-US" sz="1200" dirty="0"/>
              <a:t>/ (November 2, 2017).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1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Significance of Digitalism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Decreases the costs for producing, storing, and sharing information</a:t>
            </a:r>
          </a:p>
          <a:p>
            <a:r>
              <a:rPr lang="en-US" dirty="0" smtClean="0"/>
              <a:t>Noiseless copying and transmission of information</a:t>
            </a:r>
          </a:p>
          <a:p>
            <a:r>
              <a:rPr lang="en-US" dirty="0" smtClean="0"/>
              <a:t>Compression/miniaturization </a:t>
            </a:r>
          </a:p>
          <a:p>
            <a:r>
              <a:rPr lang="en-US" dirty="0" smtClean="0"/>
              <a:t>Technological convergence (cyberspace)</a:t>
            </a:r>
          </a:p>
          <a:p>
            <a:r>
              <a:rPr lang="en-US" dirty="0" smtClean="0"/>
              <a:t>Integration of communication and computation</a:t>
            </a:r>
          </a:p>
          <a:p>
            <a:r>
              <a:rPr lang="en-US" dirty="0" smtClean="0"/>
              <a:t>Reduction of continuous (infinite) variation to discrete (finite) variation</a:t>
            </a:r>
          </a:p>
        </p:txBody>
      </p:sp>
    </p:spTree>
    <p:extLst>
      <p:ext uri="{BB962C8B-B14F-4D97-AF65-F5344CB8AC3E}">
        <p14:creationId xmlns:p14="http://schemas.microsoft.com/office/powerpoint/2010/main" val="115534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089519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Skill-biased Technological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Wage inequality begins to increase in </a:t>
            </a:r>
            <a:r>
              <a:rPr lang="en-US" dirty="0"/>
              <a:t>the early 1980s, </a:t>
            </a:r>
            <a:r>
              <a:rPr lang="en-US" dirty="0" smtClean="0"/>
              <a:t>right after the advent of microcomputers </a:t>
            </a:r>
            <a:r>
              <a:rPr lang="en-US" dirty="0"/>
              <a:t>(Katz 1999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Skill and capital are complements (</a:t>
            </a:r>
            <a:r>
              <a:rPr lang="de-DE" dirty="0" err="1" smtClean="0"/>
              <a:t>Griliches</a:t>
            </a:r>
            <a:r>
              <a:rPr lang="de-DE" dirty="0" smtClean="0"/>
              <a:t> 1969).</a:t>
            </a:r>
          </a:p>
          <a:p>
            <a:endParaRPr lang="de-DE" dirty="0" smtClean="0"/>
          </a:p>
          <a:p>
            <a:r>
              <a:rPr lang="en-US" dirty="0"/>
              <a:t>High-skill high-education workers more likely to use computers on the job </a:t>
            </a:r>
            <a:r>
              <a:rPr lang="es-ES_tradnl" dirty="0"/>
              <a:t>(</a:t>
            </a:r>
            <a:r>
              <a:rPr lang="es-ES_tradnl" dirty="0" err="1"/>
              <a:t>Krueger</a:t>
            </a:r>
            <a:r>
              <a:rPr lang="es-ES_tradnl" dirty="0"/>
              <a:t> 1993</a:t>
            </a:r>
            <a:r>
              <a:rPr lang="es-ES_tradnl" dirty="0" smtClean="0"/>
              <a:t>).</a:t>
            </a:r>
          </a:p>
          <a:p>
            <a:endParaRPr lang="de-DE" dirty="0" smtClean="0"/>
          </a:p>
          <a:p>
            <a:r>
              <a:rPr lang="en-US" dirty="0" smtClean="0"/>
              <a:t>The relative price of capital equipment has been decreasing (</a:t>
            </a:r>
            <a:r>
              <a:rPr lang="de-DE" dirty="0" err="1" smtClean="0"/>
              <a:t>Krussell</a:t>
            </a:r>
            <a:r>
              <a:rPr lang="de-DE" dirty="0"/>
              <a:t>, </a:t>
            </a:r>
            <a:r>
              <a:rPr lang="de-DE" dirty="0" err="1"/>
              <a:t>Ohanian</a:t>
            </a:r>
            <a:r>
              <a:rPr lang="de-DE" dirty="0"/>
              <a:t>, Rios-</a:t>
            </a:r>
            <a:r>
              <a:rPr lang="de-DE" dirty="0" err="1"/>
              <a:t>Rull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/>
              <a:t> </a:t>
            </a:r>
            <a:r>
              <a:rPr lang="de-DE" dirty="0" smtClean="0"/>
              <a:t>Violante 2001).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679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2437</TotalTime>
  <Words>572</Words>
  <Application>Microsoft Macintosh PowerPoint</Application>
  <PresentationFormat>On-screen Show (4:3)</PresentationFormat>
  <Paragraphs>68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Essential</vt:lpstr>
      <vt:lpstr>The Information Revolution and its aftermath (Part 1)</vt:lpstr>
      <vt:lpstr>Overview</vt:lpstr>
      <vt:lpstr>Cumulative Number of Information-Processing Innovations</vt:lpstr>
      <vt:lpstr>PowerPoint Presentation</vt:lpstr>
      <vt:lpstr>The Information Revolution</vt:lpstr>
      <vt:lpstr>PowerPoint Presentation</vt:lpstr>
      <vt:lpstr>Analog vs. Digital</vt:lpstr>
      <vt:lpstr>The Significance of Digitalism</vt:lpstr>
      <vt:lpstr>Skill-biased Technological change</vt:lpstr>
      <vt:lpstr>PowerPoint Presentation</vt:lpstr>
      <vt:lpstr>A Macropolitical Theory of the information Revolution</vt:lpstr>
      <vt:lpstr>Cultural &amp; political Changes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Propaganda and Democracy</dc:title>
  <dc:creator>Murphy J.M.</dc:creator>
  <cp:lastModifiedBy>Justin Murphy</cp:lastModifiedBy>
  <cp:revision>87</cp:revision>
  <dcterms:created xsi:type="dcterms:W3CDTF">2014-07-10T14:52:01Z</dcterms:created>
  <dcterms:modified xsi:type="dcterms:W3CDTF">2017-11-09T14:49:19Z</dcterms:modified>
</cp:coreProperties>
</file>