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71" r:id="rId3"/>
    <p:sldId id="262" r:id="rId4"/>
    <p:sldId id="257" r:id="rId5"/>
    <p:sldId id="261" r:id="rId6"/>
    <p:sldId id="259" r:id="rId7"/>
    <p:sldId id="260" r:id="rId8"/>
    <p:sldId id="263" r:id="rId9"/>
    <p:sldId id="264" r:id="rId10"/>
    <p:sldId id="265" r:id="rId11"/>
    <p:sldId id="266" r:id="rId12"/>
    <p:sldId id="267" r:id="rId13"/>
    <p:sldId id="268" r:id="rId14"/>
    <p:sldId id="270" r:id="rId15"/>
    <p:sldId id="269" r:id="rId16"/>
    <p:sldId id="274" r:id="rId17"/>
    <p:sldId id="273" r:id="rId18"/>
    <p:sldId id="272" r:id="rId19"/>
    <p:sldId id="275" r:id="rId20"/>
    <p:sldId id="258"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31" autoAdjust="0"/>
    <p:restoredTop sz="94660"/>
  </p:normalViewPr>
  <p:slideViewPr>
    <p:cSldViewPr snapToGrid="0" snapToObjects="1">
      <p:cViewPr>
        <p:scale>
          <a:sx n="100" d="100"/>
          <a:sy n="100" d="100"/>
        </p:scale>
        <p:origin x="-2800" y="-10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D9E0A59-EA6A-8846-8BF4-40FD61749EBE}" type="datetimeFigureOut">
              <a:rPr lang="en-US" smtClean="0"/>
              <a:t>11/16/17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F2AC6F-909F-DD41-9418-C81C78E79FF5}" type="slidenum">
              <a:rPr lang="en-US" smtClean="0"/>
              <a:t>‹#›</a:t>
            </a:fld>
            <a:endParaRPr lang="en-US"/>
          </a:p>
        </p:txBody>
      </p:sp>
    </p:spTree>
    <p:extLst>
      <p:ext uri="{BB962C8B-B14F-4D97-AF65-F5344CB8AC3E}">
        <p14:creationId xmlns:p14="http://schemas.microsoft.com/office/powerpoint/2010/main" val="66922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9E0A59-EA6A-8846-8BF4-40FD61749EBE}" type="datetimeFigureOut">
              <a:rPr lang="en-US" smtClean="0"/>
              <a:t>11/16/17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F2AC6F-909F-DD41-9418-C81C78E79FF5}" type="slidenum">
              <a:rPr lang="en-US" smtClean="0"/>
              <a:t>‹#›</a:t>
            </a:fld>
            <a:endParaRPr lang="en-US"/>
          </a:p>
        </p:txBody>
      </p:sp>
    </p:spTree>
    <p:extLst>
      <p:ext uri="{BB962C8B-B14F-4D97-AF65-F5344CB8AC3E}">
        <p14:creationId xmlns:p14="http://schemas.microsoft.com/office/powerpoint/2010/main" val="2171385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9E0A59-EA6A-8846-8BF4-40FD61749EBE}" type="datetimeFigureOut">
              <a:rPr lang="en-US" smtClean="0"/>
              <a:t>11/16/17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F2AC6F-909F-DD41-9418-C81C78E79FF5}" type="slidenum">
              <a:rPr lang="en-US" smtClean="0"/>
              <a:t>‹#›</a:t>
            </a:fld>
            <a:endParaRPr lang="en-US"/>
          </a:p>
        </p:txBody>
      </p:sp>
    </p:spTree>
    <p:extLst>
      <p:ext uri="{BB962C8B-B14F-4D97-AF65-F5344CB8AC3E}">
        <p14:creationId xmlns:p14="http://schemas.microsoft.com/office/powerpoint/2010/main" val="3660506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9E0A59-EA6A-8846-8BF4-40FD61749EBE}" type="datetimeFigureOut">
              <a:rPr lang="en-US" smtClean="0"/>
              <a:t>11/16/17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F2AC6F-909F-DD41-9418-C81C78E79FF5}" type="slidenum">
              <a:rPr lang="en-US" smtClean="0"/>
              <a:t>‹#›</a:t>
            </a:fld>
            <a:endParaRPr lang="en-US"/>
          </a:p>
        </p:txBody>
      </p:sp>
    </p:spTree>
    <p:extLst>
      <p:ext uri="{BB962C8B-B14F-4D97-AF65-F5344CB8AC3E}">
        <p14:creationId xmlns:p14="http://schemas.microsoft.com/office/powerpoint/2010/main" val="2655332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9E0A59-EA6A-8846-8BF4-40FD61749EBE}" type="datetimeFigureOut">
              <a:rPr lang="en-US" smtClean="0"/>
              <a:t>11/16/17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F2AC6F-909F-DD41-9418-C81C78E79FF5}" type="slidenum">
              <a:rPr lang="en-US" smtClean="0"/>
              <a:t>‹#›</a:t>
            </a:fld>
            <a:endParaRPr lang="en-US"/>
          </a:p>
        </p:txBody>
      </p:sp>
    </p:spTree>
    <p:extLst>
      <p:ext uri="{BB962C8B-B14F-4D97-AF65-F5344CB8AC3E}">
        <p14:creationId xmlns:p14="http://schemas.microsoft.com/office/powerpoint/2010/main" val="555421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D9E0A59-EA6A-8846-8BF4-40FD61749EBE}" type="datetimeFigureOut">
              <a:rPr lang="en-US" smtClean="0"/>
              <a:t>11/16/17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F2AC6F-909F-DD41-9418-C81C78E79FF5}" type="slidenum">
              <a:rPr lang="en-US" smtClean="0"/>
              <a:t>‹#›</a:t>
            </a:fld>
            <a:endParaRPr lang="en-US"/>
          </a:p>
        </p:txBody>
      </p:sp>
    </p:spTree>
    <p:extLst>
      <p:ext uri="{BB962C8B-B14F-4D97-AF65-F5344CB8AC3E}">
        <p14:creationId xmlns:p14="http://schemas.microsoft.com/office/powerpoint/2010/main" val="2575953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D9E0A59-EA6A-8846-8BF4-40FD61749EBE}" type="datetimeFigureOut">
              <a:rPr lang="en-US" smtClean="0"/>
              <a:t>11/16/17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F2AC6F-909F-DD41-9418-C81C78E79FF5}" type="slidenum">
              <a:rPr lang="en-US" smtClean="0"/>
              <a:t>‹#›</a:t>
            </a:fld>
            <a:endParaRPr lang="en-US"/>
          </a:p>
        </p:txBody>
      </p:sp>
    </p:spTree>
    <p:extLst>
      <p:ext uri="{BB962C8B-B14F-4D97-AF65-F5344CB8AC3E}">
        <p14:creationId xmlns:p14="http://schemas.microsoft.com/office/powerpoint/2010/main" val="2193187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D9E0A59-EA6A-8846-8BF4-40FD61749EBE}" type="datetimeFigureOut">
              <a:rPr lang="en-US" smtClean="0"/>
              <a:t>11/16/17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F2AC6F-909F-DD41-9418-C81C78E79FF5}" type="slidenum">
              <a:rPr lang="en-US" smtClean="0"/>
              <a:t>‹#›</a:t>
            </a:fld>
            <a:endParaRPr lang="en-US"/>
          </a:p>
        </p:txBody>
      </p:sp>
    </p:spTree>
    <p:extLst>
      <p:ext uri="{BB962C8B-B14F-4D97-AF65-F5344CB8AC3E}">
        <p14:creationId xmlns:p14="http://schemas.microsoft.com/office/powerpoint/2010/main" val="3235990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9E0A59-EA6A-8846-8BF4-40FD61749EBE}" type="datetimeFigureOut">
              <a:rPr lang="en-US" smtClean="0"/>
              <a:t>11/16/17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F2AC6F-909F-DD41-9418-C81C78E79FF5}" type="slidenum">
              <a:rPr lang="en-US" smtClean="0"/>
              <a:t>‹#›</a:t>
            </a:fld>
            <a:endParaRPr lang="en-US"/>
          </a:p>
        </p:txBody>
      </p:sp>
    </p:spTree>
    <p:extLst>
      <p:ext uri="{BB962C8B-B14F-4D97-AF65-F5344CB8AC3E}">
        <p14:creationId xmlns:p14="http://schemas.microsoft.com/office/powerpoint/2010/main" val="1016251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9E0A59-EA6A-8846-8BF4-40FD61749EBE}" type="datetimeFigureOut">
              <a:rPr lang="en-US" smtClean="0"/>
              <a:t>11/16/17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F2AC6F-909F-DD41-9418-C81C78E79FF5}" type="slidenum">
              <a:rPr lang="en-US" smtClean="0"/>
              <a:t>‹#›</a:t>
            </a:fld>
            <a:endParaRPr lang="en-US"/>
          </a:p>
        </p:txBody>
      </p:sp>
    </p:spTree>
    <p:extLst>
      <p:ext uri="{BB962C8B-B14F-4D97-AF65-F5344CB8AC3E}">
        <p14:creationId xmlns:p14="http://schemas.microsoft.com/office/powerpoint/2010/main" val="3236649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9E0A59-EA6A-8846-8BF4-40FD61749EBE}" type="datetimeFigureOut">
              <a:rPr lang="en-US" smtClean="0"/>
              <a:t>11/16/17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F2AC6F-909F-DD41-9418-C81C78E79FF5}" type="slidenum">
              <a:rPr lang="en-US" smtClean="0"/>
              <a:t>‹#›</a:t>
            </a:fld>
            <a:endParaRPr lang="en-US"/>
          </a:p>
        </p:txBody>
      </p:sp>
    </p:spTree>
    <p:extLst>
      <p:ext uri="{BB962C8B-B14F-4D97-AF65-F5344CB8AC3E}">
        <p14:creationId xmlns:p14="http://schemas.microsoft.com/office/powerpoint/2010/main" val="147966872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9E0A59-EA6A-8846-8BF4-40FD61749EBE}" type="datetimeFigureOut">
              <a:rPr lang="en-US" smtClean="0"/>
              <a:t>11/16/17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F2AC6F-909F-DD41-9418-C81C78E79FF5}" type="slidenum">
              <a:rPr lang="en-US" smtClean="0"/>
              <a:t>‹#›</a:t>
            </a:fld>
            <a:endParaRPr lang="en-US"/>
          </a:p>
        </p:txBody>
      </p:sp>
    </p:spTree>
    <p:extLst>
      <p:ext uri="{BB962C8B-B14F-4D97-AF65-F5344CB8AC3E}">
        <p14:creationId xmlns:p14="http://schemas.microsoft.com/office/powerpoint/2010/main" val="6479437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youtube.com/watch?v=viuIKgjLnDE" TargetMode="Externa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Early Social Science of Media</a:t>
            </a:r>
            <a:endParaRPr lang="en-US" dirty="0"/>
          </a:p>
        </p:txBody>
      </p:sp>
      <p:sp>
        <p:nvSpPr>
          <p:cNvPr id="3" name="Subtitle 2"/>
          <p:cNvSpPr>
            <a:spLocks noGrp="1"/>
          </p:cNvSpPr>
          <p:nvPr>
            <p:ph type="subTitle" idx="1"/>
          </p:nvPr>
        </p:nvSpPr>
        <p:spPr/>
        <p:txBody>
          <a:bodyPr/>
          <a:lstStyle/>
          <a:p>
            <a:r>
              <a:rPr lang="en-US" dirty="0" smtClean="0"/>
              <a:t>Justin Murphy</a:t>
            </a:r>
            <a:endParaRPr lang="en-US" dirty="0"/>
          </a:p>
        </p:txBody>
      </p:sp>
    </p:spTree>
    <p:extLst>
      <p:ext uri="{BB962C8B-B14F-4D97-AF65-F5344CB8AC3E}">
        <p14:creationId xmlns:p14="http://schemas.microsoft.com/office/powerpoint/2010/main" val="1362411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Decatur Study</a:t>
            </a:r>
            <a:endParaRPr lang="en-US" dirty="0"/>
          </a:p>
        </p:txBody>
      </p:sp>
      <p:sp>
        <p:nvSpPr>
          <p:cNvPr id="3" name="Content Placeholder 2"/>
          <p:cNvSpPr>
            <a:spLocks noGrp="1"/>
          </p:cNvSpPr>
          <p:nvPr>
            <p:ph idx="1"/>
          </p:nvPr>
        </p:nvSpPr>
        <p:spPr/>
        <p:txBody>
          <a:bodyPr/>
          <a:lstStyle/>
          <a:p>
            <a:r>
              <a:rPr lang="en-US" dirty="0" smtClean="0"/>
              <a:t>A </a:t>
            </a:r>
            <a:r>
              <a:rPr lang="en-US" dirty="0" smtClean="0"/>
              <a:t>panel study of 800 </a:t>
            </a:r>
            <a:r>
              <a:rPr lang="en-US" dirty="0"/>
              <a:t>women in Decatur, </a:t>
            </a:r>
            <a:r>
              <a:rPr lang="en-US" dirty="0" smtClean="0"/>
              <a:t>Illinois; similar model as the Eerie County study</a:t>
            </a:r>
          </a:p>
          <a:p>
            <a:r>
              <a:rPr lang="en-US" dirty="0" err="1" smtClean="0"/>
              <a:t>Lazarsfeld</a:t>
            </a:r>
            <a:r>
              <a:rPr lang="en-US" dirty="0" smtClean="0"/>
              <a:t>, Robert Merton, C</a:t>
            </a:r>
            <a:r>
              <a:rPr lang="en-US" dirty="0"/>
              <a:t>. Wright Mills, </a:t>
            </a:r>
            <a:r>
              <a:rPr lang="en-US" dirty="0" smtClean="0"/>
              <a:t>Thelma </a:t>
            </a:r>
            <a:r>
              <a:rPr lang="en-US" dirty="0"/>
              <a:t>Ehrlich </a:t>
            </a:r>
            <a:r>
              <a:rPr lang="en-US" dirty="0" smtClean="0"/>
              <a:t>Anderson</a:t>
            </a:r>
          </a:p>
          <a:p>
            <a:r>
              <a:rPr lang="en-US" i="1" dirty="0" smtClean="0"/>
              <a:t>Personal </a:t>
            </a:r>
            <a:r>
              <a:rPr lang="en-US" i="1" dirty="0" smtClean="0"/>
              <a:t>Influence </a:t>
            </a:r>
            <a:r>
              <a:rPr lang="en-US" dirty="0" smtClean="0"/>
              <a:t>(1955) presented in favor of the “two-step flow” or “limited effects” perspective</a:t>
            </a:r>
            <a:endParaRPr lang="en-US" dirty="0"/>
          </a:p>
        </p:txBody>
      </p:sp>
    </p:spTree>
    <p:extLst>
      <p:ext uri="{BB962C8B-B14F-4D97-AF65-F5344CB8AC3E}">
        <p14:creationId xmlns:p14="http://schemas.microsoft.com/office/powerpoint/2010/main" val="84926256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Elmira Study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Another </a:t>
            </a:r>
            <a:r>
              <a:rPr lang="en-US" dirty="0" smtClean="0"/>
              <a:t>panel study, conducted in Elmira</a:t>
            </a:r>
            <a:r>
              <a:rPr lang="en-US" dirty="0"/>
              <a:t>, New York, during the 1948 </a:t>
            </a:r>
            <a:r>
              <a:rPr lang="en-US" dirty="0" smtClean="0"/>
              <a:t>Presidential campaign.</a:t>
            </a:r>
          </a:p>
          <a:p>
            <a:r>
              <a:rPr lang="en-US" dirty="0" smtClean="0"/>
              <a:t>An </a:t>
            </a:r>
            <a:r>
              <a:rPr lang="en-US" dirty="0" smtClean="0"/>
              <a:t>exploratory study of the voting decision.</a:t>
            </a:r>
          </a:p>
          <a:p>
            <a:r>
              <a:rPr lang="en-US" i="1" dirty="0" smtClean="0"/>
              <a:t>Voting</a:t>
            </a:r>
            <a:r>
              <a:rPr lang="en-US" dirty="0" smtClean="0"/>
              <a:t> </a:t>
            </a:r>
            <a:r>
              <a:rPr lang="en-US" dirty="0" smtClean="0"/>
              <a:t>(1954).</a:t>
            </a:r>
          </a:p>
          <a:p>
            <a:r>
              <a:rPr lang="en-US" dirty="0" smtClean="0"/>
              <a:t>Again</a:t>
            </a:r>
            <a:r>
              <a:rPr lang="en-US" dirty="0" smtClean="0"/>
              <a:t>, they interpreted the evidence as consistent with the primacy of small groups over mass media effects.</a:t>
            </a:r>
          </a:p>
          <a:p>
            <a:r>
              <a:rPr lang="en-US" dirty="0" smtClean="0"/>
              <a:t>In </a:t>
            </a:r>
            <a:r>
              <a:rPr lang="en-US" dirty="0" smtClean="0"/>
              <a:t>particular the effect of family on political partisanship.</a:t>
            </a:r>
          </a:p>
          <a:p>
            <a:r>
              <a:rPr lang="en-US" i="1" dirty="0" smtClean="0"/>
              <a:t>Voting </a:t>
            </a:r>
            <a:r>
              <a:rPr lang="en-US" i="1" dirty="0" smtClean="0"/>
              <a:t>(1954) </a:t>
            </a:r>
            <a:r>
              <a:rPr lang="en-US" dirty="0" smtClean="0"/>
              <a:t>and </a:t>
            </a:r>
            <a:r>
              <a:rPr lang="en-US" i="1" dirty="0" smtClean="0"/>
              <a:t>People’s Choice </a:t>
            </a:r>
            <a:r>
              <a:rPr lang="en-US" dirty="0" smtClean="0"/>
              <a:t>(1944) came to be associated with the “Colombia School,” which </a:t>
            </a:r>
            <a:r>
              <a:rPr lang="en-US" dirty="0" err="1" smtClean="0"/>
              <a:t>emphasised</a:t>
            </a:r>
            <a:r>
              <a:rPr lang="en-US" dirty="0"/>
              <a:t> </a:t>
            </a:r>
            <a:r>
              <a:rPr lang="en-US" dirty="0" smtClean="0"/>
              <a:t>sociological explanations of voting behavior.</a:t>
            </a:r>
            <a:endParaRPr lang="en-US" dirty="0"/>
          </a:p>
        </p:txBody>
      </p:sp>
    </p:spTree>
    <p:extLst>
      <p:ext uri="{BB962C8B-B14F-4D97-AF65-F5344CB8AC3E}">
        <p14:creationId xmlns:p14="http://schemas.microsoft.com/office/powerpoint/2010/main" val="39771812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Summary Of “Limited Effects”</a:t>
            </a:r>
            <a:endParaRPr lang="en-US" dirty="0"/>
          </a:p>
        </p:txBody>
      </p:sp>
      <p:sp>
        <p:nvSpPr>
          <p:cNvPr id="3" name="Content Placeholder 2"/>
          <p:cNvSpPr>
            <a:spLocks noGrp="1"/>
          </p:cNvSpPr>
          <p:nvPr>
            <p:ph idx="1"/>
          </p:nvPr>
        </p:nvSpPr>
        <p:spPr/>
        <p:txBody>
          <a:bodyPr/>
          <a:lstStyle/>
          <a:p>
            <a:pPr marL="457200" indent="-457200">
              <a:buAutoNum type="arabicPeriod"/>
            </a:pPr>
            <a:r>
              <a:rPr lang="en-US" dirty="0" smtClean="0"/>
              <a:t>Media rarely is a direct cause of opinion change.</a:t>
            </a:r>
          </a:p>
          <a:p>
            <a:pPr marL="457200" indent="-457200">
              <a:buAutoNum type="arabicPeriod"/>
            </a:pPr>
            <a:r>
              <a:rPr lang="en-US" dirty="0" smtClean="0"/>
              <a:t>When media does have an effect, it is highly conditional on the person’s “primary group.”</a:t>
            </a:r>
          </a:p>
          <a:p>
            <a:pPr marL="457200" indent="-457200">
              <a:buAutoNum type="arabicPeriod"/>
            </a:pPr>
            <a:r>
              <a:rPr lang="en-US" dirty="0" smtClean="0"/>
              <a:t>Though media does appear to have a robust effect in reinforcing previously held opinions.</a:t>
            </a:r>
            <a:endParaRPr lang="en-US" dirty="0"/>
          </a:p>
        </p:txBody>
      </p:sp>
    </p:spTree>
    <p:extLst>
      <p:ext uri="{BB962C8B-B14F-4D97-AF65-F5344CB8AC3E}">
        <p14:creationId xmlns:p14="http://schemas.microsoft.com/office/powerpoint/2010/main" val="33067692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what happened?</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Explicit cybernetics disappeared from academic political research</a:t>
            </a:r>
          </a:p>
          <a:p>
            <a:pPr lvl="1"/>
            <a:r>
              <a:rPr lang="en-US" dirty="0" smtClean="0"/>
              <a:t>Instrumentally rational rent-seeking to protect substantively rational insulation from markets</a:t>
            </a:r>
          </a:p>
          <a:p>
            <a:pPr marL="457200" lvl="1" indent="0">
              <a:buNone/>
            </a:pPr>
            <a:endParaRPr lang="en-US" dirty="0" smtClean="0"/>
          </a:p>
          <a:p>
            <a:r>
              <a:rPr lang="en-US" dirty="0" smtClean="0"/>
              <a:t>Cybernetic intelligence advanced at the supra-human market level</a:t>
            </a:r>
          </a:p>
          <a:p>
            <a:pPr marL="457200" lvl="1" indent="0">
              <a:buNone/>
            </a:pPr>
            <a:r>
              <a:rPr lang="en-US" dirty="0" smtClean="0"/>
              <a:t>1. Intensification of double-loop learning by firms &amp; entrepreneurs</a:t>
            </a:r>
          </a:p>
          <a:p>
            <a:pPr lvl="2"/>
            <a:r>
              <a:rPr lang="en-US" dirty="0" smtClean="0"/>
              <a:t>Global megabrands stop selling things in favor of meanings</a:t>
            </a:r>
          </a:p>
          <a:p>
            <a:pPr lvl="2"/>
            <a:r>
              <a:rPr lang="en-US" dirty="0"/>
              <a:t>Increasingly recursive operations research (e.g. Amazon</a:t>
            </a:r>
            <a:r>
              <a:rPr lang="en-US" dirty="0" smtClean="0"/>
              <a:t>)</a:t>
            </a:r>
          </a:p>
          <a:p>
            <a:pPr lvl="2"/>
            <a:r>
              <a:rPr lang="en-US" dirty="0" smtClean="0"/>
              <a:t>Info-tech refines marketing sophistication, statistical learning</a:t>
            </a:r>
          </a:p>
          <a:p>
            <a:pPr lvl="2"/>
            <a:r>
              <a:rPr lang="en-US" dirty="0" smtClean="0"/>
              <a:t>Commodities become marketing vehicles for other commodities</a:t>
            </a:r>
          </a:p>
        </p:txBody>
      </p:sp>
    </p:spTree>
    <p:extLst>
      <p:ext uri="{BB962C8B-B14F-4D97-AF65-F5344CB8AC3E}">
        <p14:creationId xmlns:p14="http://schemas.microsoft.com/office/powerpoint/2010/main" val="18942493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Have you ever seen </a:t>
            </a:r>
            <a:r>
              <a:rPr lang="en-US" i="1" dirty="0" smtClean="0"/>
              <a:t>Space Jam </a:t>
            </a:r>
            <a:r>
              <a:rPr lang="en-US" dirty="0" smtClean="0"/>
              <a:t>(1996)? </a:t>
            </a:r>
            <a:endParaRPr lang="en-US" dirty="0"/>
          </a:p>
        </p:txBody>
      </p:sp>
      <p:pic>
        <p:nvPicPr>
          <p:cNvPr id="6" name="Content Placeholder 5" descr="grid-cell-23854-1393288879-5.jpg"/>
          <p:cNvPicPr>
            <a:picLocks noGrp="1" noChangeAspect="1"/>
          </p:cNvPicPr>
          <p:nvPr>
            <p:ph idx="1"/>
          </p:nvPr>
        </p:nvPicPr>
        <p:blipFill>
          <a:blip r:embed="rId2">
            <a:extLst>
              <a:ext uri="{28A0092B-C50C-407E-A947-70E740481C1C}">
                <a14:useLocalDpi xmlns:a14="http://schemas.microsoft.com/office/drawing/2010/main" val="0"/>
              </a:ext>
            </a:extLst>
          </a:blip>
          <a:srcRect t="-5760" b="-5760"/>
          <a:stretch>
            <a:fillRect/>
          </a:stretch>
        </p:blipFill>
        <p:spPr>
          <a:xfrm>
            <a:off x="177799" y="1231900"/>
            <a:ext cx="8899283" cy="4894263"/>
          </a:xfrm>
        </p:spPr>
      </p:pic>
    </p:spTree>
    <p:extLst>
      <p:ext uri="{BB962C8B-B14F-4D97-AF65-F5344CB8AC3E}">
        <p14:creationId xmlns:p14="http://schemas.microsoft.com/office/powerpoint/2010/main" val="60749567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what happened?</a:t>
            </a:r>
          </a:p>
        </p:txBody>
      </p:sp>
      <p:sp>
        <p:nvSpPr>
          <p:cNvPr id="3" name="Content Placeholder 2"/>
          <p:cNvSpPr>
            <a:spLocks noGrp="1"/>
          </p:cNvSpPr>
          <p:nvPr>
            <p:ph idx="1"/>
          </p:nvPr>
        </p:nvSpPr>
        <p:spPr/>
        <p:txBody>
          <a:bodyPr>
            <a:normAutofit/>
          </a:bodyPr>
          <a:lstStyle/>
          <a:p>
            <a:pPr marL="457200" lvl="1" indent="0">
              <a:buNone/>
            </a:pPr>
            <a:endParaRPr lang="en-US" dirty="0" smtClean="0"/>
          </a:p>
          <a:p>
            <a:pPr marL="457200" lvl="1" indent="0">
              <a:buNone/>
            </a:pPr>
            <a:endParaRPr lang="en-US" dirty="0"/>
          </a:p>
          <a:p>
            <a:pPr marL="457200" lvl="1" indent="0">
              <a:buNone/>
            </a:pPr>
            <a:r>
              <a:rPr lang="en-US" dirty="0" smtClean="0"/>
              <a:t>2. The radical 1960s &amp; “neoliberalism</a:t>
            </a:r>
            <a:r>
              <a:rPr lang="en-US" dirty="0"/>
              <a:t>” </a:t>
            </a:r>
            <a:r>
              <a:rPr lang="en-US" dirty="0" smtClean="0"/>
              <a:t>as sequential, personality-conditioned, systemic learning episodes.</a:t>
            </a:r>
          </a:p>
          <a:p>
            <a:pPr marL="457200" lvl="1" indent="0">
              <a:buNone/>
            </a:pPr>
            <a:endParaRPr lang="en-US" dirty="0" smtClean="0"/>
          </a:p>
        </p:txBody>
      </p:sp>
    </p:spTree>
    <p:extLst>
      <p:ext uri="{BB962C8B-B14F-4D97-AF65-F5344CB8AC3E}">
        <p14:creationId xmlns:p14="http://schemas.microsoft.com/office/powerpoint/2010/main" val="390122591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2838"/>
            <a:ext cx="8229600" cy="1143000"/>
          </a:xfrm>
        </p:spPr>
        <p:txBody>
          <a:bodyPr>
            <a:normAutofit/>
          </a:bodyPr>
          <a:lstStyle/>
          <a:p>
            <a:r>
              <a:rPr lang="en-US" dirty="0" smtClean="0"/>
              <a:t>Primer on Personality Traits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62436351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rcRect l="-32142" r="-32142"/>
          <a:stretch>
            <a:fillRect/>
          </a:stretch>
        </p:blipFill>
        <p:spPr>
          <a:xfrm>
            <a:off x="-685800" y="120114"/>
            <a:ext cx="10782300" cy="5929850"/>
          </a:xfrm>
        </p:spPr>
      </p:pic>
      <p:sp>
        <p:nvSpPr>
          <p:cNvPr id="5" name="TextBox 4"/>
          <p:cNvSpPr txBox="1"/>
          <p:nvPr/>
        </p:nvSpPr>
        <p:spPr>
          <a:xfrm>
            <a:off x="457200" y="6049964"/>
            <a:ext cx="8686800" cy="738664"/>
          </a:xfrm>
          <a:prstGeom prst="rect">
            <a:avLst/>
          </a:prstGeom>
          <a:noFill/>
        </p:spPr>
        <p:txBody>
          <a:bodyPr wrap="square" rtlCol="0">
            <a:spAutoFit/>
          </a:bodyPr>
          <a:lstStyle/>
          <a:p>
            <a:r>
              <a:rPr lang="en-US" sz="1400" dirty="0" smtClean="0"/>
              <a:t>Dennison 2015,</a:t>
            </a:r>
          </a:p>
          <a:p>
            <a:r>
              <a:rPr lang="en-US" sz="1400" dirty="0" smtClean="0"/>
              <a:t>http</a:t>
            </a:r>
            <a:r>
              <a:rPr lang="en-US" sz="1400" dirty="0"/>
              <a:t>://</a:t>
            </a:r>
            <a:r>
              <a:rPr lang="en-US" sz="1400" dirty="0" err="1"/>
              <a:t>blogs.lse.ac.uk</a:t>
            </a:r>
            <a:r>
              <a:rPr lang="en-US" sz="1400" dirty="0"/>
              <a:t>/</a:t>
            </a:r>
            <a:r>
              <a:rPr lang="en-US" sz="1400" dirty="0" err="1"/>
              <a:t>politicsandpolicy</a:t>
            </a:r>
            <a:r>
              <a:rPr lang="en-US" sz="1400" dirty="0"/>
              <a:t>/populist-personalities-the-big-five-personality-traits-and-party-choice-in-the-2015-uk-general-election/</a:t>
            </a:r>
          </a:p>
        </p:txBody>
      </p:sp>
    </p:spTree>
    <p:extLst>
      <p:ext uri="{BB962C8B-B14F-4D97-AF65-F5344CB8AC3E}">
        <p14:creationId xmlns:p14="http://schemas.microsoft.com/office/powerpoint/2010/main" val="408915615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what happened?</a:t>
            </a:r>
            <a:endParaRPr lang="en-US" dirty="0"/>
          </a:p>
        </p:txBody>
      </p:sp>
      <p:sp>
        <p:nvSpPr>
          <p:cNvPr id="3" name="Content Placeholder 2"/>
          <p:cNvSpPr>
            <a:spLocks noGrp="1"/>
          </p:cNvSpPr>
          <p:nvPr>
            <p:ph idx="1"/>
          </p:nvPr>
        </p:nvSpPr>
        <p:spPr/>
        <p:txBody>
          <a:bodyPr/>
          <a:lstStyle/>
          <a:p>
            <a:pPr marL="457200" lvl="1" indent="0">
              <a:buNone/>
            </a:pPr>
            <a:r>
              <a:rPr lang="en-US" dirty="0" smtClean="0"/>
              <a:t>3. Cybernetic </a:t>
            </a:r>
            <a:r>
              <a:rPr lang="en-US" dirty="0"/>
              <a:t>social looping (alternative worlds on the left &amp; right &amp; within sub-groups).</a:t>
            </a:r>
          </a:p>
          <a:p>
            <a:pPr marL="857250" lvl="2" indent="0">
              <a:buNone/>
            </a:pPr>
            <a:r>
              <a:rPr lang="en-US" dirty="0"/>
              <a:t>Limited effects school was right about primary groups.</a:t>
            </a:r>
          </a:p>
          <a:p>
            <a:pPr marL="457200" lvl="1" indent="0">
              <a:buNone/>
            </a:pPr>
            <a:endParaRPr lang="en-US" dirty="0"/>
          </a:p>
          <a:p>
            <a:pPr marL="457200" lvl="1" indent="0">
              <a:buNone/>
            </a:pPr>
            <a:r>
              <a:rPr lang="en-US" dirty="0" smtClean="0"/>
              <a:t>4. </a:t>
            </a:r>
            <a:r>
              <a:rPr lang="en-US" dirty="0"/>
              <a:t>Hyper-intelligent production vs. </a:t>
            </a:r>
            <a:r>
              <a:rPr lang="en-US" dirty="0" smtClean="0"/>
              <a:t>anti-intelligent rent</a:t>
            </a:r>
            <a:r>
              <a:rPr lang="en-US" dirty="0"/>
              <a:t>-seeking </a:t>
            </a:r>
            <a:r>
              <a:rPr lang="en-US" dirty="0" smtClean="0"/>
              <a:t>(typically leveraging morality).</a:t>
            </a:r>
            <a:endParaRPr lang="en-US" dirty="0"/>
          </a:p>
          <a:p>
            <a:endParaRPr lang="en-US" dirty="0"/>
          </a:p>
        </p:txBody>
      </p:sp>
    </p:spTree>
    <p:extLst>
      <p:ext uri="{BB962C8B-B14F-4D97-AF65-F5344CB8AC3E}">
        <p14:creationId xmlns:p14="http://schemas.microsoft.com/office/powerpoint/2010/main" val="30185474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7104667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From major effects to ‘limited effects’</a:t>
            </a:r>
          </a:p>
          <a:p>
            <a:r>
              <a:rPr lang="en-US" dirty="0" smtClean="0"/>
              <a:t>What we’ve learned from early political science research on the media</a:t>
            </a:r>
          </a:p>
          <a:p>
            <a:r>
              <a:rPr lang="en-US" dirty="0" smtClean="0"/>
              <a:t>Why were systemic approaches replaced by linear approaches?</a:t>
            </a:r>
          </a:p>
          <a:p>
            <a:r>
              <a:rPr lang="en-US" dirty="0" smtClean="0"/>
              <a:t>The larger implications</a:t>
            </a:r>
            <a:endParaRPr lang="en-US" dirty="0"/>
          </a:p>
        </p:txBody>
      </p:sp>
    </p:spTree>
    <p:extLst>
      <p:ext uri="{BB962C8B-B14F-4D97-AF65-F5344CB8AC3E}">
        <p14:creationId xmlns:p14="http://schemas.microsoft.com/office/powerpoint/2010/main" val="9518326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end of secrets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Traditionally politics is organized around secrets (elite knowledge, state secrets, etc.)</a:t>
            </a:r>
          </a:p>
          <a:p>
            <a:r>
              <a:rPr lang="en-US" dirty="0" smtClean="0"/>
              <a:t> Classified info, codes/cyphers </a:t>
            </a:r>
          </a:p>
          <a:p>
            <a:r>
              <a:rPr lang="en-US" dirty="0"/>
              <a:t> </a:t>
            </a:r>
            <a:r>
              <a:rPr lang="en-US" dirty="0" smtClean="0"/>
              <a:t>Secretive = false = unjust</a:t>
            </a:r>
          </a:p>
          <a:p>
            <a:r>
              <a:rPr lang="en-US" dirty="0" smtClean="0"/>
              <a:t>Group structures control resources for insiders based on a code</a:t>
            </a:r>
          </a:p>
          <a:p>
            <a:r>
              <a:rPr lang="en-US" dirty="0" smtClean="0"/>
              <a:t>Info-tech </a:t>
            </a:r>
            <a:r>
              <a:rPr lang="en-US" dirty="0" smtClean="0"/>
              <a:t>cracks secrets &amp; empowers new ones</a:t>
            </a:r>
          </a:p>
          <a:p>
            <a:pPr lvl="1"/>
            <a:r>
              <a:rPr lang="en-US" dirty="0" smtClean="0"/>
              <a:t>“The non-linear effects of leaks on unjust systems” (</a:t>
            </a:r>
            <a:r>
              <a:rPr lang="en-US" dirty="0" err="1" smtClean="0"/>
              <a:t>Assange</a:t>
            </a:r>
            <a:r>
              <a:rPr lang="en-US" dirty="0" smtClean="0"/>
              <a:t>)</a:t>
            </a:r>
          </a:p>
          <a:p>
            <a:pPr lvl="1"/>
            <a:r>
              <a:rPr lang="en-US" dirty="0" smtClean="0"/>
              <a:t>Encryption tech</a:t>
            </a:r>
          </a:p>
          <a:p>
            <a:endParaRPr lang="en-US" dirty="0" smtClean="0"/>
          </a:p>
          <a:p>
            <a:endParaRPr lang="en-US" dirty="0"/>
          </a:p>
        </p:txBody>
      </p:sp>
    </p:spTree>
    <p:extLst>
      <p:ext uri="{BB962C8B-B14F-4D97-AF65-F5344CB8AC3E}">
        <p14:creationId xmlns:p14="http://schemas.microsoft.com/office/powerpoint/2010/main" val="1311765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Conventional Wisdom, 1920</a:t>
            </a:r>
            <a:r>
              <a:rPr lang="en-US" sz="2000" dirty="0" smtClean="0"/>
              <a:t>s </a:t>
            </a:r>
            <a:r>
              <a:rPr lang="en-US" dirty="0" smtClean="0"/>
              <a:t>– 1950</a:t>
            </a:r>
            <a:r>
              <a:rPr lang="en-US" sz="2200" dirty="0" smtClean="0"/>
              <a:t>s</a:t>
            </a:r>
            <a:endParaRPr lang="en-US" sz="2200" dirty="0"/>
          </a:p>
        </p:txBody>
      </p:sp>
      <p:sp>
        <p:nvSpPr>
          <p:cNvPr id="3" name="Content Placeholder 2"/>
          <p:cNvSpPr>
            <a:spLocks noGrp="1"/>
          </p:cNvSpPr>
          <p:nvPr>
            <p:ph idx="1"/>
          </p:nvPr>
        </p:nvSpPr>
        <p:spPr/>
        <p:txBody>
          <a:bodyPr>
            <a:normAutofit lnSpcReduction="10000"/>
          </a:bodyPr>
          <a:lstStyle/>
          <a:p>
            <a:r>
              <a:rPr lang="en-US" dirty="0" smtClean="0"/>
              <a:t>For a while, most influential </a:t>
            </a:r>
            <a:r>
              <a:rPr lang="en-US" dirty="0" smtClean="0"/>
              <a:t>media thinkers agreed mass media </a:t>
            </a:r>
            <a:r>
              <a:rPr lang="en-US" dirty="0" smtClean="0"/>
              <a:t>has hugely powerful effects.</a:t>
            </a:r>
            <a:endParaRPr lang="en-US" dirty="0" smtClean="0"/>
          </a:p>
          <a:p>
            <a:pPr lvl="1"/>
            <a:r>
              <a:rPr lang="en-US" dirty="0"/>
              <a:t>	</a:t>
            </a:r>
            <a:r>
              <a:rPr lang="en-US" dirty="0" err="1" smtClean="0"/>
              <a:t>Bernays</a:t>
            </a:r>
            <a:r>
              <a:rPr lang="en-US" dirty="0" smtClean="0"/>
              <a:t> </a:t>
            </a:r>
            <a:r>
              <a:rPr lang="en-US" dirty="0"/>
              <a:t>(1891 − </a:t>
            </a:r>
            <a:r>
              <a:rPr lang="en-US" dirty="0" smtClean="0"/>
              <a:t>1995)</a:t>
            </a:r>
          </a:p>
          <a:p>
            <a:pPr lvl="1"/>
            <a:r>
              <a:rPr lang="en-US" dirty="0"/>
              <a:t>	</a:t>
            </a:r>
            <a:r>
              <a:rPr lang="en-US" dirty="0" smtClean="0"/>
              <a:t>Lippmann </a:t>
            </a:r>
            <a:r>
              <a:rPr lang="en-US" dirty="0"/>
              <a:t>(1889 </a:t>
            </a:r>
            <a:r>
              <a:rPr lang="en-US" dirty="0" smtClean="0"/>
              <a:t>– 1974)</a:t>
            </a:r>
          </a:p>
          <a:p>
            <a:pPr lvl="1"/>
            <a:r>
              <a:rPr lang="en-US" dirty="0"/>
              <a:t>	</a:t>
            </a:r>
            <a:r>
              <a:rPr lang="en-US" dirty="0" smtClean="0"/>
              <a:t>Wiener </a:t>
            </a:r>
            <a:r>
              <a:rPr lang="en-US" dirty="0"/>
              <a:t>(1894 </a:t>
            </a:r>
            <a:r>
              <a:rPr lang="en-US" dirty="0" smtClean="0"/>
              <a:t>– 1964)</a:t>
            </a:r>
          </a:p>
          <a:p>
            <a:pPr lvl="1"/>
            <a:r>
              <a:rPr lang="en-US" dirty="0"/>
              <a:t>	</a:t>
            </a:r>
            <a:r>
              <a:rPr lang="en-US" dirty="0" smtClean="0"/>
              <a:t>McLuhan </a:t>
            </a:r>
            <a:r>
              <a:rPr lang="en-US" dirty="0"/>
              <a:t>(1911 </a:t>
            </a:r>
            <a:r>
              <a:rPr lang="en-US" dirty="0" smtClean="0"/>
              <a:t>– 1980)</a:t>
            </a:r>
          </a:p>
          <a:p>
            <a:pPr lvl="1"/>
            <a:r>
              <a:rPr lang="en-US" dirty="0"/>
              <a:t>	</a:t>
            </a:r>
            <a:r>
              <a:rPr lang="en-US" dirty="0" smtClean="0"/>
              <a:t>Deutsch </a:t>
            </a:r>
            <a:r>
              <a:rPr lang="en-US" dirty="0"/>
              <a:t>(1912–</a:t>
            </a:r>
            <a:r>
              <a:rPr lang="en-US" dirty="0" smtClean="0"/>
              <a:t>1992)</a:t>
            </a:r>
          </a:p>
          <a:p>
            <a:pPr lvl="1"/>
            <a:r>
              <a:rPr lang="en-US" dirty="0"/>
              <a:t>	</a:t>
            </a:r>
            <a:r>
              <a:rPr lang="en-US" dirty="0" smtClean="0"/>
              <a:t>Others</a:t>
            </a:r>
            <a:endParaRPr lang="en-US" dirty="0" smtClean="0"/>
          </a:p>
          <a:p>
            <a:endParaRPr lang="en-US" dirty="0"/>
          </a:p>
        </p:txBody>
      </p:sp>
    </p:spTree>
    <p:extLst>
      <p:ext uri="{BB962C8B-B14F-4D97-AF65-F5344CB8AC3E}">
        <p14:creationId xmlns:p14="http://schemas.microsoft.com/office/powerpoint/2010/main" val="5479428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5566"/>
            <a:ext cx="8229600" cy="1143000"/>
          </a:xfrm>
        </p:spPr>
        <p:txBody>
          <a:bodyPr>
            <a:normAutofit fontScale="90000"/>
          </a:bodyPr>
          <a:lstStyle/>
          <a:p>
            <a:r>
              <a:rPr lang="en-US" dirty="0" smtClean="0"/>
              <a:t>“The medium is the message.”</a:t>
            </a:r>
            <a:br>
              <a:rPr lang="en-US" dirty="0" smtClean="0"/>
            </a:br>
            <a:r>
              <a:rPr lang="en-US" dirty="0" smtClean="0"/>
              <a:t>- Marshall McLuhan</a:t>
            </a:r>
            <a:endParaRPr lang="en-US" dirty="0"/>
          </a:p>
        </p:txBody>
      </p:sp>
      <p:sp>
        <p:nvSpPr>
          <p:cNvPr id="3" name="Content Placeholder 2"/>
          <p:cNvSpPr>
            <a:spLocks noGrp="1"/>
          </p:cNvSpPr>
          <p:nvPr>
            <p:ph idx="1"/>
          </p:nvPr>
        </p:nvSpPr>
        <p:spPr>
          <a:xfrm>
            <a:off x="457200" y="1600200"/>
            <a:ext cx="8229600" cy="4834467"/>
          </a:xfrm>
        </p:spPr>
        <p:txBody>
          <a:bodyPr>
            <a:normAutofit lnSpcReduction="1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marL="0" indent="0">
              <a:buNone/>
            </a:pPr>
            <a:endParaRPr lang="en-US" dirty="0"/>
          </a:p>
          <a:p>
            <a:pPr marL="0" indent="0">
              <a:buNone/>
            </a:pPr>
            <a:r>
              <a:rPr lang="en-US" sz="1700" dirty="0" smtClean="0">
                <a:hlinkClick r:id="rId2"/>
              </a:rPr>
              <a:t>https://</a:t>
            </a:r>
            <a:r>
              <a:rPr lang="en-US" sz="1700" dirty="0" err="1" smtClean="0">
                <a:hlinkClick r:id="rId2"/>
              </a:rPr>
              <a:t>www.youtube.com</a:t>
            </a:r>
            <a:r>
              <a:rPr lang="en-US" sz="1700" dirty="0" smtClean="0">
                <a:hlinkClick r:id="rId2"/>
              </a:rPr>
              <a:t>/</a:t>
            </a:r>
            <a:r>
              <a:rPr lang="en-US" sz="1700" dirty="0" err="1" smtClean="0">
                <a:hlinkClick r:id="rId2"/>
              </a:rPr>
              <a:t>watch?v</a:t>
            </a:r>
            <a:r>
              <a:rPr lang="en-US" sz="1700" dirty="0" smtClean="0">
                <a:hlinkClick r:id="rId2"/>
              </a:rPr>
              <a:t>=</a:t>
            </a:r>
            <a:r>
              <a:rPr lang="en-US" sz="1700" dirty="0" err="1" smtClean="0">
                <a:hlinkClick r:id="rId2"/>
              </a:rPr>
              <a:t>viuIKgjLnDE</a:t>
            </a:r>
            <a:endParaRPr lang="en-US" sz="1700" dirty="0"/>
          </a:p>
        </p:txBody>
      </p:sp>
      <p:pic>
        <p:nvPicPr>
          <p:cNvPr id="4" name="Picture 3"/>
          <p:cNvPicPr>
            <a:picLocks noChangeAspect="1"/>
          </p:cNvPicPr>
          <p:nvPr/>
        </p:nvPicPr>
        <p:blipFill>
          <a:blip r:embed="rId3"/>
          <a:stretch>
            <a:fillRect/>
          </a:stretch>
        </p:blipFill>
        <p:spPr>
          <a:xfrm>
            <a:off x="2070092" y="2005558"/>
            <a:ext cx="5160433" cy="3794104"/>
          </a:xfrm>
          <a:prstGeom prst="rect">
            <a:avLst/>
          </a:prstGeom>
        </p:spPr>
      </p:pic>
    </p:spTree>
    <p:extLst>
      <p:ext uri="{BB962C8B-B14F-4D97-AF65-F5344CB8AC3E}">
        <p14:creationId xmlns:p14="http://schemas.microsoft.com/office/powerpoint/2010/main" val="414262917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Norbert Weiner</a:t>
            </a:r>
            <a:endParaRPr lang="en-US" dirty="0"/>
          </a:p>
        </p:txBody>
      </p:sp>
      <p:pic>
        <p:nvPicPr>
          <p:cNvPr id="4" name="Content Placeholder 3"/>
          <p:cNvPicPr>
            <a:picLocks noGrp="1" noChangeAspect="1"/>
          </p:cNvPicPr>
          <p:nvPr>
            <p:ph idx="1"/>
          </p:nvPr>
        </p:nvPicPr>
        <p:blipFill>
          <a:blip r:embed="rId2"/>
          <a:srcRect t="4921" b="4921"/>
          <a:stretch>
            <a:fillRect/>
          </a:stretch>
        </p:blipFill>
        <p:spPr/>
      </p:pic>
    </p:spTree>
    <p:extLst>
      <p:ext uri="{BB962C8B-B14F-4D97-AF65-F5344CB8AC3E}">
        <p14:creationId xmlns:p14="http://schemas.microsoft.com/office/powerpoint/2010/main" val="191026194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dirty="0" smtClean="0"/>
              <a:t>"It is my thesis that the physical functioning of the living individual and the operation of some of the newer communication machines are precisely parallel in their analogous attempts to control entropy through feedback.”</a:t>
            </a:r>
          </a:p>
          <a:p>
            <a:pPr lvl="1"/>
            <a:r>
              <a:rPr lang="en-US" dirty="0" smtClean="0"/>
              <a:t> NORBERT WIENER, </a:t>
            </a:r>
            <a:r>
              <a:rPr lang="en-US" i="1" dirty="0" smtClean="0"/>
              <a:t>THE HUMAN USE OF HUMAN BEINGS</a:t>
            </a:r>
            <a:endParaRPr lang="en-US" i="1" dirty="0"/>
          </a:p>
        </p:txBody>
      </p:sp>
    </p:spTree>
    <p:extLst>
      <p:ext uri="{BB962C8B-B14F-4D97-AF65-F5344CB8AC3E}">
        <p14:creationId xmlns:p14="http://schemas.microsoft.com/office/powerpoint/2010/main" val="29203667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a:t>
            </a:r>
            <a:r>
              <a:rPr lang="en-US" dirty="0" smtClean="0"/>
              <a:t>decline of m</a:t>
            </a:r>
            <a:r>
              <a:rPr lang="en-US" dirty="0" smtClean="0"/>
              <a:t>assive systemic effects</a:t>
            </a:r>
            <a:endParaRPr lang="en-US" dirty="0"/>
          </a:p>
        </p:txBody>
      </p:sp>
      <p:sp>
        <p:nvSpPr>
          <p:cNvPr id="3" name="Content Placeholder 2"/>
          <p:cNvSpPr>
            <a:spLocks noGrp="1"/>
          </p:cNvSpPr>
          <p:nvPr>
            <p:ph idx="1"/>
          </p:nvPr>
        </p:nvSpPr>
        <p:spPr/>
        <p:txBody>
          <a:bodyPr/>
          <a:lstStyle/>
          <a:p>
            <a:r>
              <a:rPr lang="en-US" dirty="0" smtClean="0"/>
              <a:t>Cybernetics would seem to unify the physical and social sciences</a:t>
            </a:r>
          </a:p>
          <a:p>
            <a:r>
              <a:rPr lang="en-US" dirty="0" smtClean="0"/>
              <a:t>Wiener </a:t>
            </a:r>
            <a:r>
              <a:rPr lang="en-US" dirty="0" smtClean="0"/>
              <a:t>was pessimistic about social science because decoupling observer </a:t>
            </a:r>
            <a:r>
              <a:rPr lang="en-US" dirty="0" smtClean="0"/>
              <a:t>&amp; </a:t>
            </a:r>
            <a:r>
              <a:rPr lang="en-US" dirty="0" smtClean="0"/>
              <a:t>observed is </a:t>
            </a:r>
            <a:r>
              <a:rPr lang="en-US" dirty="0" smtClean="0"/>
              <a:t>difficult (</a:t>
            </a:r>
            <a:r>
              <a:rPr lang="en-US" dirty="0" smtClean="0"/>
              <a:t>plus</a:t>
            </a:r>
            <a:r>
              <a:rPr lang="en-US" dirty="0" smtClean="0"/>
              <a:t> </a:t>
            </a:r>
            <a:r>
              <a:rPr lang="en-US" dirty="0" smtClean="0"/>
              <a:t>poor </a:t>
            </a:r>
            <a:r>
              <a:rPr lang="en-US" dirty="0" smtClean="0"/>
              <a:t>data)</a:t>
            </a:r>
          </a:p>
          <a:p>
            <a:r>
              <a:rPr lang="en-US" dirty="0" smtClean="0"/>
              <a:t>Cybernetics disappeared from social science</a:t>
            </a:r>
          </a:p>
          <a:p>
            <a:r>
              <a:rPr lang="en-US" dirty="0" smtClean="0"/>
              <a:t>Linear statistical modeling grew to prominence</a:t>
            </a:r>
            <a:endParaRPr lang="en-US" dirty="0" smtClean="0"/>
          </a:p>
          <a:p>
            <a:endParaRPr lang="en-US" dirty="0"/>
          </a:p>
        </p:txBody>
      </p:sp>
    </p:spTree>
    <p:extLst>
      <p:ext uri="{BB962C8B-B14F-4D97-AF65-F5344CB8AC3E}">
        <p14:creationId xmlns:p14="http://schemas.microsoft.com/office/powerpoint/2010/main" val="252560274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New mainstream social science </a:t>
            </a:r>
            <a:r>
              <a:rPr lang="en-US" dirty="0" smtClean="0"/>
              <a:t>(</a:t>
            </a:r>
            <a:r>
              <a:rPr lang="en-US" dirty="0" smtClean="0"/>
              <a:t>1940</a:t>
            </a:r>
            <a:r>
              <a:rPr lang="en-US" sz="2000" dirty="0" smtClean="0"/>
              <a:t>s</a:t>
            </a:r>
            <a:r>
              <a:rPr lang="en-US" dirty="0" smtClean="0"/>
              <a:t>)</a:t>
            </a:r>
            <a:endParaRPr lang="en-US" sz="2000"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1. The Bureau of Applied Social Research at Colombia University (1944) pioneered the use of survey research and quantitative methods for the study of mass communications.</a:t>
            </a:r>
          </a:p>
          <a:p>
            <a:r>
              <a:rPr lang="en-US" dirty="0"/>
              <a:t>	</a:t>
            </a:r>
            <a:r>
              <a:rPr lang="en-US" dirty="0" smtClean="0"/>
              <a:t>AKA </a:t>
            </a:r>
            <a:r>
              <a:rPr lang="en-US" dirty="0" smtClean="0"/>
              <a:t>the “Colombia School”</a:t>
            </a:r>
          </a:p>
          <a:p>
            <a:r>
              <a:rPr lang="en-US" dirty="0"/>
              <a:t>	</a:t>
            </a:r>
            <a:r>
              <a:rPr lang="en-US" dirty="0" smtClean="0"/>
              <a:t>Led </a:t>
            </a:r>
            <a:r>
              <a:rPr lang="en-US" dirty="0" smtClean="0"/>
              <a:t>by Paul </a:t>
            </a:r>
            <a:r>
              <a:rPr lang="en-US" dirty="0" err="1" smtClean="0"/>
              <a:t>Lazarsfeld</a:t>
            </a:r>
            <a:r>
              <a:rPr lang="en-US" dirty="0" smtClean="0"/>
              <a:t> (1901-1976)</a:t>
            </a:r>
          </a:p>
          <a:p>
            <a:r>
              <a:rPr lang="en-US" dirty="0"/>
              <a:t>	</a:t>
            </a:r>
            <a:r>
              <a:rPr lang="en-US" dirty="0" smtClean="0"/>
              <a:t>Built </a:t>
            </a:r>
            <a:r>
              <a:rPr lang="en-US" dirty="0" smtClean="0"/>
              <a:t>on corporate and government funding</a:t>
            </a:r>
          </a:p>
          <a:p>
            <a:endParaRPr lang="en-US" dirty="0" smtClean="0"/>
          </a:p>
          <a:p>
            <a:pPr marL="0" indent="0">
              <a:buNone/>
            </a:pPr>
            <a:r>
              <a:rPr lang="en-US" dirty="0" smtClean="0"/>
              <a:t>2. Specifically interested in the question of whether individual decision-making can be influenced by short-term media campaigns.</a:t>
            </a:r>
          </a:p>
          <a:p>
            <a:r>
              <a:rPr lang="en-US" dirty="0"/>
              <a:t>	</a:t>
            </a:r>
            <a:r>
              <a:rPr lang="en-US" dirty="0" smtClean="0"/>
              <a:t>Eerie </a:t>
            </a:r>
            <a:r>
              <a:rPr lang="en-US" dirty="0" smtClean="0"/>
              <a:t>County </a:t>
            </a:r>
            <a:r>
              <a:rPr lang="en-US" dirty="0"/>
              <a:t>Study (</a:t>
            </a:r>
            <a:r>
              <a:rPr lang="en-US" i="1" dirty="0"/>
              <a:t>The People’s Choice</a:t>
            </a:r>
            <a:r>
              <a:rPr lang="en-US" dirty="0"/>
              <a:t>)</a:t>
            </a:r>
            <a:endParaRPr lang="en-US" dirty="0" smtClean="0"/>
          </a:p>
          <a:p>
            <a:r>
              <a:rPr lang="en-US" dirty="0"/>
              <a:t>	</a:t>
            </a:r>
            <a:r>
              <a:rPr lang="en-US" dirty="0" smtClean="0"/>
              <a:t>Decatur </a:t>
            </a:r>
            <a:r>
              <a:rPr lang="en-US" dirty="0"/>
              <a:t>Study (</a:t>
            </a:r>
            <a:r>
              <a:rPr lang="en-US" i="1" dirty="0"/>
              <a:t>Personal </a:t>
            </a:r>
            <a:r>
              <a:rPr lang="en-US" i="1" dirty="0" smtClean="0"/>
              <a:t>Influence</a:t>
            </a:r>
            <a:r>
              <a:rPr lang="en-US" dirty="0" smtClean="0"/>
              <a:t>)</a:t>
            </a:r>
          </a:p>
          <a:p>
            <a:r>
              <a:rPr lang="en-US" dirty="0"/>
              <a:t>	</a:t>
            </a:r>
            <a:r>
              <a:rPr lang="en-US" dirty="0" smtClean="0"/>
              <a:t>Elmira </a:t>
            </a:r>
            <a:r>
              <a:rPr lang="en-US" dirty="0" smtClean="0"/>
              <a:t>Study (</a:t>
            </a:r>
            <a:r>
              <a:rPr lang="en-US" i="1" dirty="0" smtClean="0"/>
              <a:t>Voting</a:t>
            </a:r>
            <a:r>
              <a:rPr lang="en-US" dirty="0" smtClean="0"/>
              <a:t>)</a:t>
            </a:r>
            <a:endParaRPr lang="en-US" dirty="0"/>
          </a:p>
        </p:txBody>
      </p:sp>
    </p:spTree>
    <p:extLst>
      <p:ext uri="{BB962C8B-B14F-4D97-AF65-F5344CB8AC3E}">
        <p14:creationId xmlns:p14="http://schemas.microsoft.com/office/powerpoint/2010/main" val="14570112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Eerie County Study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a:t>
            </a:r>
            <a:r>
              <a:rPr lang="en-US" dirty="0" smtClean="0"/>
              <a:t>panel </a:t>
            </a:r>
            <a:r>
              <a:rPr lang="en-US" dirty="0"/>
              <a:t>study of 2,400 voters in Erie County, </a:t>
            </a:r>
            <a:r>
              <a:rPr lang="en-US" dirty="0" smtClean="0"/>
              <a:t>Ohio</a:t>
            </a:r>
          </a:p>
          <a:p>
            <a:r>
              <a:rPr lang="en-US" dirty="0" smtClean="0"/>
              <a:t>Paul </a:t>
            </a:r>
            <a:r>
              <a:rPr lang="en-US" dirty="0" err="1"/>
              <a:t>Lazarsfeld</a:t>
            </a:r>
            <a:r>
              <a:rPr lang="en-US" dirty="0"/>
              <a:t>, Bernard </a:t>
            </a:r>
            <a:r>
              <a:rPr lang="en-US" dirty="0" err="1"/>
              <a:t>Berelson</a:t>
            </a:r>
            <a:r>
              <a:rPr lang="en-US" dirty="0"/>
              <a:t>, and </a:t>
            </a:r>
            <a:r>
              <a:rPr lang="en-US" dirty="0" smtClean="0"/>
              <a:t>Hazel </a:t>
            </a:r>
            <a:r>
              <a:rPr lang="en-US" dirty="0" err="1" smtClean="0"/>
              <a:t>Gaudet</a:t>
            </a:r>
            <a:r>
              <a:rPr lang="en-US" dirty="0" smtClean="0"/>
              <a:t> had interviewers ask repeated questions about decision</a:t>
            </a:r>
            <a:r>
              <a:rPr lang="en-US" dirty="0"/>
              <a:t>-making during the </a:t>
            </a:r>
            <a:r>
              <a:rPr lang="en-US" dirty="0" smtClean="0"/>
              <a:t>Presidential election campaign of 1940.</a:t>
            </a:r>
          </a:p>
          <a:p>
            <a:r>
              <a:rPr lang="en-US" i="1" dirty="0" smtClean="0"/>
              <a:t>The </a:t>
            </a:r>
            <a:r>
              <a:rPr lang="en-US" i="1" dirty="0"/>
              <a:t>People’s </a:t>
            </a:r>
            <a:r>
              <a:rPr lang="en-US" i="1" dirty="0" smtClean="0"/>
              <a:t>Choice </a:t>
            </a:r>
            <a:r>
              <a:rPr lang="en-US" dirty="0" smtClean="0"/>
              <a:t>(1944) introduced “</a:t>
            </a:r>
            <a:r>
              <a:rPr lang="en-US" dirty="0"/>
              <a:t>the two-step flow of communications,” </a:t>
            </a:r>
            <a:r>
              <a:rPr lang="en-US" dirty="0" smtClean="0"/>
              <a:t>and kicked off the “</a:t>
            </a:r>
            <a:r>
              <a:rPr lang="en-US" dirty="0"/>
              <a:t>limited </a:t>
            </a:r>
            <a:r>
              <a:rPr lang="en-US" dirty="0" smtClean="0"/>
              <a:t>effects school of thought.</a:t>
            </a:r>
          </a:p>
          <a:p>
            <a:r>
              <a:rPr lang="en-US" dirty="0" smtClean="0"/>
              <a:t>Specifically</a:t>
            </a:r>
            <a:r>
              <a:rPr lang="en-US" dirty="0" smtClean="0"/>
              <a:t>, ideas flow </a:t>
            </a:r>
            <a:r>
              <a:rPr lang="en-US" dirty="0"/>
              <a:t>from </a:t>
            </a:r>
            <a:r>
              <a:rPr lang="en-US" dirty="0" smtClean="0"/>
              <a:t>media to “</a:t>
            </a:r>
            <a:r>
              <a:rPr lang="en-US" dirty="0"/>
              <a:t>opinion leaders” </a:t>
            </a:r>
            <a:r>
              <a:rPr lang="en-US" dirty="0" smtClean="0"/>
              <a:t>to the less politically-interested. </a:t>
            </a:r>
            <a:endParaRPr lang="en-US" dirty="0"/>
          </a:p>
        </p:txBody>
      </p:sp>
    </p:spTree>
    <p:extLst>
      <p:ext uri="{BB962C8B-B14F-4D97-AF65-F5344CB8AC3E}">
        <p14:creationId xmlns:p14="http://schemas.microsoft.com/office/powerpoint/2010/main" val="33049732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227</TotalTime>
  <Words>775</Words>
  <Application>Microsoft Macintosh PowerPoint</Application>
  <PresentationFormat>On-screen Show (4:3)</PresentationFormat>
  <Paragraphs>94</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The Early Social Science of Media</vt:lpstr>
      <vt:lpstr>Overview</vt:lpstr>
      <vt:lpstr>Conventional Wisdom, 1920s – 1950s</vt:lpstr>
      <vt:lpstr>“The medium is the message.” - Marshall McLuhan</vt:lpstr>
      <vt:lpstr>Norbert Weiner</vt:lpstr>
      <vt:lpstr>PowerPoint Presentation</vt:lpstr>
      <vt:lpstr>The decline of massive systemic effects</vt:lpstr>
      <vt:lpstr>New mainstream social science (1940s)</vt:lpstr>
      <vt:lpstr>Eerie County Study</vt:lpstr>
      <vt:lpstr>Decatur Study</vt:lpstr>
      <vt:lpstr>Elmira Study</vt:lpstr>
      <vt:lpstr>Summary Of “Limited Effects”</vt:lpstr>
      <vt:lpstr>So what happened?</vt:lpstr>
      <vt:lpstr>Have you ever seen Space Jam (1996)? </vt:lpstr>
      <vt:lpstr>So what happened?</vt:lpstr>
      <vt:lpstr>Primer on Personality Traits</vt:lpstr>
      <vt:lpstr>PowerPoint Presentation</vt:lpstr>
      <vt:lpstr>So what happened?</vt:lpstr>
      <vt:lpstr>PowerPoint Presentation</vt:lpstr>
      <vt:lpstr>The end of secrets</vt:lpstr>
    </vt:vector>
  </TitlesOfParts>
  <Company>University of Southampton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Early Social Science of Media</dc:title>
  <dc:creator>Justin Murphy</dc:creator>
  <cp:lastModifiedBy>Justin Murphy</cp:lastModifiedBy>
  <cp:revision>20</cp:revision>
  <dcterms:created xsi:type="dcterms:W3CDTF">2017-11-15T15:49:45Z</dcterms:created>
  <dcterms:modified xsi:type="dcterms:W3CDTF">2017-11-16T14:17:39Z</dcterms:modified>
</cp:coreProperties>
</file>