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66" r:id="rId2"/>
    <p:sldId id="267" r:id="rId3"/>
    <p:sldId id="268" r:id="rId4"/>
    <p:sldId id="257" r:id="rId5"/>
    <p:sldId id="269" r:id="rId6"/>
    <p:sldId id="270" r:id="rId7"/>
    <p:sldId id="273" r:id="rId8"/>
    <p:sldId id="259" r:id="rId9"/>
    <p:sldId id="263" r:id="rId10"/>
    <p:sldId id="272" r:id="rId11"/>
    <p:sldId id="258" r:id="rId12"/>
    <p:sldId id="261" r:id="rId13"/>
    <p:sldId id="265" r:id="rId14"/>
    <p:sldId id="264" r:id="rId15"/>
    <p:sldId id="262" r:id="rId16"/>
    <p:sldId id="271" r:id="rId17"/>
    <p:sldId id="276" r:id="rId18"/>
    <p:sldId id="256" r:id="rId19"/>
    <p:sldId id="274" r:id="rId20"/>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38" autoAdjust="0"/>
  </p:normalViewPr>
  <p:slideViewPr>
    <p:cSldViewPr snapToGrid="0" snapToObjects="1">
      <p:cViewPr varScale="1">
        <p:scale>
          <a:sx n="41" d="100"/>
          <a:sy n="41" d="100"/>
        </p:scale>
        <p:origin x="-2936" y="-1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342587-C9A8-4546-B6A9-105484C971E6}" type="datetimeFigureOut">
              <a:rPr lang="en-US" smtClean="0"/>
              <a:t>10/19/17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35DCD6-2ACC-C748-98BF-46579809C0FA}" type="slidenum">
              <a:rPr lang="en-US" smtClean="0"/>
              <a:t>‹#›</a:t>
            </a:fld>
            <a:endParaRPr lang="en-US"/>
          </a:p>
        </p:txBody>
      </p:sp>
    </p:spTree>
    <p:extLst>
      <p:ext uri="{BB962C8B-B14F-4D97-AF65-F5344CB8AC3E}">
        <p14:creationId xmlns:p14="http://schemas.microsoft.com/office/powerpoint/2010/main" val="40702188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1</a:t>
            </a:fld>
            <a:endParaRPr lang="en-US"/>
          </a:p>
        </p:txBody>
      </p:sp>
    </p:spTree>
    <p:extLst>
      <p:ext uri="{BB962C8B-B14F-4D97-AF65-F5344CB8AC3E}">
        <p14:creationId xmlns:p14="http://schemas.microsoft.com/office/powerpoint/2010/main" val="2948835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So basically our</a:t>
            </a:r>
            <a:r>
              <a:rPr lang="en-US" baseline="0" dirty="0" smtClean="0"/>
              <a:t> powers to see, to think, and to shape the world get captured by technology.</a:t>
            </a:r>
          </a:p>
          <a:p>
            <a:endParaRPr lang="en-US" baseline="0" dirty="0" smtClean="0"/>
          </a:p>
          <a:p>
            <a:r>
              <a:rPr lang="en-US" baseline="0" dirty="0" smtClean="0"/>
              <a:t>So how do we exit this? We need to understand more about what we do when we think. What is intelligence even?</a:t>
            </a:r>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10</a:t>
            </a:fld>
            <a:endParaRPr lang="en-US"/>
          </a:p>
        </p:txBody>
      </p:sp>
    </p:spTree>
    <p:extLst>
      <p:ext uri="{BB962C8B-B14F-4D97-AF65-F5344CB8AC3E}">
        <p14:creationId xmlns:p14="http://schemas.microsoft.com/office/powerpoint/2010/main" val="219815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Circular structure</a:t>
            </a:r>
          </a:p>
          <a:p>
            <a:endParaRPr lang="en-US" dirty="0" smtClean="0"/>
          </a:p>
          <a:p>
            <a:r>
              <a:rPr lang="en-US" dirty="0" smtClean="0"/>
              <a:t>Intelligence</a:t>
            </a:r>
            <a:r>
              <a:rPr lang="en-US" baseline="0" dirty="0" smtClean="0"/>
              <a:t> is feedback between an actor and an environment. Powerful, learning; but what if goal is bad? Runaway potential.</a:t>
            </a:r>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11</a:t>
            </a:fld>
            <a:endParaRPr lang="en-US"/>
          </a:p>
        </p:txBody>
      </p:sp>
    </p:spTree>
    <p:extLst>
      <p:ext uri="{BB962C8B-B14F-4D97-AF65-F5344CB8AC3E}">
        <p14:creationId xmlns:p14="http://schemas.microsoft.com/office/powerpoint/2010/main" val="97434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Systems</a:t>
            </a:r>
            <a:r>
              <a:rPr lang="en-US" baseline="0" dirty="0" smtClean="0"/>
              <a:t> with circular structure are extremely powerful and appear throughout social phenomena.</a:t>
            </a:r>
          </a:p>
          <a:p>
            <a:endParaRPr lang="en-US" baseline="0" dirty="0" smtClean="0"/>
          </a:p>
          <a:p>
            <a:r>
              <a:rPr lang="en-US" baseline="0" dirty="0" smtClean="0"/>
              <a:t>Cybernetics: "the scientific study of control and communication in the animal and the machine.” – Weiner 1948</a:t>
            </a:r>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12</a:t>
            </a:fld>
            <a:endParaRPr lang="en-US"/>
          </a:p>
        </p:txBody>
      </p:sp>
    </p:spTree>
    <p:extLst>
      <p:ext uri="{BB962C8B-B14F-4D97-AF65-F5344CB8AC3E}">
        <p14:creationId xmlns:p14="http://schemas.microsoft.com/office/powerpoint/2010/main" val="283266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Feedback loops have obvious implications for public</a:t>
            </a:r>
            <a:r>
              <a:rPr lang="en-US" baseline="0" dirty="0" smtClean="0"/>
              <a:t> communications.</a:t>
            </a:r>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15</a:t>
            </a:fld>
            <a:endParaRPr lang="en-US"/>
          </a:p>
        </p:txBody>
      </p:sp>
    </p:spTree>
    <p:extLst>
      <p:ext uri="{BB962C8B-B14F-4D97-AF65-F5344CB8AC3E}">
        <p14:creationId xmlns:p14="http://schemas.microsoft.com/office/powerpoint/2010/main" val="12213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Capitalism is based on a fundamental</a:t>
            </a:r>
            <a:r>
              <a:rPr lang="en-US" baseline="0" dirty="0" smtClean="0"/>
              <a:t> form of positive feedback.</a:t>
            </a:r>
          </a:p>
          <a:p>
            <a:endParaRPr lang="en-US" baseline="0" dirty="0" smtClean="0"/>
          </a:p>
          <a:p>
            <a:r>
              <a:rPr lang="en-US" baseline="0" dirty="0" smtClean="0"/>
              <a:t>Intelligence of capitalism colonizes the intelligence of humans. And it’s takeoff.</a:t>
            </a:r>
          </a:p>
          <a:p>
            <a:endParaRPr lang="en-US" baseline="0" dirty="0" smtClean="0"/>
          </a:p>
          <a:p>
            <a:r>
              <a:rPr lang="en-US" baseline="0" dirty="0" smtClean="0"/>
              <a:t>But there’s no intelligent adjudication of final goals. What matters to us? Intelligence can’t say.</a:t>
            </a:r>
          </a:p>
        </p:txBody>
      </p:sp>
      <p:sp>
        <p:nvSpPr>
          <p:cNvPr id="4" name="Slide Number Placeholder 3"/>
          <p:cNvSpPr>
            <a:spLocks noGrp="1"/>
          </p:cNvSpPr>
          <p:nvPr>
            <p:ph type="sldNum" sz="quarter" idx="10"/>
          </p:nvPr>
        </p:nvSpPr>
        <p:spPr/>
        <p:txBody>
          <a:bodyPr/>
          <a:lstStyle/>
          <a:p>
            <a:fld id="{7135DCD6-2ACC-C748-98BF-46579809C0FA}" type="slidenum">
              <a:rPr lang="en-US" smtClean="0"/>
              <a:t>16</a:t>
            </a:fld>
            <a:endParaRPr lang="en-US"/>
          </a:p>
        </p:txBody>
      </p:sp>
    </p:spTree>
    <p:extLst>
      <p:ext uri="{BB962C8B-B14F-4D97-AF65-F5344CB8AC3E}">
        <p14:creationId xmlns:p14="http://schemas.microsoft.com/office/powerpoint/2010/main" val="4151457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smtClean="0"/>
              <a:t>So we might ask, how do we get embroiled in these</a:t>
            </a:r>
            <a:r>
              <a:rPr lang="en-US" baseline="0" dirty="0" smtClean="0"/>
              <a:t> interminable collective confusions?</a:t>
            </a:r>
          </a:p>
          <a:p>
            <a:r>
              <a:rPr lang="en-US" baseline="0" dirty="0" smtClean="0"/>
              <a:t>Capitalism is intelligence become autonomous. No goal but the increasing of intelligence.</a:t>
            </a:r>
            <a:endParaRPr lang="en-US" dirty="0" smtClean="0"/>
          </a:p>
          <a:p>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17</a:t>
            </a:fld>
            <a:endParaRPr lang="en-US"/>
          </a:p>
        </p:txBody>
      </p:sp>
    </p:spTree>
    <p:extLst>
      <p:ext uri="{BB962C8B-B14F-4D97-AF65-F5344CB8AC3E}">
        <p14:creationId xmlns:p14="http://schemas.microsoft.com/office/powerpoint/2010/main" val="15758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baseline="0" dirty="0" smtClean="0"/>
              <a:t>Many political problems are knots of conflicting instrumental communication. Left tells a lie, right tells a lie: doom over time.</a:t>
            </a:r>
          </a:p>
          <a:p>
            <a:r>
              <a:rPr lang="en-US" baseline="0" dirty="0" smtClean="0"/>
              <a:t>Consider IQ differences. They exist. Left denies their importance (all social conditioning), the Right overstates their importance (denies equal human dignity &amp; obligation).</a:t>
            </a:r>
            <a:endParaRPr lang="en-US" dirty="0" smtClean="0"/>
          </a:p>
          <a:p>
            <a:endParaRPr lang="en-US" dirty="0" smtClean="0"/>
          </a:p>
          <a:p>
            <a:r>
              <a:rPr lang="en-US" dirty="0" smtClean="0"/>
              <a:t>IQ as a case study</a:t>
            </a:r>
            <a:r>
              <a:rPr lang="en-US" baseline="0" dirty="0" smtClean="0"/>
              <a:t> of unbearable acceleration leading to universal confusion.</a:t>
            </a:r>
          </a:p>
          <a:p>
            <a:r>
              <a:rPr lang="en-US" baseline="0" dirty="0" smtClean="0"/>
              <a:t>Capitalism selects for intelligence, but intelligence is unequally distributed.</a:t>
            </a:r>
          </a:p>
          <a:p>
            <a:r>
              <a:rPr lang="en-US" baseline="0" dirty="0" smtClean="0"/>
              <a:t>So, inequality.</a:t>
            </a:r>
          </a:p>
          <a:p>
            <a:r>
              <a:rPr lang="en-US" baseline="0" dirty="0" smtClean="0"/>
              <a:t>The greater the information processing power, the more efficient is sorting.</a:t>
            </a:r>
          </a:p>
          <a:p>
            <a:r>
              <a:rPr lang="en-US" baseline="0" dirty="0" smtClean="0"/>
              <a:t>So the most capable have the incentives and capacities to escape obligations to the less powerful.</a:t>
            </a:r>
          </a:p>
          <a:p>
            <a:r>
              <a:rPr lang="en-US" baseline="0" dirty="0" smtClean="0"/>
              <a:t>	- geographical sorting, gated communities, tax reform, media influence</a:t>
            </a:r>
          </a:p>
          <a:p>
            <a:r>
              <a:rPr lang="en-US" baseline="0" dirty="0" smtClean="0"/>
              <a:t>The least capable have real incentives to inflate their intelligence, deny reality, &amp; manipulate etc.</a:t>
            </a:r>
          </a:p>
          <a:p>
            <a:r>
              <a:rPr lang="en-US" baseline="0" dirty="0" smtClean="0"/>
              <a:t>	- They will convince most people beneath them.</a:t>
            </a:r>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18</a:t>
            </a:fld>
            <a:endParaRPr lang="en-US"/>
          </a:p>
        </p:txBody>
      </p:sp>
    </p:spTree>
    <p:extLst>
      <p:ext uri="{BB962C8B-B14F-4D97-AF65-F5344CB8AC3E}">
        <p14:creationId xmlns:p14="http://schemas.microsoft.com/office/powerpoint/2010/main" val="273722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35DCD6-2ACC-C748-98BF-46579809C0FA}" type="slidenum">
              <a:rPr lang="en-US" smtClean="0"/>
              <a:t>19</a:t>
            </a:fld>
            <a:endParaRPr lang="en-US"/>
          </a:p>
        </p:txBody>
      </p:sp>
    </p:spTree>
    <p:extLst>
      <p:ext uri="{BB962C8B-B14F-4D97-AF65-F5344CB8AC3E}">
        <p14:creationId xmlns:p14="http://schemas.microsoft.com/office/powerpoint/2010/main" val="59207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2</a:t>
            </a:fld>
            <a:endParaRPr lang="en-US"/>
          </a:p>
        </p:txBody>
      </p:sp>
    </p:spTree>
    <p:extLst>
      <p:ext uri="{BB962C8B-B14F-4D97-AF65-F5344CB8AC3E}">
        <p14:creationId xmlns:p14="http://schemas.microsoft.com/office/powerpoint/2010/main" val="142413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3</a:t>
            </a:fld>
            <a:endParaRPr lang="en-US"/>
          </a:p>
        </p:txBody>
      </p:sp>
    </p:spTree>
    <p:extLst>
      <p:ext uri="{BB962C8B-B14F-4D97-AF65-F5344CB8AC3E}">
        <p14:creationId xmlns:p14="http://schemas.microsoft.com/office/powerpoint/2010/main" val="176084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4</a:t>
            </a:fld>
            <a:endParaRPr lang="en-US"/>
          </a:p>
        </p:txBody>
      </p:sp>
    </p:spTree>
    <p:extLst>
      <p:ext uri="{BB962C8B-B14F-4D97-AF65-F5344CB8AC3E}">
        <p14:creationId xmlns:p14="http://schemas.microsoft.com/office/powerpoint/2010/main" val="155630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5</a:t>
            </a:fld>
            <a:endParaRPr lang="en-US"/>
          </a:p>
        </p:txBody>
      </p:sp>
    </p:spTree>
    <p:extLst>
      <p:ext uri="{BB962C8B-B14F-4D97-AF65-F5344CB8AC3E}">
        <p14:creationId xmlns:p14="http://schemas.microsoft.com/office/powerpoint/2010/main" val="1813120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6</a:t>
            </a:fld>
            <a:endParaRPr lang="en-US"/>
          </a:p>
        </p:txBody>
      </p:sp>
    </p:spTree>
    <p:extLst>
      <p:ext uri="{BB962C8B-B14F-4D97-AF65-F5344CB8AC3E}">
        <p14:creationId xmlns:p14="http://schemas.microsoft.com/office/powerpoint/2010/main" val="361092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7</a:t>
            </a:fld>
            <a:endParaRPr lang="en-US"/>
          </a:p>
        </p:txBody>
      </p:sp>
    </p:spTree>
    <p:extLst>
      <p:ext uri="{BB962C8B-B14F-4D97-AF65-F5344CB8AC3E}">
        <p14:creationId xmlns:p14="http://schemas.microsoft.com/office/powerpoint/2010/main" val="321158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35DCD6-2ACC-C748-98BF-46579809C0FA}" type="slidenum">
              <a:rPr lang="en-US" smtClean="0"/>
              <a:t>8</a:t>
            </a:fld>
            <a:endParaRPr lang="en-US"/>
          </a:p>
        </p:txBody>
      </p:sp>
    </p:spTree>
    <p:extLst>
      <p:ext uri="{BB962C8B-B14F-4D97-AF65-F5344CB8AC3E}">
        <p14:creationId xmlns:p14="http://schemas.microsoft.com/office/powerpoint/2010/main" val="221036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“Energy concealed in nature is unlocked, what is unlocked is transformed, what is transformed is stored up, what is stored up is, in turn, distributed, and what is distributed is switched about ever anew,”</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he might just as well be describing encryption and encoding, electrical transformers, hard drives, networks, and packet-switching. </a:t>
            </a:r>
            <a:endParaRPr lang="en-US" dirty="0" smtClean="0"/>
          </a:p>
          <a:p>
            <a:endParaRPr lang="en-US" dirty="0" smtClean="0"/>
          </a:p>
          <a:p>
            <a:endParaRPr lang="en-US" dirty="0" smtClean="0"/>
          </a:p>
          <a:p>
            <a:r>
              <a:rPr lang="en-US" dirty="0" smtClean="0"/>
              <a:t>I</a:t>
            </a:r>
            <a:r>
              <a:rPr lang="en-US" baseline="0" dirty="0" smtClean="0"/>
              <a:t> believe the supreme danger is coming to pass.</a:t>
            </a:r>
          </a:p>
          <a:p>
            <a:r>
              <a:rPr lang="en-US" baseline="0" dirty="0" smtClean="0"/>
              <a:t>What to do?</a:t>
            </a:r>
          </a:p>
          <a:p>
            <a:r>
              <a:rPr lang="en-US" baseline="0" dirty="0" smtClean="0"/>
              <a:t>Something like “non-instrumental intelligence” or intelligence applied to the goal of truth.</a:t>
            </a:r>
          </a:p>
          <a:p>
            <a:r>
              <a:rPr lang="en-US" baseline="0" dirty="0" smtClean="0"/>
              <a:t>Truth is the accurate picture.</a:t>
            </a:r>
          </a:p>
          <a:p>
            <a:r>
              <a:rPr lang="en-US" baseline="0" dirty="0" smtClean="0"/>
              <a:t>Ironically, this has effects.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35DCD6-2ACC-C748-98BF-46579809C0FA}" type="slidenum">
              <a:rPr lang="en-US" smtClean="0"/>
              <a:t>9</a:t>
            </a:fld>
            <a:endParaRPr lang="en-US"/>
          </a:p>
        </p:txBody>
      </p:sp>
    </p:spTree>
    <p:extLst>
      <p:ext uri="{BB962C8B-B14F-4D97-AF65-F5344CB8AC3E}">
        <p14:creationId xmlns:p14="http://schemas.microsoft.com/office/powerpoint/2010/main" val="368767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95623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4941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423768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42499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E0A59-EA6A-8846-8BF4-40FD61749EBE}"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317970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9E0A59-EA6A-8846-8BF4-40FD61749EBE}"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40135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9E0A59-EA6A-8846-8BF4-40FD61749EBE}"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332179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E0A59-EA6A-8846-8BF4-40FD61749EBE}"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81770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E0A59-EA6A-8846-8BF4-40FD61749EBE}"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59308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E0A59-EA6A-8846-8BF4-40FD61749EBE}"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45070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E0A59-EA6A-8846-8BF4-40FD61749EBE}"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655091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D9E0A59-EA6A-8846-8BF4-40FD61749EBE}" type="datetimeFigureOut">
              <a:rPr lang="en-US" smtClean="0"/>
              <a:t>10/19/17</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1F2AC6F-909F-DD41-9418-C81C78E79FF5}" type="slidenum">
              <a:rPr lang="en-US" smtClean="0"/>
              <a:t>‹#›</a:t>
            </a:fld>
            <a:endParaRPr lang="en-US"/>
          </a:p>
        </p:txBody>
      </p:sp>
    </p:spTree>
    <p:extLst>
      <p:ext uri="{BB962C8B-B14F-4D97-AF65-F5344CB8AC3E}">
        <p14:creationId xmlns:p14="http://schemas.microsoft.com/office/powerpoint/2010/main" val="875384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4350" y="1970976"/>
            <a:ext cx="5829300" cy="1960033"/>
          </a:xfrm>
        </p:spPr>
        <p:txBody>
          <a:bodyPr>
            <a:normAutofit fontScale="90000"/>
          </a:bodyPr>
          <a:lstStyle/>
          <a:p>
            <a:r>
              <a:rPr lang="fr-FR" dirty="0" smtClean="0">
                <a:cs typeface="Times New Roman"/>
              </a:rPr>
              <a:t>Information, Communication, Intelligence, </a:t>
            </a:r>
            <a:r>
              <a:rPr lang="fr-FR" dirty="0" err="1" smtClean="0">
                <a:cs typeface="Times New Roman"/>
              </a:rPr>
              <a:t>Rationality</a:t>
            </a:r>
            <a:endParaRPr lang="en-US" dirty="0">
              <a:cs typeface="Times New Roman"/>
            </a:endParaRPr>
          </a:p>
        </p:txBody>
      </p:sp>
      <p:sp>
        <p:nvSpPr>
          <p:cNvPr id="5" name="Subtitle 4"/>
          <p:cNvSpPr>
            <a:spLocks noGrp="1"/>
          </p:cNvSpPr>
          <p:nvPr>
            <p:ph type="subTitle" idx="1"/>
          </p:nvPr>
        </p:nvSpPr>
        <p:spPr>
          <a:xfrm>
            <a:off x="1028700" y="4617128"/>
            <a:ext cx="4800600" cy="2336800"/>
          </a:xfrm>
        </p:spPr>
        <p:txBody>
          <a:bodyPr/>
          <a:lstStyle/>
          <a:p>
            <a:r>
              <a:rPr lang="en-US" dirty="0" smtClean="0">
                <a:solidFill>
                  <a:schemeClr val="tx2">
                    <a:lumMod val="75000"/>
                  </a:schemeClr>
                </a:solidFill>
                <a:cs typeface="Times New Roman"/>
              </a:rPr>
              <a:t>Justin Murphy</a:t>
            </a:r>
          </a:p>
          <a:p>
            <a:r>
              <a:rPr lang="en-US" dirty="0" err="1">
                <a:solidFill>
                  <a:schemeClr val="tx2">
                    <a:lumMod val="75000"/>
                  </a:schemeClr>
                </a:solidFill>
                <a:cs typeface="Times New Roman"/>
              </a:rPr>
              <a:t>j</a:t>
            </a:r>
            <a:r>
              <a:rPr lang="en-US" dirty="0" err="1" smtClean="0">
                <a:solidFill>
                  <a:schemeClr val="tx2">
                    <a:lumMod val="75000"/>
                  </a:schemeClr>
                </a:solidFill>
                <a:cs typeface="Times New Roman"/>
              </a:rPr>
              <a:t>mrphy.net</a:t>
            </a:r>
            <a:endParaRPr lang="en-US" dirty="0" smtClean="0">
              <a:solidFill>
                <a:schemeClr val="tx2">
                  <a:lumMod val="75000"/>
                </a:schemeClr>
              </a:solidFill>
              <a:cs typeface="Times New Roman"/>
            </a:endParaRPr>
          </a:p>
          <a:p>
            <a:r>
              <a:rPr lang="en-US" dirty="0" smtClean="0">
                <a:solidFill>
                  <a:schemeClr val="tx2">
                    <a:lumMod val="75000"/>
                  </a:schemeClr>
                </a:solidFill>
                <a:cs typeface="Times New Roman"/>
              </a:rPr>
              <a:t>@</a:t>
            </a:r>
            <a:r>
              <a:rPr lang="en-US" dirty="0" err="1" smtClean="0">
                <a:solidFill>
                  <a:schemeClr val="tx2">
                    <a:lumMod val="75000"/>
                  </a:schemeClr>
                </a:solidFill>
                <a:cs typeface="Times New Roman"/>
              </a:rPr>
              <a:t>jmrphy</a:t>
            </a:r>
            <a:endParaRPr lang="en-US" dirty="0" smtClean="0">
              <a:solidFill>
                <a:schemeClr val="tx2">
                  <a:lumMod val="75000"/>
                </a:schemeClr>
              </a:solidFill>
              <a:cs typeface="Times New Roman"/>
            </a:endParaRPr>
          </a:p>
        </p:txBody>
      </p:sp>
    </p:spTree>
    <p:extLst>
      <p:ext uri="{BB962C8B-B14F-4D97-AF65-F5344CB8AC3E}">
        <p14:creationId xmlns:p14="http://schemas.microsoft.com/office/powerpoint/2010/main" val="27674788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sp>
        <p:nvSpPr>
          <p:cNvPr id="3" name="Content Placeholder 2"/>
          <p:cNvSpPr>
            <a:spLocks noGrp="1"/>
          </p:cNvSpPr>
          <p:nvPr>
            <p:ph idx="1"/>
          </p:nvPr>
        </p:nvSpPr>
        <p:spPr/>
        <p:txBody>
          <a:bodyPr/>
          <a:lstStyle/>
          <a:p>
            <a:r>
              <a:rPr lang="en-US" dirty="0" smtClean="0"/>
              <a:t>Basically, problem-solving.</a:t>
            </a:r>
          </a:p>
          <a:p>
            <a:pPr lvl="1"/>
            <a:r>
              <a:rPr lang="en-US" dirty="0" smtClean="0"/>
              <a:t>Relative to a given goal</a:t>
            </a:r>
          </a:p>
          <a:p>
            <a:r>
              <a:rPr lang="en-US" dirty="0" smtClean="0"/>
              <a:t>Example of the </a:t>
            </a:r>
            <a:r>
              <a:rPr lang="en-US" dirty="0" err="1" smtClean="0"/>
              <a:t>rubik’s</a:t>
            </a:r>
            <a:r>
              <a:rPr lang="en-US" dirty="0" smtClean="0"/>
              <a:t> cube</a:t>
            </a:r>
          </a:p>
          <a:p>
            <a:r>
              <a:rPr lang="en-US" dirty="0" smtClean="0"/>
              <a:t>In humans</a:t>
            </a:r>
            <a:r>
              <a:rPr lang="en-US" i="1" dirty="0"/>
              <a:t>:</a:t>
            </a:r>
            <a:r>
              <a:rPr lang="en-US" i="1" dirty="0" smtClean="0"/>
              <a:t> g</a:t>
            </a:r>
          </a:p>
          <a:p>
            <a:r>
              <a:rPr lang="en-US" dirty="0" smtClean="0"/>
              <a:t>Time-travelling aliens</a:t>
            </a:r>
          </a:p>
          <a:p>
            <a:endParaRPr lang="en-US" i="1" dirty="0" smtClean="0"/>
          </a:p>
          <a:p>
            <a:endParaRPr lang="en-US" dirty="0"/>
          </a:p>
        </p:txBody>
      </p:sp>
    </p:spTree>
    <p:extLst>
      <p:ext uri="{BB962C8B-B14F-4D97-AF65-F5344CB8AC3E}">
        <p14:creationId xmlns:p14="http://schemas.microsoft.com/office/powerpoint/2010/main" val="2756621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a:cs typeface="Times New Roman"/>
              </a:rPr>
              <a:t>A simple model of intelligence</a:t>
            </a:r>
            <a:endParaRPr lang="en-US" sz="2800" b="1" dirty="0">
              <a:latin typeface="Times New Roman"/>
              <a:cs typeface="Times New Roman"/>
            </a:endParaRPr>
          </a:p>
        </p:txBody>
      </p:sp>
      <p:pic>
        <p:nvPicPr>
          <p:cNvPr id="4" name="Content Placeholder 3" descr="Legg-Hutter-Intelligence-16.png"/>
          <p:cNvPicPr>
            <a:picLocks noGrp="1" noChangeAspect="1"/>
          </p:cNvPicPr>
          <p:nvPr>
            <p:ph idx="1"/>
          </p:nvPr>
        </p:nvPicPr>
        <p:blipFill>
          <a:blip r:embed="rId3">
            <a:extLst>
              <a:ext uri="{28A0092B-C50C-407E-A947-70E740481C1C}">
                <a14:useLocalDpi xmlns:a14="http://schemas.microsoft.com/office/drawing/2010/main" val="0"/>
              </a:ext>
            </a:extLst>
          </a:blip>
          <a:srcRect t="8061" b="8061"/>
          <a:stretch>
            <a:fillRect/>
          </a:stretch>
        </p:blipFill>
        <p:spPr/>
      </p:pic>
    </p:spTree>
    <p:extLst>
      <p:ext uri="{BB962C8B-B14F-4D97-AF65-F5344CB8AC3E}">
        <p14:creationId xmlns:p14="http://schemas.microsoft.com/office/powerpoint/2010/main" val="41686905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Positive Feedback</a:t>
            </a:r>
            <a:endParaRPr lang="en-US" dirty="0"/>
          </a:p>
        </p:txBody>
      </p:sp>
      <p:pic>
        <p:nvPicPr>
          <p:cNvPr id="8" name="Content Placeholder 7"/>
          <p:cNvPicPr>
            <a:picLocks noGrp="1" noChangeAspect="1"/>
          </p:cNvPicPr>
          <p:nvPr>
            <p:ph idx="1"/>
          </p:nvPr>
        </p:nvPicPr>
        <p:blipFill>
          <a:blip r:embed="rId3"/>
          <a:srcRect l="8774" r="8774"/>
          <a:stretch>
            <a:fillRect/>
          </a:stretch>
        </p:blipFill>
        <p:spPr>
          <a:xfrm>
            <a:off x="197030" y="2030978"/>
            <a:ext cx="2581071" cy="2523537"/>
          </a:xfrm>
        </p:spPr>
      </p:pic>
      <p:pic>
        <p:nvPicPr>
          <p:cNvPr id="10" name="Picture 9"/>
          <p:cNvPicPr>
            <a:picLocks noChangeAspect="1"/>
          </p:cNvPicPr>
          <p:nvPr/>
        </p:nvPicPr>
        <p:blipFill rotWithShape="1">
          <a:blip r:embed="rId4"/>
          <a:srcRect t="14465"/>
          <a:stretch/>
        </p:blipFill>
        <p:spPr>
          <a:xfrm>
            <a:off x="4371856" y="1890185"/>
            <a:ext cx="1914525" cy="3620983"/>
          </a:xfrm>
          <a:prstGeom prst="rect">
            <a:avLst/>
          </a:prstGeom>
        </p:spPr>
      </p:pic>
      <p:pic>
        <p:nvPicPr>
          <p:cNvPr id="11" name="Picture 10"/>
          <p:cNvPicPr>
            <a:picLocks noChangeAspect="1"/>
          </p:cNvPicPr>
          <p:nvPr/>
        </p:nvPicPr>
        <p:blipFill>
          <a:blip r:embed="rId5"/>
          <a:stretch>
            <a:fillRect/>
          </a:stretch>
        </p:blipFill>
        <p:spPr>
          <a:xfrm>
            <a:off x="2023316" y="5534711"/>
            <a:ext cx="2676525" cy="3031067"/>
          </a:xfrm>
          <a:prstGeom prst="rect">
            <a:avLst/>
          </a:prstGeom>
        </p:spPr>
      </p:pic>
    </p:spTree>
    <p:extLst>
      <p:ext uri="{BB962C8B-B14F-4D97-AF65-F5344CB8AC3E}">
        <p14:creationId xmlns:p14="http://schemas.microsoft.com/office/powerpoint/2010/main" val="658333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Feedback</a:t>
            </a:r>
            <a:endParaRPr lang="en-US" dirty="0"/>
          </a:p>
        </p:txBody>
      </p:sp>
      <p:pic>
        <p:nvPicPr>
          <p:cNvPr id="4" name="Content Placeholder 3"/>
          <p:cNvPicPr>
            <a:picLocks noGrp="1" noChangeAspect="1"/>
          </p:cNvPicPr>
          <p:nvPr>
            <p:ph idx="1"/>
          </p:nvPr>
        </p:nvPicPr>
        <p:blipFill>
          <a:blip r:embed="rId2"/>
          <a:srcRect l="-19768" r="-19768"/>
          <a:stretch>
            <a:fillRect/>
          </a:stretch>
        </p:blipFill>
        <p:spPr>
          <a:xfrm>
            <a:off x="78321" y="1599123"/>
            <a:ext cx="6718864" cy="6569095"/>
          </a:xfrm>
        </p:spPr>
      </p:pic>
      <p:sp>
        <p:nvSpPr>
          <p:cNvPr id="5" name="TextBox 4"/>
          <p:cNvSpPr txBox="1"/>
          <p:nvPr/>
        </p:nvSpPr>
        <p:spPr>
          <a:xfrm>
            <a:off x="2050186" y="8436509"/>
            <a:ext cx="6327373" cy="276999"/>
          </a:xfrm>
          <a:prstGeom prst="rect">
            <a:avLst/>
          </a:prstGeom>
          <a:noFill/>
        </p:spPr>
        <p:txBody>
          <a:bodyPr wrap="none" rtlCol="0">
            <a:spAutoFit/>
          </a:bodyPr>
          <a:lstStyle/>
          <a:p>
            <a:r>
              <a:rPr lang="en-US" sz="1200" dirty="0"/>
              <a:t>http://</a:t>
            </a:r>
            <a:r>
              <a:rPr lang="en-US" sz="1200" dirty="0" err="1"/>
              <a:t>www.bbc.co.uk</a:t>
            </a:r>
            <a:r>
              <a:rPr lang="en-US" sz="1200" dirty="0"/>
              <a:t>/</a:t>
            </a:r>
            <a:r>
              <a:rPr lang="en-US" sz="1200" dirty="0" err="1"/>
              <a:t>bitesize</a:t>
            </a:r>
            <a:r>
              <a:rPr lang="en-US" sz="1200" dirty="0"/>
              <a:t>/higher/biology/</a:t>
            </a:r>
            <a:r>
              <a:rPr lang="en-US" sz="1200" dirty="0" err="1"/>
              <a:t>control_regulation</a:t>
            </a:r>
            <a:r>
              <a:rPr lang="en-US" sz="1200" dirty="0"/>
              <a:t>/</a:t>
            </a:r>
            <a:r>
              <a:rPr lang="en-US" sz="1200" dirty="0" err="1"/>
              <a:t>homeostatic_control</a:t>
            </a:r>
            <a:r>
              <a:rPr lang="en-US" sz="1200" dirty="0"/>
              <a:t>/revision/1/</a:t>
            </a:r>
          </a:p>
        </p:txBody>
      </p:sp>
    </p:spTree>
    <p:extLst>
      <p:ext uri="{BB962C8B-B14F-4D97-AF65-F5344CB8AC3E}">
        <p14:creationId xmlns:p14="http://schemas.microsoft.com/office/powerpoint/2010/main" val="23788500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of Positive vs. Negative Feedback</a:t>
            </a:r>
            <a:endParaRPr lang="en-US" dirty="0"/>
          </a:p>
        </p:txBody>
      </p:sp>
      <p:pic>
        <p:nvPicPr>
          <p:cNvPr id="4" name="Content Placeholder 3"/>
          <p:cNvPicPr>
            <a:picLocks noGrp="1" noChangeAspect="1"/>
          </p:cNvPicPr>
          <p:nvPr>
            <p:ph idx="1"/>
          </p:nvPr>
        </p:nvPicPr>
        <p:blipFill>
          <a:blip r:embed="rId2"/>
          <a:srcRect t="-19175" b="-19175"/>
          <a:stretch>
            <a:fillRect/>
          </a:stretch>
        </p:blipFill>
        <p:spPr>
          <a:xfrm>
            <a:off x="722124" y="1708866"/>
            <a:ext cx="5717207" cy="5589767"/>
          </a:xfrm>
        </p:spPr>
      </p:pic>
      <p:sp>
        <p:nvSpPr>
          <p:cNvPr id="5" name="TextBox 4"/>
          <p:cNvSpPr txBox="1"/>
          <p:nvPr/>
        </p:nvSpPr>
        <p:spPr>
          <a:xfrm>
            <a:off x="2875051" y="7764644"/>
            <a:ext cx="4229891" cy="523220"/>
          </a:xfrm>
          <a:prstGeom prst="rect">
            <a:avLst/>
          </a:prstGeom>
          <a:noFill/>
        </p:spPr>
        <p:txBody>
          <a:bodyPr wrap="square" rtlCol="0">
            <a:spAutoFit/>
          </a:bodyPr>
          <a:lstStyle/>
          <a:p>
            <a:r>
              <a:rPr lang="en-US" sz="1400" dirty="0"/>
              <a:t>de </a:t>
            </a:r>
            <a:r>
              <a:rPr lang="en-US" sz="1400" dirty="0" err="1"/>
              <a:t>Rosney</a:t>
            </a:r>
            <a:r>
              <a:rPr lang="en-US" sz="1400" dirty="0"/>
              <a:t>, J. 1997. “Feedback.” Principia </a:t>
            </a:r>
            <a:r>
              <a:rPr lang="en-US" sz="1400" dirty="0" err="1"/>
              <a:t>Cybernetica</a:t>
            </a:r>
            <a:r>
              <a:rPr lang="en-US" sz="1400" dirty="0"/>
              <a:t> Web. http://pespmc1.vub.ac.be/</a:t>
            </a:r>
            <a:r>
              <a:rPr lang="en-US" sz="1400" dirty="0" err="1"/>
              <a:t>FEEDBACK.html</a:t>
            </a:r>
            <a:r>
              <a:rPr lang="en-US" sz="1400" dirty="0"/>
              <a:t>.</a:t>
            </a:r>
          </a:p>
        </p:txBody>
      </p:sp>
    </p:spTree>
    <p:extLst>
      <p:ext uri="{BB962C8B-B14F-4D97-AF65-F5344CB8AC3E}">
        <p14:creationId xmlns:p14="http://schemas.microsoft.com/office/powerpoint/2010/main" val="15144880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rcRect l="-48529" r="-48529"/>
          <a:stretch>
            <a:fillRect/>
          </a:stretch>
        </p:blipFill>
        <p:spPr>
          <a:xfrm>
            <a:off x="-326860" y="1052657"/>
            <a:ext cx="7184860" cy="7024704"/>
          </a:xfrm>
        </p:spPr>
      </p:pic>
    </p:spTree>
    <p:extLst>
      <p:ext uri="{BB962C8B-B14F-4D97-AF65-F5344CB8AC3E}">
        <p14:creationId xmlns:p14="http://schemas.microsoft.com/office/powerpoint/2010/main" val="2569217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capitalism?</a:t>
            </a:r>
            <a:endParaRPr lang="en-US" dirty="0"/>
          </a:p>
        </p:txBody>
      </p:sp>
      <p:pic>
        <p:nvPicPr>
          <p:cNvPr id="4" name="Content Placeholder 3" descr="MCM.png"/>
          <p:cNvPicPr>
            <a:picLocks noGrp="1" noChangeAspect="1"/>
          </p:cNvPicPr>
          <p:nvPr>
            <p:ph idx="1"/>
          </p:nvPr>
        </p:nvPicPr>
        <p:blipFill>
          <a:blip r:embed="rId3">
            <a:extLst>
              <a:ext uri="{28A0092B-C50C-407E-A947-70E740481C1C}">
                <a14:useLocalDpi xmlns:a14="http://schemas.microsoft.com/office/drawing/2010/main" val="0"/>
              </a:ext>
            </a:extLst>
          </a:blip>
          <a:srcRect l="-23852" r="-23852"/>
          <a:stretch>
            <a:fillRect/>
          </a:stretch>
        </p:blipFill>
        <p:spPr>
          <a:xfrm>
            <a:off x="986457" y="2364657"/>
            <a:ext cx="5030853" cy="4918712"/>
          </a:xfrm>
        </p:spPr>
      </p:pic>
      <p:sp>
        <p:nvSpPr>
          <p:cNvPr id="5" name="TextBox 4"/>
          <p:cNvSpPr txBox="1"/>
          <p:nvPr/>
        </p:nvSpPr>
        <p:spPr>
          <a:xfrm>
            <a:off x="5096844" y="7826271"/>
            <a:ext cx="1762021" cy="369332"/>
          </a:xfrm>
          <a:prstGeom prst="rect">
            <a:avLst/>
          </a:prstGeom>
          <a:noFill/>
        </p:spPr>
        <p:txBody>
          <a:bodyPr wrap="none" rtlCol="0">
            <a:spAutoFit/>
          </a:bodyPr>
          <a:lstStyle/>
          <a:p>
            <a:r>
              <a:rPr lang="en-US" dirty="0" smtClean="0"/>
              <a:t>Diagram of Marx</a:t>
            </a:r>
          </a:p>
        </p:txBody>
      </p:sp>
    </p:spTree>
    <p:extLst>
      <p:ext uri="{BB962C8B-B14F-4D97-AF65-F5344CB8AC3E}">
        <p14:creationId xmlns:p14="http://schemas.microsoft.com/office/powerpoint/2010/main" val="16494343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3"/>
          <a:srcRect t="1954" b="1954"/>
          <a:stretch>
            <a:fillRect/>
          </a:stretch>
        </p:blipFill>
        <p:spPr>
          <a:xfrm>
            <a:off x="157698" y="1105119"/>
            <a:ext cx="6558512" cy="6412319"/>
          </a:xfrm>
          <a:prstGeom prst="rect">
            <a:avLst/>
          </a:prstGeom>
        </p:spPr>
      </p:pic>
      <p:sp>
        <p:nvSpPr>
          <p:cNvPr id="5" name="TextBox 4"/>
          <p:cNvSpPr txBox="1"/>
          <p:nvPr/>
        </p:nvSpPr>
        <p:spPr>
          <a:xfrm>
            <a:off x="3073533" y="7725963"/>
            <a:ext cx="3784467" cy="1200329"/>
          </a:xfrm>
          <a:prstGeom prst="rect">
            <a:avLst/>
          </a:prstGeom>
          <a:noFill/>
        </p:spPr>
        <p:txBody>
          <a:bodyPr wrap="square" rtlCol="0">
            <a:spAutoFit/>
          </a:bodyPr>
          <a:lstStyle/>
          <a:p>
            <a:r>
              <a:rPr lang="en-US" dirty="0" err="1"/>
              <a:t>Bostrom</a:t>
            </a:r>
            <a:r>
              <a:rPr lang="en-US" dirty="0"/>
              <a:t>, Nick. 2014. </a:t>
            </a:r>
            <a:r>
              <a:rPr lang="en-US" i="1" dirty="0" err="1"/>
              <a:t>Superintelligence</a:t>
            </a:r>
            <a:r>
              <a:rPr lang="en-US" i="1" dirty="0"/>
              <a:t>: Paths, Dangers, Strategies</a:t>
            </a:r>
            <a:r>
              <a:rPr lang="en-US" dirty="0"/>
              <a:t>. Oxford: Oxford University Press.</a:t>
            </a:r>
          </a:p>
          <a:p>
            <a:endParaRPr lang="en-US" dirty="0"/>
          </a:p>
        </p:txBody>
      </p:sp>
    </p:spTree>
    <p:extLst>
      <p:ext uri="{BB962C8B-B14F-4D97-AF65-F5344CB8AC3E}">
        <p14:creationId xmlns:p14="http://schemas.microsoft.com/office/powerpoint/2010/main" val="20152999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stretch>
            <a:fillRect/>
          </a:stretch>
        </p:blipFill>
        <p:spPr>
          <a:xfrm>
            <a:off x="306171" y="1421308"/>
            <a:ext cx="6285604" cy="6330565"/>
          </a:xfrm>
          <a:prstGeom prst="rect">
            <a:avLst/>
          </a:prstGeom>
        </p:spPr>
      </p:pic>
    </p:spTree>
    <p:extLst>
      <p:ext uri="{BB962C8B-B14F-4D97-AF65-F5344CB8AC3E}">
        <p14:creationId xmlns:p14="http://schemas.microsoft.com/office/powerpoint/2010/main" val="27941898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rcRect l="-113541" r="-113541"/>
          <a:stretch>
            <a:fillRect/>
          </a:stretch>
        </p:blipFill>
        <p:spPr>
          <a:xfrm>
            <a:off x="-1156358" y="228584"/>
            <a:ext cx="8745168" cy="8550232"/>
          </a:xfrm>
        </p:spPr>
      </p:pic>
    </p:spTree>
    <p:extLst>
      <p:ext uri="{BB962C8B-B14F-4D97-AF65-F5344CB8AC3E}">
        <p14:creationId xmlns:p14="http://schemas.microsoft.com/office/powerpoint/2010/main" val="32805324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sz="2400" dirty="0" smtClean="0"/>
              <a:t>It’s not obvious what information and communication are, exactly</a:t>
            </a:r>
          </a:p>
          <a:p>
            <a:r>
              <a:rPr lang="en-US" sz="2400" dirty="0" smtClean="0"/>
              <a:t>How do you know what you are communicating to someone, if anything at all?</a:t>
            </a:r>
          </a:p>
          <a:p>
            <a:r>
              <a:rPr lang="en-US" sz="2400" dirty="0" smtClean="0"/>
              <a:t>How do you know if you are learning?</a:t>
            </a:r>
          </a:p>
          <a:p>
            <a:pPr lvl="1"/>
            <a:r>
              <a:rPr lang="en-US" sz="2400" dirty="0" smtClean="0"/>
              <a:t>Learning is receiving communication from the outside world.</a:t>
            </a:r>
            <a:endParaRPr lang="en-US" sz="2400" dirty="0"/>
          </a:p>
          <a:p>
            <a:r>
              <a:rPr lang="en-US" sz="2400" dirty="0" smtClean="0"/>
              <a:t>Machines and systems can learn, too</a:t>
            </a:r>
          </a:p>
          <a:p>
            <a:r>
              <a:rPr lang="en-US" sz="2400" dirty="0" smtClean="0"/>
              <a:t>What if something smarter than us, is playing us?</a:t>
            </a:r>
            <a:endParaRPr lang="en-US" dirty="0" smtClean="0"/>
          </a:p>
          <a:p>
            <a:endParaRPr lang="en-US" sz="2400" dirty="0" smtClean="0"/>
          </a:p>
        </p:txBody>
      </p:sp>
    </p:spTree>
    <p:extLst>
      <p:ext uri="{BB962C8B-B14F-4D97-AF65-F5344CB8AC3E}">
        <p14:creationId xmlns:p14="http://schemas.microsoft.com/office/powerpoint/2010/main" val="13724825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information?</a:t>
            </a:r>
            <a:endParaRPr lang="en-US" dirty="0"/>
          </a:p>
        </p:txBody>
      </p:sp>
      <p:sp>
        <p:nvSpPr>
          <p:cNvPr id="3" name="Content Placeholder 2"/>
          <p:cNvSpPr>
            <a:spLocks noGrp="1"/>
          </p:cNvSpPr>
          <p:nvPr>
            <p:ph idx="1"/>
          </p:nvPr>
        </p:nvSpPr>
        <p:spPr/>
        <p:txBody>
          <a:bodyPr>
            <a:normAutofit/>
          </a:bodyPr>
          <a:lstStyle/>
          <a:p>
            <a:r>
              <a:rPr lang="en-US" dirty="0" smtClean="0"/>
              <a:t>“A difference that makes a difference.”</a:t>
            </a:r>
          </a:p>
          <a:p>
            <a:pPr marL="457200" lvl="1" indent="0">
              <a:buNone/>
            </a:pPr>
            <a:r>
              <a:rPr lang="en-US" dirty="0" smtClean="0"/>
              <a:t>– Gregory Bateson</a:t>
            </a:r>
          </a:p>
          <a:p>
            <a:pPr marL="514350" indent="-457200"/>
            <a:r>
              <a:rPr lang="en-US" dirty="0" smtClean="0"/>
              <a:t>Decreases randomness (i.e., entropy, chaos)</a:t>
            </a:r>
          </a:p>
          <a:p>
            <a:pPr marL="514350" indent="-457200"/>
            <a:r>
              <a:rPr lang="en-US" dirty="0" smtClean="0"/>
              <a:t>Contrast with noise</a:t>
            </a:r>
          </a:p>
          <a:p>
            <a:pPr marL="514350" indent="-457200"/>
            <a:r>
              <a:rPr lang="en-US" dirty="0" smtClean="0"/>
              <a:t>Most elementary unit is the bit (0 </a:t>
            </a:r>
            <a:r>
              <a:rPr lang="en-US" dirty="0" err="1" smtClean="0"/>
              <a:t>vs</a:t>
            </a:r>
            <a:r>
              <a:rPr lang="en-US" dirty="0" smtClean="0"/>
              <a:t> 1)</a:t>
            </a:r>
          </a:p>
          <a:p>
            <a:pPr marL="514350" indent="-457200"/>
            <a:r>
              <a:rPr lang="en-US" dirty="0" smtClean="0"/>
              <a:t>In a closed system, information decreases with time (entropy increases)</a:t>
            </a:r>
          </a:p>
          <a:p>
            <a:pPr marL="514350" indent="-457200"/>
            <a:endParaRPr lang="en-US" dirty="0"/>
          </a:p>
        </p:txBody>
      </p:sp>
    </p:spTree>
    <p:extLst>
      <p:ext uri="{BB962C8B-B14F-4D97-AF65-F5344CB8AC3E}">
        <p14:creationId xmlns:p14="http://schemas.microsoft.com/office/powerpoint/2010/main" val="2077416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3"/>
          <a:srcRect l="-13030" t="63297" r="-8436"/>
          <a:stretch/>
        </p:blipFill>
        <p:spPr>
          <a:xfrm>
            <a:off x="1" y="3005411"/>
            <a:ext cx="6849311" cy="2896656"/>
          </a:xfrm>
        </p:spPr>
      </p:pic>
    </p:spTree>
    <p:extLst>
      <p:ext uri="{BB962C8B-B14F-4D97-AF65-F5344CB8AC3E}">
        <p14:creationId xmlns:p14="http://schemas.microsoft.com/office/powerpoint/2010/main" val="3447599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3"/>
          <a:srcRect l="-2378" r="-8438" b="35543"/>
          <a:stretch/>
        </p:blipFill>
        <p:spPr>
          <a:xfrm>
            <a:off x="420446" y="1686622"/>
            <a:ext cx="6248673" cy="5087001"/>
          </a:xfrm>
          <a:prstGeom prst="rect">
            <a:avLst/>
          </a:prstGeom>
        </p:spPr>
      </p:pic>
    </p:spTree>
    <p:extLst>
      <p:ext uri="{BB962C8B-B14F-4D97-AF65-F5344CB8AC3E}">
        <p14:creationId xmlns:p14="http://schemas.microsoft.com/office/powerpoint/2010/main" val="16474007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communication?</a:t>
            </a:r>
            <a:endParaRPr lang="en-US" dirty="0"/>
          </a:p>
        </p:txBody>
      </p:sp>
      <p:pic>
        <p:nvPicPr>
          <p:cNvPr id="4" name="Content Placeholder 3" descr="Shannon-communication-7.png"/>
          <p:cNvPicPr>
            <a:picLocks noGrp="1" noChangeAspect="1"/>
          </p:cNvPicPr>
          <p:nvPr>
            <p:ph idx="1"/>
          </p:nvPr>
        </p:nvPicPr>
        <p:blipFill>
          <a:blip r:embed="rId3">
            <a:extLst>
              <a:ext uri="{28A0092B-C50C-407E-A947-70E740481C1C}">
                <a14:useLocalDpi xmlns:a14="http://schemas.microsoft.com/office/drawing/2010/main" val="0"/>
              </a:ext>
            </a:extLst>
          </a:blip>
          <a:srcRect t="-8507" b="-8507"/>
          <a:stretch>
            <a:fillRect/>
          </a:stretch>
        </p:blipFill>
        <p:spPr>
          <a:xfrm>
            <a:off x="480189" y="1773476"/>
            <a:ext cx="5842247" cy="5712019"/>
          </a:xfrm>
        </p:spPr>
      </p:pic>
      <p:sp>
        <p:nvSpPr>
          <p:cNvPr id="5" name="TextBox 4"/>
          <p:cNvSpPr txBox="1"/>
          <p:nvPr/>
        </p:nvSpPr>
        <p:spPr>
          <a:xfrm>
            <a:off x="1296418" y="7572403"/>
            <a:ext cx="5561583" cy="923330"/>
          </a:xfrm>
          <a:prstGeom prst="rect">
            <a:avLst/>
          </a:prstGeom>
          <a:noFill/>
        </p:spPr>
        <p:txBody>
          <a:bodyPr wrap="square" rtlCol="0">
            <a:spAutoFit/>
          </a:bodyPr>
          <a:lstStyle/>
          <a:p>
            <a:r>
              <a:rPr lang="en-US" dirty="0"/>
              <a:t>Shannon, Claude E. 1948. “A Mathematical Theory of Communication.” </a:t>
            </a:r>
            <a:r>
              <a:rPr lang="en-US" i="1" dirty="0"/>
              <a:t>The Bell System Technical Journal</a:t>
            </a:r>
            <a:r>
              <a:rPr lang="en-US" dirty="0"/>
              <a:t> 27(3): 379–423, 623–656. Page 7.</a:t>
            </a:r>
          </a:p>
        </p:txBody>
      </p:sp>
    </p:spTree>
    <p:extLst>
      <p:ext uri="{BB962C8B-B14F-4D97-AF65-F5344CB8AC3E}">
        <p14:creationId xmlns:p14="http://schemas.microsoft.com/office/powerpoint/2010/main" val="1971987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rationality?</a:t>
            </a:r>
            <a:endParaRPr lang="en-US" dirty="0"/>
          </a:p>
        </p:txBody>
      </p:sp>
      <p:sp>
        <p:nvSpPr>
          <p:cNvPr id="3" name="Content Placeholder 2"/>
          <p:cNvSpPr>
            <a:spLocks noGrp="1"/>
          </p:cNvSpPr>
          <p:nvPr>
            <p:ph idx="1"/>
          </p:nvPr>
        </p:nvSpPr>
        <p:spPr/>
        <p:txBody>
          <a:bodyPr/>
          <a:lstStyle/>
          <a:p>
            <a:endParaRPr lang="en-US" dirty="0" smtClean="0"/>
          </a:p>
          <a:p>
            <a:r>
              <a:rPr lang="en-US" dirty="0" smtClean="0"/>
              <a:t>Instrumental rationality</a:t>
            </a:r>
          </a:p>
          <a:p>
            <a:endParaRPr lang="en-US" dirty="0" smtClean="0"/>
          </a:p>
          <a:p>
            <a:r>
              <a:rPr lang="en-US" dirty="0" smtClean="0"/>
              <a:t>Substantive rationality</a:t>
            </a:r>
            <a:endParaRPr lang="en-US" dirty="0"/>
          </a:p>
        </p:txBody>
      </p:sp>
    </p:spTree>
    <p:extLst>
      <p:ext uri="{BB962C8B-B14F-4D97-AF65-F5344CB8AC3E}">
        <p14:creationId xmlns:p14="http://schemas.microsoft.com/office/powerpoint/2010/main" val="889646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Communication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Instrumental communication</a:t>
            </a:r>
          </a:p>
          <a:p>
            <a:pPr lvl="1"/>
            <a:r>
              <a:rPr lang="en-US" dirty="0" smtClean="0"/>
              <a:t>Extrinsic motivation</a:t>
            </a:r>
          </a:p>
          <a:p>
            <a:pPr lvl="1"/>
            <a:r>
              <a:rPr lang="en-US" dirty="0" smtClean="0"/>
              <a:t>Strategic manipulation or signaling</a:t>
            </a:r>
          </a:p>
          <a:p>
            <a:pPr lvl="1"/>
            <a:r>
              <a:rPr lang="en-US" dirty="0" smtClean="0"/>
              <a:t>Delayed gratification</a:t>
            </a:r>
          </a:p>
          <a:p>
            <a:pPr lvl="1"/>
            <a:r>
              <a:rPr lang="en-US" dirty="0" smtClean="0"/>
              <a:t>Cost-minimizing</a:t>
            </a:r>
          </a:p>
          <a:p>
            <a:pPr marL="0" indent="0">
              <a:buNone/>
            </a:pPr>
            <a:endParaRPr lang="en-US" dirty="0" smtClean="0"/>
          </a:p>
          <a:p>
            <a:r>
              <a:rPr lang="en-US" dirty="0" smtClean="0"/>
              <a:t>Substantive communication</a:t>
            </a:r>
          </a:p>
          <a:p>
            <a:pPr lvl="1"/>
            <a:r>
              <a:rPr lang="en-US" dirty="0" smtClean="0"/>
              <a:t>Intrinsic or auto-telic motivation</a:t>
            </a:r>
          </a:p>
          <a:p>
            <a:pPr lvl="1"/>
            <a:r>
              <a:rPr lang="en-US" dirty="0" smtClean="0"/>
              <a:t>Disinterested revealing or </a:t>
            </a:r>
            <a:r>
              <a:rPr lang="en-US" dirty="0" err="1" smtClean="0"/>
              <a:t>alethea</a:t>
            </a:r>
            <a:r>
              <a:rPr lang="en-US" dirty="0" smtClean="0"/>
              <a:t> (</a:t>
            </a:r>
            <a:r>
              <a:rPr lang="el-GR" dirty="0" smtClean="0"/>
              <a:t>ἀλήθεια)</a:t>
            </a:r>
            <a:endParaRPr lang="en-US" dirty="0" smtClean="0"/>
          </a:p>
          <a:p>
            <a:pPr lvl="1"/>
            <a:r>
              <a:rPr lang="en-US" dirty="0" smtClean="0"/>
              <a:t>Immanently enjoyable</a:t>
            </a:r>
          </a:p>
          <a:p>
            <a:pPr lvl="1"/>
            <a:r>
              <a:rPr lang="en-US" dirty="0" smtClean="0"/>
              <a:t>Cost-maximizing</a:t>
            </a:r>
          </a:p>
          <a:p>
            <a:endParaRPr lang="en-US" dirty="0" smtClean="0"/>
          </a:p>
        </p:txBody>
      </p:sp>
    </p:spTree>
    <p:extLst>
      <p:ext uri="{BB962C8B-B14F-4D97-AF65-F5344CB8AC3E}">
        <p14:creationId xmlns:p14="http://schemas.microsoft.com/office/powerpoint/2010/main" val="1830586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Supreme Danger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Modern technology is not just dangerous but is </a:t>
            </a:r>
            <a:r>
              <a:rPr lang="en-US" i="1" dirty="0" smtClean="0"/>
              <a:t>the supreme danger </a:t>
            </a:r>
            <a:r>
              <a:rPr lang="en-US" dirty="0" smtClean="0"/>
              <a:t>(Heidegger). Why?</a:t>
            </a:r>
          </a:p>
          <a:p>
            <a:r>
              <a:rPr lang="en-US" dirty="0" smtClean="0"/>
              <a:t>Technology is instrumental but it is also a way of revealing.</a:t>
            </a:r>
          </a:p>
          <a:p>
            <a:r>
              <a:rPr lang="en-US" dirty="0" smtClean="0"/>
              <a:t>Not a bringing-forth like poetry, but a challenging-forth (control, extraction, storage).</a:t>
            </a:r>
          </a:p>
          <a:p>
            <a:r>
              <a:rPr lang="en-US" dirty="0" smtClean="0"/>
              <a:t>Everything becomes “standing-reserve,” including ourselves.</a:t>
            </a:r>
          </a:p>
          <a:p>
            <a:r>
              <a:rPr lang="en-US" dirty="0" smtClean="0"/>
              <a:t>The possibility of an absolute and irreversible alienation.</a:t>
            </a:r>
          </a:p>
          <a:p>
            <a:r>
              <a:rPr lang="en-US" dirty="0" smtClean="0"/>
              <a:t>"But where danger is, grows the saving power also." </a:t>
            </a:r>
            <a:r>
              <a:rPr lang="en-US" dirty="0" err="1" smtClean="0"/>
              <a:t>Hölderlin</a:t>
            </a:r>
            <a:endParaRPr lang="en-US" dirty="0"/>
          </a:p>
        </p:txBody>
      </p:sp>
    </p:spTree>
    <p:extLst>
      <p:ext uri="{BB962C8B-B14F-4D97-AF65-F5344CB8AC3E}">
        <p14:creationId xmlns:p14="http://schemas.microsoft.com/office/powerpoint/2010/main" val="2877279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3164</TotalTime>
  <Words>843</Words>
  <Application>Microsoft Macintosh PowerPoint</Application>
  <PresentationFormat>On-screen Show (4:3)</PresentationFormat>
  <Paragraphs>113</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Information, Communication, Intelligence, Rationality</vt:lpstr>
      <vt:lpstr>Motivation</vt:lpstr>
      <vt:lpstr>What is information?</vt:lpstr>
      <vt:lpstr>PowerPoint Presentation</vt:lpstr>
      <vt:lpstr>PowerPoint Presentation</vt:lpstr>
      <vt:lpstr>What is communication?</vt:lpstr>
      <vt:lpstr>What is rationality?</vt:lpstr>
      <vt:lpstr>Two Types of Communication</vt:lpstr>
      <vt:lpstr>The Supreme Danger</vt:lpstr>
      <vt:lpstr>What is intelligence?</vt:lpstr>
      <vt:lpstr>A simple model of intelligence</vt:lpstr>
      <vt:lpstr>Positive Feedback</vt:lpstr>
      <vt:lpstr>Negative Feedback</vt:lpstr>
      <vt:lpstr>Effects of Positive vs. Negative Feedback</vt:lpstr>
      <vt:lpstr>PowerPoint Presentation</vt:lpstr>
      <vt:lpstr>What is capitalism?</vt:lpstr>
      <vt:lpstr>PowerPoint Presentation</vt:lpstr>
      <vt:lpstr>PowerPoint Presentation</vt:lpstr>
      <vt:lpstr>PowerPoint Presentation</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Murphy</dc:creator>
  <cp:lastModifiedBy>Justin Murphy</cp:lastModifiedBy>
  <cp:revision>43</cp:revision>
  <dcterms:created xsi:type="dcterms:W3CDTF">2017-10-10T20:31:05Z</dcterms:created>
  <dcterms:modified xsi:type="dcterms:W3CDTF">2017-10-19T13:27:02Z</dcterms:modified>
</cp:coreProperties>
</file>