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56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CB0111-867B-B640-9C31-2F822A1227BF}" type="datetimeFigureOut">
              <a:rPr lang="en-US" smtClean="0"/>
              <a:t>11/4/15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4376253-4FA3-F84A-979D-BDDE252509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CB0111-867B-B640-9C31-2F822A1227BF}" type="datetimeFigureOut">
              <a:rPr lang="en-US" smtClean="0"/>
              <a:t>11/4/15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CB0111-867B-B640-9C31-2F822A1227BF}" type="datetimeFigureOut">
              <a:rPr lang="en-US" smtClean="0"/>
              <a:t>11/4/15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CB0111-867B-B640-9C31-2F822A1227BF}" type="datetimeFigureOut">
              <a:rPr lang="en-US" smtClean="0"/>
              <a:t>11/4/15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8CB0111-867B-B640-9C31-2F822A1227BF}" type="datetimeFigureOut">
              <a:rPr lang="en-US" smtClean="0"/>
              <a:t>11/4/15</a:t>
            </a:fld>
            <a:endParaRPr lang="en-US"/>
          </a:p>
        </p:txBody>
      </p:sp>
      <p:sp>
        <p:nvSpPr>
          <p:cNvPr id="8" name="Slide Number Placeholder 7"/>
          <p:cNvSpPr>
            <a:spLocks noGrp="1"/>
          </p:cNvSpPr>
          <p:nvPr>
            <p:ph type="sldNum" sz="quarter" idx="11"/>
          </p:nvPr>
        </p:nvSpPr>
        <p:spPr/>
        <p:txBody>
          <a:bodyPr/>
          <a:lstStyle/>
          <a:p>
            <a:fld id="{E4376253-4FA3-F84A-979D-BDDE252509A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CB0111-867B-B640-9C31-2F822A1227BF}" type="datetimeFigureOut">
              <a:rPr lang="en-US" smtClean="0"/>
              <a:t>11/4/15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CB0111-867B-B640-9C31-2F822A1227BF}" type="datetimeFigureOut">
              <a:rPr lang="en-US" smtClean="0"/>
              <a:t>11/4/15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CB0111-867B-B640-9C31-2F822A1227BF}" type="datetimeFigureOut">
              <a:rPr lang="en-US" smtClean="0"/>
              <a:t>11/4/15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B0111-867B-B640-9C31-2F822A1227BF}" type="datetimeFigureOut">
              <a:rPr lang="en-US" smtClean="0"/>
              <a:t>11/4/15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CB0111-867B-B640-9C31-2F822A1227BF}" type="datetimeFigureOut">
              <a:rPr lang="en-US" smtClean="0"/>
              <a:t>11/4/15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76253-4FA3-F84A-979D-BDDE252509A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CB0111-867B-B640-9C31-2F822A1227BF}" type="datetimeFigureOut">
              <a:rPr lang="en-US" smtClean="0"/>
              <a:t>11/4/15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E4376253-4FA3-F84A-979D-BDDE252509A0}"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8CB0111-867B-B640-9C31-2F822A1227BF}" type="datetimeFigureOut">
              <a:rPr lang="en-US" smtClean="0"/>
              <a:t>11/4/15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E4376253-4FA3-F84A-979D-BDDE252509A0}"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Free Media and Government Accountability</a:t>
            </a:r>
            <a:endParaRPr lang="en-US" sz="6000" dirty="0"/>
          </a:p>
        </p:txBody>
      </p:sp>
      <p:sp>
        <p:nvSpPr>
          <p:cNvPr id="3" name="Subtitle 2"/>
          <p:cNvSpPr>
            <a:spLocks noGrp="1"/>
          </p:cNvSpPr>
          <p:nvPr>
            <p:ph type="subTitle" idx="1"/>
          </p:nvPr>
        </p:nvSpPr>
        <p:spPr>
          <a:xfrm>
            <a:off x="457200" y="4800600"/>
            <a:ext cx="6858000" cy="1573590"/>
          </a:xfrm>
        </p:spPr>
        <p:txBody>
          <a:bodyPr>
            <a:noAutofit/>
          </a:bodyPr>
          <a:lstStyle/>
          <a:p>
            <a:r>
              <a:rPr lang="en-US" sz="1800" b="1" dirty="0" smtClean="0">
                <a:latin typeface="Georgia"/>
                <a:cs typeface="Georgia"/>
              </a:rPr>
              <a:t>Justin Murphy, PhD</a:t>
            </a:r>
          </a:p>
          <a:p>
            <a:r>
              <a:rPr lang="en-US" sz="1800" b="1" dirty="0" smtClean="0">
                <a:latin typeface="Georgia"/>
                <a:cs typeface="Georgia"/>
              </a:rPr>
              <a:t>University of Southampton</a:t>
            </a:r>
          </a:p>
          <a:p>
            <a:r>
              <a:rPr lang="en-US" sz="1800" b="1" dirty="0" err="1" smtClean="0">
                <a:latin typeface="Georgia"/>
                <a:cs typeface="Georgia"/>
              </a:rPr>
              <a:t>Jmrphy.net</a:t>
            </a:r>
            <a:endParaRPr lang="en-US" sz="1800" b="1" dirty="0" smtClean="0">
              <a:latin typeface="Georgia"/>
              <a:cs typeface="Georgia"/>
            </a:endParaRPr>
          </a:p>
          <a:p>
            <a:r>
              <a:rPr lang="en-US" sz="1800" b="1" dirty="0" smtClean="0">
                <a:latin typeface="Georgia"/>
                <a:cs typeface="Georgia"/>
              </a:rPr>
              <a:t>@</a:t>
            </a:r>
            <a:r>
              <a:rPr lang="en-US" sz="1800" b="1" dirty="0" err="1" smtClean="0">
                <a:latin typeface="Georgia"/>
                <a:cs typeface="Georgia"/>
              </a:rPr>
              <a:t>jmrphy</a:t>
            </a:r>
            <a:endParaRPr lang="en-US" sz="1800" b="1" dirty="0" smtClean="0">
              <a:latin typeface="Georgia"/>
              <a:cs typeface="Georgia"/>
            </a:endParaRPr>
          </a:p>
        </p:txBody>
      </p:sp>
    </p:spTree>
    <p:extLst>
      <p:ext uri="{BB962C8B-B14F-4D97-AF65-F5344CB8AC3E}">
        <p14:creationId xmlns:p14="http://schemas.microsoft.com/office/powerpoint/2010/main" val="9845088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92500" lnSpcReduction="20000"/>
          </a:bodyPr>
          <a:lstStyle/>
          <a:p>
            <a:r>
              <a:rPr lang="en-US" b="0" dirty="0" smtClean="0"/>
              <a:t>Longstanding belief that free media prevents corruption and ensures good government.</a:t>
            </a:r>
          </a:p>
          <a:p>
            <a:endParaRPr lang="en-US" b="0" dirty="0" smtClean="0"/>
          </a:p>
          <a:p>
            <a:r>
              <a:rPr lang="en-US" dirty="0" smtClean="0"/>
              <a:t>“Only </a:t>
            </a:r>
            <a:r>
              <a:rPr lang="en-US" dirty="0"/>
              <a:t>a free and unrestrained press can effectively expose deception in government</a:t>
            </a:r>
            <a:r>
              <a:rPr lang="en-US" dirty="0" smtClean="0"/>
              <a:t>.” </a:t>
            </a:r>
            <a:r>
              <a:rPr lang="en-US" sz="1800" b="0" dirty="0" smtClean="0"/>
              <a:t>-</a:t>
            </a:r>
            <a:r>
              <a:rPr lang="en-US" sz="1800" dirty="0" smtClean="0"/>
              <a:t> </a:t>
            </a:r>
            <a:r>
              <a:rPr lang="en-US" b="0" dirty="0" smtClean="0"/>
              <a:t>Hugo </a:t>
            </a:r>
            <a:r>
              <a:rPr lang="en-US" b="0" dirty="0"/>
              <a:t>L. Black, </a:t>
            </a:r>
            <a:r>
              <a:rPr lang="en-US" b="0" dirty="0" smtClean="0"/>
              <a:t>1971</a:t>
            </a:r>
          </a:p>
          <a:p>
            <a:endParaRPr lang="en-US" dirty="0"/>
          </a:p>
          <a:p>
            <a:r>
              <a:rPr lang="en-US" dirty="0" smtClean="0"/>
              <a:t>“The </a:t>
            </a:r>
            <a:r>
              <a:rPr lang="en-US" dirty="0"/>
              <a:t>last right we shall mention regards the freedom of the press. The importance of this consists, besides the advancement of truth, science, morality, and arts in general, in its diffusion of liberal sentiments on the administration of Government, its ready communication of thoughts between subjects, and its consequential promotion of union among them whereby oppressive officers are shamed or intimidated into more </a:t>
            </a:r>
            <a:r>
              <a:rPr lang="en-US" dirty="0" err="1"/>
              <a:t>honourable</a:t>
            </a:r>
            <a:r>
              <a:rPr lang="en-US" dirty="0"/>
              <a:t> and just modes of conducting affairs</a:t>
            </a:r>
            <a:r>
              <a:rPr lang="en-US" dirty="0" smtClean="0"/>
              <a:t>.”</a:t>
            </a:r>
            <a:endParaRPr lang="en-US" dirty="0"/>
          </a:p>
          <a:p>
            <a:r>
              <a:rPr lang="en-US" b="0" dirty="0" smtClean="0"/>
              <a:t>- Letter written </a:t>
            </a:r>
            <a:r>
              <a:rPr lang="en-US" b="0" dirty="0"/>
              <a:t>by the </a:t>
            </a:r>
            <a:r>
              <a:rPr lang="en-US" b="0" dirty="0" smtClean="0"/>
              <a:t>(U.S.) Continental </a:t>
            </a:r>
            <a:r>
              <a:rPr lang="en-US" b="0" dirty="0"/>
              <a:t>Congress </a:t>
            </a:r>
            <a:r>
              <a:rPr lang="en-US" b="0" dirty="0" smtClean="0"/>
              <a:t>(1774)</a:t>
            </a:r>
            <a:endParaRPr lang="en-US" b="0" dirty="0"/>
          </a:p>
        </p:txBody>
      </p:sp>
    </p:spTree>
    <p:extLst>
      <p:ext uri="{BB962C8B-B14F-4D97-AF65-F5344CB8AC3E}">
        <p14:creationId xmlns:p14="http://schemas.microsoft.com/office/powerpoint/2010/main" val="2903833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Evidence</a:t>
            </a:r>
            <a:endParaRPr lang="en-US" dirty="0"/>
          </a:p>
        </p:txBody>
      </p:sp>
      <p:sp>
        <p:nvSpPr>
          <p:cNvPr id="3" name="Content Placeholder 2"/>
          <p:cNvSpPr>
            <a:spLocks noGrp="1"/>
          </p:cNvSpPr>
          <p:nvPr>
            <p:ph idx="1"/>
          </p:nvPr>
        </p:nvSpPr>
        <p:spPr/>
        <p:txBody>
          <a:bodyPr/>
          <a:lstStyle/>
          <a:p>
            <a:r>
              <a:rPr lang="en-US" dirty="0" err="1" smtClean="0"/>
              <a:t>Brunetti</a:t>
            </a:r>
            <a:r>
              <a:rPr lang="en-US" dirty="0" smtClean="0"/>
              <a:t> and </a:t>
            </a:r>
            <a:r>
              <a:rPr lang="en-US" dirty="0" err="1" smtClean="0"/>
              <a:t>Weder</a:t>
            </a:r>
            <a:r>
              <a:rPr lang="en-US" dirty="0" smtClean="0"/>
              <a:t> (2003)	</a:t>
            </a:r>
          </a:p>
          <a:p>
            <a:pPr marL="800100" lvl="1" indent="-342900">
              <a:buFont typeface="Arial"/>
              <a:buChar char="•"/>
            </a:pPr>
            <a:r>
              <a:rPr lang="en-US" dirty="0" smtClean="0"/>
              <a:t>Freedom House Freedom of the Press Data</a:t>
            </a:r>
          </a:p>
          <a:p>
            <a:pPr marL="800100" lvl="1" indent="-342900">
              <a:buFont typeface="Arial"/>
              <a:buChar char="•"/>
            </a:pPr>
            <a:r>
              <a:rPr lang="en-US" dirty="0" smtClean="0"/>
              <a:t>145 countries since 1996</a:t>
            </a:r>
          </a:p>
          <a:p>
            <a:pPr marL="800100" lvl="1" indent="-342900">
              <a:buFont typeface="Arial"/>
              <a:buChar char="•"/>
            </a:pPr>
            <a:r>
              <a:rPr lang="en-US" dirty="0" smtClean="0"/>
              <a:t>Corruption measure from </a:t>
            </a:r>
            <a:r>
              <a:rPr lang="en-US" dirty="0" smtClean="0">
                <a:solidFill>
                  <a:srgbClr val="000000"/>
                </a:solidFill>
                <a:ea typeface="Times"/>
                <a:cs typeface="Times"/>
              </a:rPr>
              <a:t>International Country </a:t>
            </a:r>
            <a:r>
              <a:rPr lang="en-US" dirty="0">
                <a:solidFill>
                  <a:srgbClr val="000000"/>
                </a:solidFill>
                <a:ea typeface="Times"/>
                <a:cs typeface="Times"/>
              </a:rPr>
              <a:t>Risk Guide</a:t>
            </a:r>
            <a:endParaRPr lang="en-US" dirty="0"/>
          </a:p>
        </p:txBody>
      </p:sp>
    </p:spTree>
    <p:extLst>
      <p:ext uri="{BB962C8B-B14F-4D97-AF65-F5344CB8AC3E}">
        <p14:creationId xmlns:p14="http://schemas.microsoft.com/office/powerpoint/2010/main" val="4117121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271658" cy="1371600"/>
          </a:xfrm>
        </p:spPr>
        <p:txBody>
          <a:bodyPr>
            <a:normAutofit/>
          </a:bodyPr>
          <a:lstStyle/>
          <a:p>
            <a:r>
              <a:rPr lang="en-US" sz="2800" dirty="0" smtClean="0"/>
              <a:t>From </a:t>
            </a:r>
            <a:r>
              <a:rPr lang="en-US" sz="2800" dirty="0" err="1" smtClean="0"/>
              <a:t>Brunetti</a:t>
            </a:r>
            <a:r>
              <a:rPr lang="en-US" sz="2800" dirty="0" smtClean="0"/>
              <a:t> and </a:t>
            </a:r>
            <a:r>
              <a:rPr lang="en-US" sz="2800" dirty="0" err="1" smtClean="0"/>
              <a:t>Weder</a:t>
            </a:r>
            <a:r>
              <a:rPr lang="en-US" sz="2800" dirty="0" smtClean="0"/>
              <a:t> (2003)</a:t>
            </a:r>
            <a:br>
              <a:rPr lang="en-US" sz="2800" dirty="0" smtClean="0"/>
            </a:br>
            <a:endParaRPr lang="en-US" sz="2800" dirty="0"/>
          </a:p>
        </p:txBody>
      </p:sp>
      <p:pic>
        <p:nvPicPr>
          <p:cNvPr id="4" name="Content Placeholder 3" descr="Screen Shot 2014-11-06 at 9.03.01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798" b="3621"/>
          <a:stretch/>
        </p:blipFill>
        <p:spPr>
          <a:xfrm>
            <a:off x="807962" y="1373590"/>
            <a:ext cx="6352419" cy="5109457"/>
          </a:xfrm>
        </p:spPr>
      </p:pic>
    </p:spTree>
    <p:extLst>
      <p:ext uri="{BB962C8B-B14F-4D97-AF65-F5344CB8AC3E}">
        <p14:creationId xmlns:p14="http://schemas.microsoft.com/office/powerpoint/2010/main" val="36029832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Evidence</a:t>
            </a:r>
            <a:endParaRPr lang="en-US" dirty="0"/>
          </a:p>
        </p:txBody>
      </p:sp>
      <p:sp>
        <p:nvSpPr>
          <p:cNvPr id="3" name="Content Placeholder 2"/>
          <p:cNvSpPr>
            <a:spLocks noGrp="1"/>
          </p:cNvSpPr>
          <p:nvPr>
            <p:ph idx="1"/>
          </p:nvPr>
        </p:nvSpPr>
        <p:spPr/>
        <p:txBody>
          <a:bodyPr/>
          <a:lstStyle/>
          <a:p>
            <a:r>
              <a:rPr lang="en-US" dirty="0" err="1" smtClean="0"/>
              <a:t>Brunetti</a:t>
            </a:r>
            <a:r>
              <a:rPr lang="en-US" dirty="0" smtClean="0"/>
              <a:t> and </a:t>
            </a:r>
            <a:r>
              <a:rPr lang="en-US" dirty="0" err="1" smtClean="0"/>
              <a:t>Weder</a:t>
            </a:r>
            <a:r>
              <a:rPr lang="en-US" dirty="0" smtClean="0"/>
              <a:t> (2003)	</a:t>
            </a:r>
          </a:p>
          <a:p>
            <a:pPr marL="800100" lvl="1" indent="-342900">
              <a:buFont typeface="Arial"/>
              <a:buChar char="•"/>
            </a:pPr>
            <a:r>
              <a:rPr lang="en-US" dirty="0" smtClean="0"/>
              <a:t>Freedom House Freedom of the Press Data</a:t>
            </a:r>
          </a:p>
          <a:p>
            <a:pPr marL="800100" lvl="1" indent="-342900">
              <a:buFont typeface="Arial"/>
              <a:buChar char="•"/>
            </a:pPr>
            <a:r>
              <a:rPr lang="en-US" dirty="0" smtClean="0"/>
              <a:t>145 countries since 1996</a:t>
            </a:r>
          </a:p>
          <a:p>
            <a:pPr marL="800100" lvl="1" indent="-342900">
              <a:buFont typeface="Arial"/>
              <a:buChar char="•"/>
            </a:pPr>
            <a:r>
              <a:rPr lang="en-US" dirty="0" smtClean="0"/>
              <a:t>Corruption measure from </a:t>
            </a:r>
            <a:r>
              <a:rPr lang="en-US" dirty="0" smtClean="0">
                <a:solidFill>
                  <a:srgbClr val="000000"/>
                </a:solidFill>
                <a:ea typeface="Times"/>
                <a:cs typeface="Times"/>
              </a:rPr>
              <a:t>International Country </a:t>
            </a:r>
            <a:r>
              <a:rPr lang="en-US" dirty="0">
                <a:solidFill>
                  <a:srgbClr val="000000"/>
                </a:solidFill>
                <a:ea typeface="Times"/>
                <a:cs typeface="Times"/>
              </a:rPr>
              <a:t>Risk </a:t>
            </a:r>
            <a:r>
              <a:rPr lang="en-US" dirty="0" smtClean="0">
                <a:solidFill>
                  <a:srgbClr val="000000"/>
                </a:solidFill>
                <a:ea typeface="Times"/>
                <a:cs typeface="Times"/>
              </a:rPr>
              <a:t>Guide</a:t>
            </a:r>
            <a:endParaRPr lang="en-US" dirty="0">
              <a:solidFill>
                <a:srgbClr val="000000"/>
              </a:solidFill>
              <a:ea typeface="Times"/>
              <a:cs typeface="Times"/>
            </a:endParaRPr>
          </a:p>
          <a:p>
            <a:pPr lvl="1" indent="0">
              <a:buNone/>
            </a:pPr>
            <a:endParaRPr lang="en-US" dirty="0">
              <a:solidFill>
                <a:srgbClr val="000000"/>
              </a:solidFill>
              <a:ea typeface="Times"/>
              <a:cs typeface="Times"/>
            </a:endParaRPr>
          </a:p>
          <a:p>
            <a:r>
              <a:rPr lang="en-US" dirty="0" smtClean="0">
                <a:solidFill>
                  <a:srgbClr val="000000"/>
                </a:solidFill>
                <a:ea typeface="Times"/>
                <a:cs typeface="Times"/>
              </a:rPr>
              <a:t>They estimate that </a:t>
            </a:r>
            <a:r>
              <a:rPr lang="en-US" dirty="0" smtClean="0"/>
              <a:t>an increase of </a:t>
            </a:r>
            <a:r>
              <a:rPr lang="en-US" dirty="0"/>
              <a:t>46 points in the </a:t>
            </a:r>
            <a:r>
              <a:rPr lang="en-US" dirty="0" smtClean="0"/>
              <a:t>Freedom House score (moving an average </a:t>
            </a:r>
            <a:r>
              <a:rPr lang="en-US" dirty="0"/>
              <a:t>country to full press freedom) </a:t>
            </a:r>
            <a:r>
              <a:rPr lang="en-US" dirty="0" smtClean="0"/>
              <a:t>would </a:t>
            </a:r>
            <a:r>
              <a:rPr lang="en-US" dirty="0"/>
              <a:t>reduce corruption by </a:t>
            </a:r>
            <a:r>
              <a:rPr lang="en-US" dirty="0" smtClean="0"/>
              <a:t>roughly </a:t>
            </a:r>
            <a:r>
              <a:rPr lang="en-US" dirty="0"/>
              <a:t>1 </a:t>
            </a:r>
            <a:r>
              <a:rPr lang="en-US" dirty="0" smtClean="0"/>
              <a:t>point on average</a:t>
            </a:r>
            <a:r>
              <a:rPr lang="en-US" b="0" dirty="0" smtClean="0"/>
              <a:t>.</a:t>
            </a:r>
          </a:p>
          <a:p>
            <a:pPr marL="800100" lvl="1" indent="-342900">
              <a:buFont typeface="Arial"/>
              <a:buChar char="•"/>
            </a:pPr>
            <a:r>
              <a:rPr lang="en-US" b="0" dirty="0" smtClean="0"/>
              <a:t>Large effect given that mean corruption is </a:t>
            </a:r>
            <a:r>
              <a:rPr lang="en-US" b="0" dirty="0"/>
              <a:t>3.4 </a:t>
            </a:r>
            <a:r>
              <a:rPr lang="en-US" b="0" dirty="0" smtClean="0"/>
              <a:t>on a scale in which 0 is the highest corruption to and 6 is the lowest</a:t>
            </a:r>
            <a:endParaRPr lang="en-US" b="0" dirty="0"/>
          </a:p>
          <a:p>
            <a:pPr marL="0" lvl="1" indent="0">
              <a:buNone/>
            </a:pPr>
            <a:endParaRPr lang="en-US" dirty="0" smtClean="0">
              <a:solidFill>
                <a:srgbClr val="000000"/>
              </a:solidFill>
              <a:ea typeface="Times"/>
              <a:cs typeface="Times"/>
            </a:endParaRPr>
          </a:p>
        </p:txBody>
      </p:sp>
    </p:spTree>
    <p:extLst>
      <p:ext uri="{BB962C8B-B14F-4D97-AF65-F5344CB8AC3E}">
        <p14:creationId xmlns:p14="http://schemas.microsoft.com/office/powerpoint/2010/main" val="3429562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Issues/Questions?</a:t>
            </a:r>
            <a:endParaRPr lang="en-US" dirty="0"/>
          </a:p>
        </p:txBody>
      </p:sp>
      <p:sp>
        <p:nvSpPr>
          <p:cNvPr id="3" name="Content Placeholder 2"/>
          <p:cNvSpPr>
            <a:spLocks noGrp="1"/>
          </p:cNvSpPr>
          <p:nvPr>
            <p:ph idx="1"/>
          </p:nvPr>
        </p:nvSpPr>
        <p:spPr/>
        <p:txBody>
          <a:bodyPr/>
          <a:lstStyle/>
          <a:p>
            <a:r>
              <a:rPr lang="en-US" dirty="0" smtClean="0"/>
              <a:t>Maybe corruption drives whether or not there is free media?</a:t>
            </a:r>
          </a:p>
          <a:p>
            <a:endParaRPr lang="en-US" dirty="0"/>
          </a:p>
          <a:p>
            <a:r>
              <a:rPr lang="en-US" dirty="0" smtClean="0"/>
              <a:t>Is formal media freedom enough to ensure that the media will function as a watchdog?</a:t>
            </a:r>
          </a:p>
          <a:p>
            <a:endParaRPr lang="en-US" dirty="0"/>
          </a:p>
          <a:p>
            <a:r>
              <a:rPr lang="en-US" dirty="0" smtClean="0"/>
              <a:t>Finally, even a free media might be little more than a function of its political and economic environment.</a:t>
            </a:r>
          </a:p>
          <a:p>
            <a:pPr marL="800100" lvl="1" indent="-342900">
              <a:buFont typeface="Arial"/>
              <a:buChar char="•"/>
            </a:pPr>
            <a:r>
              <a:rPr lang="en-US" dirty="0" smtClean="0"/>
              <a:t>Was Watergate an example of watchdog journalism or were the journalists just pawns of divided government intrigue (Feldstein 2004)?</a:t>
            </a:r>
            <a:endParaRPr lang="en-US" dirty="0"/>
          </a:p>
        </p:txBody>
      </p:sp>
    </p:spTree>
    <p:extLst>
      <p:ext uri="{BB962C8B-B14F-4D97-AF65-F5344CB8AC3E}">
        <p14:creationId xmlns:p14="http://schemas.microsoft.com/office/powerpoint/2010/main" val="195372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38</TotalTime>
  <Words>241</Words>
  <Application>Microsoft Macintosh PowerPoint</Application>
  <PresentationFormat>On-screen Show (4:3)</PresentationFormat>
  <Paragraphs>33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Essential</vt:lpstr>
      <vt:lpstr>Free Media and Government Accountability</vt:lpstr>
      <vt:lpstr>Background</vt:lpstr>
      <vt:lpstr>The Evidence</vt:lpstr>
      <vt:lpstr>From Brunetti and Weder (2003) </vt:lpstr>
      <vt:lpstr>The Evidence</vt:lpstr>
      <vt:lpstr>Issues/Questions?</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Media and Government Accountability</dc:title>
  <dc:creator>Justin Murphy</dc:creator>
  <cp:lastModifiedBy>Justin Murphy</cp:lastModifiedBy>
  <cp:revision>7</cp:revision>
  <dcterms:created xsi:type="dcterms:W3CDTF">2014-11-06T08:43:23Z</dcterms:created>
  <dcterms:modified xsi:type="dcterms:W3CDTF">2015-11-04T08:35:41Z</dcterms:modified>
</cp:coreProperties>
</file>