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6" r:id="rId9"/>
    <p:sldId id="267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heanster - Creative Commons Attribution-NonCommercial-ShareAlike License  https://www.flickr.com/photos/24582142@N00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Gamma Man - Creative Commons Attribution License  https://</a:t>
            </a:r>
            <a:r>
              <a:rPr lang="en-US" sz="8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www.flickr.com</a:t>
            </a:r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/photos/51625243@N06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s-IS" sz="2400" dirty="0" smtClean="0"/>
              <a:t>“…</a:t>
            </a:r>
            <a:r>
              <a:rPr lang="en-US" sz="2400" dirty="0" smtClean="0"/>
              <a:t>the </a:t>
            </a:r>
            <a:r>
              <a:rPr lang="en-US" sz="2400" dirty="0"/>
              <a:t>greater inequality in the economy implies lower income of the median voter, which leads to a higher popular demand for redistribution. This, in turn, increases incentives for those with high-income to affect the preferences for taxation and public good provision of those with low-income</a:t>
            </a:r>
            <a:r>
              <a:rPr lang="en-US" sz="2400" dirty="0" smtClean="0"/>
              <a:t>.” (pp. 205)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618" y="358637"/>
            <a:ext cx="7772400" cy="1470025"/>
          </a:xfrm>
        </p:spPr>
        <p:txBody>
          <a:bodyPr/>
          <a:lstStyle/>
          <a:p>
            <a:r>
              <a:rPr lang="en-US" dirty="0" smtClean="0"/>
              <a:t>Example: the Estate Tax in the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6" y="1828662"/>
            <a:ext cx="7569214" cy="1752600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A highly progressive tax with top rate of 55%, only paid by richest 1-2%</a:t>
            </a:r>
          </a:p>
          <a:p>
            <a:pPr marL="457200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In the 1990s, wealthy Americans started a campaign to abolish this tax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Since 1998, 18 wealthy families spend $490.3 million on lobbying, mostly information campaigns in media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Anti-tax adverts popularized the phrase “death tax”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Frank </a:t>
            </a:r>
            <a:r>
              <a:rPr lang="en-US" sz="9600" dirty="0" err="1" smtClean="0">
                <a:solidFill>
                  <a:schemeClr val="tx1"/>
                </a:solidFill>
              </a:rPr>
              <a:t>Blethen</a:t>
            </a:r>
            <a:r>
              <a:rPr lang="en-US" sz="9600" dirty="0" smtClean="0">
                <a:solidFill>
                  <a:schemeClr val="tx1"/>
                </a:solidFill>
              </a:rPr>
              <a:t>, controlling owner of The Seattle Times, steered the paper against it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Robert Johnson of BET paid for anti-estate tax ads in Washington Post, USA Today, and others</a:t>
            </a:r>
          </a:p>
          <a:p>
            <a:pPr marL="457200" indent="-457200" algn="l">
              <a:buFont typeface="Arial"/>
              <a:buChar char="•"/>
            </a:pPr>
            <a:r>
              <a:rPr lang="en-US" sz="9600" dirty="0" smtClean="0">
                <a:solidFill>
                  <a:schemeClr val="tx1"/>
                </a:solidFill>
              </a:rPr>
              <a:t>In 2001, Congress voted to repeal the estate tax</a:t>
            </a:r>
            <a:endParaRPr lang="en-US" sz="96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Steven Andrew Photography - Creative Commons Attribution-NonCommercial License  https://www.flickr.com/photos/51555844@N07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853" y="1782030"/>
            <a:ext cx="8173522" cy="385677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“As </a:t>
            </a:r>
            <a:r>
              <a:rPr lang="en-US" dirty="0"/>
              <a:t>media choice increases, the likelihood of</a:t>
            </a:r>
          </a:p>
          <a:p>
            <a:pPr algn="just"/>
            <a:r>
              <a:rPr lang="en-US" dirty="0" smtClean="0"/>
              <a:t>‘chance encounters’ </a:t>
            </a:r>
            <a:r>
              <a:rPr lang="en-US" dirty="0"/>
              <a:t>(</a:t>
            </a:r>
            <a:r>
              <a:rPr lang="en-US" dirty="0" err="1"/>
              <a:t>Sunstein</a:t>
            </a:r>
            <a:r>
              <a:rPr lang="en-US" dirty="0"/>
              <a:t>) with any political content</a:t>
            </a:r>
          </a:p>
          <a:p>
            <a:pPr algn="just"/>
            <a:r>
              <a:rPr lang="en-US" dirty="0"/>
              <a:t>declines significantly for many people, as this study will</a:t>
            </a:r>
          </a:p>
          <a:p>
            <a:pPr algn="just"/>
            <a:r>
              <a:rPr lang="en-US" dirty="0"/>
              <a:t>demonstrate. Greater choice allows politically interested</a:t>
            </a:r>
          </a:p>
          <a:p>
            <a:pPr algn="just"/>
            <a:r>
              <a:rPr lang="en-US" dirty="0"/>
              <a:t>people to access more information and increase </a:t>
            </a:r>
            <a:r>
              <a:rPr lang="en-US" dirty="0" smtClean="0"/>
              <a:t>their political knowledge</a:t>
            </a:r>
            <a:r>
              <a:rPr lang="en-US" dirty="0"/>
              <a:t>. Yet those who prefer nonpolitical </a:t>
            </a:r>
            <a:r>
              <a:rPr lang="en-US" dirty="0" smtClean="0"/>
              <a:t>content can </a:t>
            </a:r>
            <a:r>
              <a:rPr lang="en-US" dirty="0"/>
              <a:t>more easily escape the </a:t>
            </a:r>
            <a:r>
              <a:rPr lang="en-US" dirty="0" smtClean="0"/>
              <a:t>news</a:t>
            </a:r>
            <a:r>
              <a:rPr lang="is-IS" dirty="0" smtClean="0"/>
              <a:t>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9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680" y="481535"/>
            <a:ext cx="7772400" cy="1470025"/>
          </a:xfrm>
        </p:spPr>
        <p:txBody>
          <a:bodyPr/>
          <a:lstStyle/>
          <a:p>
            <a:r>
              <a:rPr lang="en-US" dirty="0" smtClean="0"/>
              <a:t>Prior conducts surveys tracking a large set of individuals over time.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80" y="2133599"/>
            <a:ext cx="7876938" cy="330466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Measures media choice (cable/internet access)</a:t>
            </a:r>
          </a:p>
          <a:p>
            <a:pPr marL="457200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Measures their “relative entertainment preference:”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entertainment / entertainment + news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Measures knowledge of politics &amp; turnout</a:t>
            </a:r>
          </a:p>
          <a:p>
            <a:pPr lvl="1" algn="l"/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400" b="1" dirty="0" smtClean="0">
                <a:solidFill>
                  <a:schemeClr val="tx1"/>
                </a:solidFill>
              </a:rPr>
              <a:t>Relative entertainment preference shapes the effect of increased media choice on knowledge and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403121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360</Words>
  <Application>Microsoft Macintosh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“…the greater inequality in the economy implies lower income of the median voter, which leads to a higher popular demand for redistribution. This, in turn, increases incentives for those with high-income to affect the preferences for taxation and public good provision of those with low-income.” (pp. 205) </vt:lpstr>
      <vt:lpstr>Example: the Estate Tax in the US</vt:lpstr>
      <vt:lpstr>PowerPoint Presentation</vt:lpstr>
      <vt:lpstr>PowerPoint Presentation</vt:lpstr>
      <vt:lpstr>PowerPoint Presentation</vt:lpstr>
      <vt:lpstr>Prior conducts surveys tracking a large set of individuals over time.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Murphy J.M.</cp:lastModifiedBy>
  <cp:revision>6</cp:revision>
  <dcterms:created xsi:type="dcterms:W3CDTF">2014-12-04T15:41:31Z</dcterms:created>
  <dcterms:modified xsi:type="dcterms:W3CDTF">2015-12-02T08:57:08Z</dcterms:modified>
</cp:coreProperties>
</file>