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16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92884331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Causal Inference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6709" lvl="0" indent="-346709" defTabSz="455675">
              <a:spcBef>
                <a:spcPts val="3200"/>
              </a:spcBef>
              <a:defRPr sz="1800"/>
            </a:pPr>
            <a:r>
              <a:rPr sz="2807"/>
              <a:t>A </a:t>
            </a:r>
            <a:r>
              <a:rPr sz="2807" b="1">
                <a:latin typeface="Helvetica"/>
                <a:ea typeface="Helvetica"/>
                <a:cs typeface="Helvetica"/>
                <a:sym typeface="Helvetica"/>
              </a:rPr>
              <a:t>causal inference</a:t>
            </a:r>
            <a:r>
              <a:rPr sz="2807"/>
              <a:t> is a statement about why something happens.</a:t>
            </a:r>
          </a:p>
          <a:p>
            <a:pPr marL="693419" lvl="1" indent="-346709" defTabSz="455675">
              <a:spcBef>
                <a:spcPts val="3200"/>
              </a:spcBef>
              <a:defRPr sz="1800"/>
            </a:pPr>
            <a:r>
              <a:rPr sz="2807"/>
              <a:t>A causal inference therefore states the existence of a relationship between at least two variables.</a:t>
            </a:r>
          </a:p>
          <a:p>
            <a:pPr marL="346709" lvl="0" indent="-346709" defTabSz="455675">
              <a:spcBef>
                <a:spcPts val="3200"/>
              </a:spcBef>
              <a:defRPr sz="1800"/>
            </a:pPr>
            <a:r>
              <a:rPr sz="2807"/>
              <a:t>The </a:t>
            </a:r>
            <a:r>
              <a:rPr sz="2807" b="1">
                <a:latin typeface="Helvetica"/>
                <a:ea typeface="Helvetica"/>
                <a:cs typeface="Helvetica"/>
                <a:sym typeface="Helvetica"/>
              </a:rPr>
              <a:t>dependent variable</a:t>
            </a:r>
            <a:r>
              <a:rPr sz="2807"/>
              <a:t> measures that variation which we would like to explain (find a cause for).</a:t>
            </a:r>
          </a:p>
          <a:p>
            <a:pPr marL="693419" lvl="1" indent="-346709" defTabSz="455675">
              <a:spcBef>
                <a:spcPts val="3200"/>
              </a:spcBef>
              <a:defRPr sz="1800"/>
            </a:pPr>
            <a:r>
              <a:rPr sz="2340"/>
              <a:t>Also called </a:t>
            </a:r>
            <a:r>
              <a:rPr sz="2340" b="1" i="1">
                <a:latin typeface="Helvetica"/>
                <a:ea typeface="Helvetica"/>
                <a:cs typeface="Helvetica"/>
                <a:sym typeface="Helvetica"/>
              </a:rPr>
              <a:t>Y</a:t>
            </a:r>
            <a:r>
              <a:rPr sz="2340" i="1"/>
              <a:t>, </a:t>
            </a:r>
            <a:r>
              <a:rPr sz="2340"/>
              <a:t>or the “outcome” or “response” or variable.</a:t>
            </a:r>
          </a:p>
          <a:p>
            <a:pPr marL="346709" lvl="0" indent="-346709" defTabSz="455675">
              <a:spcBef>
                <a:spcPts val="3200"/>
              </a:spcBef>
              <a:defRPr sz="1800"/>
            </a:pPr>
            <a:r>
              <a:rPr sz="2807"/>
              <a:t>The </a:t>
            </a:r>
            <a:r>
              <a:rPr sz="2807" b="1">
                <a:latin typeface="Helvetica"/>
                <a:ea typeface="Helvetica"/>
                <a:cs typeface="Helvetica"/>
                <a:sym typeface="Helvetica"/>
              </a:rPr>
              <a:t>independent variable</a:t>
            </a:r>
            <a:r>
              <a:rPr sz="2807"/>
              <a:t> measures that variation which we think explains variation in the dependent variable.</a:t>
            </a:r>
          </a:p>
          <a:p>
            <a:pPr marL="693419" lvl="1" indent="-346709" defTabSz="455675">
              <a:spcBef>
                <a:spcPts val="3200"/>
              </a:spcBef>
              <a:defRPr sz="1800"/>
            </a:pPr>
            <a:r>
              <a:rPr sz="2340"/>
              <a:t>Also called </a:t>
            </a:r>
            <a:r>
              <a:rPr sz="2340" b="1" i="1">
                <a:latin typeface="Helvetica"/>
                <a:ea typeface="Helvetica"/>
                <a:cs typeface="Helvetica"/>
                <a:sym typeface="Helvetica"/>
              </a:rPr>
              <a:t>X</a:t>
            </a:r>
            <a:r>
              <a:rPr sz="2340" i="1"/>
              <a:t>, </a:t>
            </a:r>
            <a:r>
              <a:rPr sz="2340"/>
              <a:t>or the “treatment” or “study” variable.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 build="p" bldLvl="5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5-10-29 10.43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62044"/>
            <a:ext cx="6156779" cy="73644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2710" y="627734"/>
            <a:ext cx="980118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Roadmap for Evaluating Your Causal Inference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56746" y="8826499"/>
            <a:ext cx="2378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 latinLnBrk="1" hangingPunct="0"/>
            <a:r>
              <a:rPr lang="en-US" sz="1800" dirty="0" err="1">
                <a:solidFill>
                  <a:srgbClr val="000000"/>
                </a:solidFill>
              </a:rPr>
              <a:t>Kellstedt</a:t>
            </a:r>
            <a:r>
              <a:rPr lang="en-US" sz="1800" dirty="0">
                <a:solidFill>
                  <a:srgbClr val="000000"/>
                </a:solidFill>
              </a:rPr>
              <a:t> and Whitten</a:t>
            </a:r>
          </a:p>
        </p:txBody>
      </p:sp>
    </p:spTree>
    <p:extLst>
      <p:ext uri="{BB962C8B-B14F-4D97-AF65-F5344CB8AC3E}">
        <p14:creationId xmlns:p14="http://schemas.microsoft.com/office/powerpoint/2010/main" val="1522672633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Causation?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What does it mean to say “X causes Y” and how are we able to know this?</a:t>
            </a:r>
          </a:p>
          <a:p>
            <a:pPr lvl="0">
              <a:defRPr sz="1800"/>
            </a:pPr>
            <a:r>
              <a:rPr sz="3600"/>
              <a:t>This is more complicated than it seems and there are many philosophies of causation.</a:t>
            </a:r>
          </a:p>
          <a:p>
            <a:pPr lvl="0">
              <a:defRPr sz="1800"/>
            </a:pPr>
            <a:r>
              <a:rPr sz="3600"/>
              <a:t>We’ll use the “counterfactual” framework.</a:t>
            </a:r>
          </a:p>
          <a:p>
            <a:pPr lvl="1">
              <a:defRPr sz="1800"/>
            </a:pPr>
            <a:r>
              <a:rPr sz="3000"/>
              <a:t>AKA: “potential outcomes” or “Neyman-Rubin” framework.</a:t>
            </a:r>
          </a:p>
          <a:p>
            <a:pPr lvl="1">
              <a:defRPr sz="1800"/>
            </a:pPr>
            <a:r>
              <a:rPr sz="3000"/>
              <a:t>Dominant framework in the social sciences today.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08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1270000" y="579388"/>
            <a:ext cx="10655232" cy="8806136"/>
          </a:xfrm>
          <a:prstGeom prst="rect">
            <a:avLst/>
          </a:prstGeom>
        </p:spPr>
        <p:txBody>
          <a:bodyPr/>
          <a:lstStyle>
            <a:lvl1pPr defTabSz="257047">
              <a:defRPr sz="6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600" b="1">
                <a:solidFill>
                  <a:srgbClr val="FFFFFF"/>
                </a:solidFill>
              </a:rPr>
              <a:t>The causal effect of a treatment is the difference between what happens to a unit after that treatment and what would have happened had the unit not been treated.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The Consistency Assumption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dirty="0"/>
              <a:t>AKA the “SUTVA”: The Stable Unit Treatment Value Assumption</a:t>
            </a:r>
          </a:p>
          <a:p>
            <a:pPr lvl="0">
              <a:defRPr sz="1800"/>
            </a:pPr>
            <a:r>
              <a:rPr sz="3600" dirty="0"/>
              <a:t>"the [potential outcome] observation on one unit should be unaffected by the particular assignment of treatments to the other units" (Cox 1958)</a:t>
            </a:r>
          </a:p>
          <a:p>
            <a:pPr lvl="0">
              <a:defRPr sz="1800"/>
            </a:pPr>
            <a:r>
              <a:rPr sz="3600" dirty="0"/>
              <a:t>                      if </a:t>
            </a:r>
          </a:p>
          <a:p>
            <a:pPr lvl="0">
              <a:defRPr sz="1800"/>
            </a:pPr>
            <a:r>
              <a:rPr sz="3600" dirty="0"/>
              <a:t>Very important/tricky in social research (hint: strategic interactions, time, etc.)</a:t>
            </a:r>
          </a:p>
        </p:txBody>
      </p:sp>
      <p:pic>
        <p:nvPicPr>
          <p:cNvPr id="5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2009" y="6625133"/>
            <a:ext cx="20193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5782" y="6663233"/>
            <a:ext cx="1371601" cy="39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06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The Fundamental Problem of Causal Inference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3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For any unit, we only ever observe one potential outcome.</a:t>
            </a:r>
          </a:p>
          <a:p>
            <a:pPr lvl="1">
              <a:defRPr sz="1800"/>
            </a:pPr>
            <a:r>
              <a:rPr sz="3000">
                <a:solidFill>
                  <a:srgbClr val="FFFFFF"/>
                </a:solidFill>
              </a:rPr>
              <a:t>In other words, to directly calculate a causal effect would require us to rewind the world and re-run it with a different value on the independent variable.</a:t>
            </a:r>
          </a:p>
          <a:p>
            <a:pPr lvl="1">
              <a:defRPr sz="1800"/>
            </a:pPr>
            <a:r>
              <a:rPr sz="3000">
                <a:solidFill>
                  <a:srgbClr val="FFFFFF"/>
                </a:solidFill>
              </a:rPr>
              <a:t>In other words, causality </a:t>
            </a:r>
            <a:r>
              <a:rPr sz="3000" i="1">
                <a:solidFill>
                  <a:srgbClr val="FFFFFF"/>
                </a:solidFill>
              </a:rPr>
              <a:t>cannot</a:t>
            </a:r>
            <a:r>
              <a:rPr sz="3000">
                <a:solidFill>
                  <a:srgbClr val="FFFFFF"/>
                </a:solidFill>
              </a:rPr>
              <a:t> be directly and certainly observed.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The Experiment as an Imperfect Solution to the FPCI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Suppose some units 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A dependent variable</a:t>
            </a:r>
            <a:r>
              <a:rPr sz="3168" i="1" dirty="0"/>
              <a:t>    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An independent variable 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The value of </a:t>
            </a:r>
            <a:r>
              <a:rPr sz="3168" b="1" i="1" dirty="0">
                <a:latin typeface="Helvetica"/>
                <a:ea typeface="Helvetica"/>
                <a:cs typeface="Helvetica"/>
                <a:sym typeface="Helvetica"/>
              </a:rPr>
              <a:t>Y</a:t>
            </a:r>
            <a:r>
              <a:rPr sz="3168" i="1" dirty="0"/>
              <a:t> </a:t>
            </a:r>
            <a:r>
              <a:rPr sz="3168" dirty="0"/>
              <a:t>given some treatment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The value of </a:t>
            </a:r>
            <a:r>
              <a:rPr sz="3168" b="1" i="1" dirty="0">
                <a:latin typeface="Helvetica"/>
                <a:ea typeface="Helvetica"/>
                <a:cs typeface="Helvetica"/>
                <a:sym typeface="Helvetica"/>
              </a:rPr>
              <a:t>Y </a:t>
            </a:r>
            <a:r>
              <a:rPr sz="3168" dirty="0"/>
              <a:t>given no treatment is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A basic formal statement of the </a:t>
            </a:r>
            <a:r>
              <a:rPr lang="en-GB" sz="3168" dirty="0" smtClean="0"/>
              <a:t>inferred </a:t>
            </a:r>
            <a:r>
              <a:rPr sz="3168" dirty="0" smtClean="0"/>
              <a:t>causal </a:t>
            </a:r>
            <a:r>
              <a:rPr sz="3168" dirty="0"/>
              <a:t>effect is</a:t>
            </a:r>
          </a:p>
        </p:txBody>
      </p:sp>
      <p:pic>
        <p:nvPicPr>
          <p:cNvPr id="6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1677" y="4109666"/>
            <a:ext cx="368301" cy="39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2601" y="5975350"/>
            <a:ext cx="1816101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46204" y="5073650"/>
            <a:ext cx="482601" cy="39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34759" y="6974731"/>
            <a:ext cx="18288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77877" y="8296129"/>
            <a:ext cx="5664201" cy="93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542954" y="3319186"/>
            <a:ext cx="2171701" cy="40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 lvl="0">
              <a:defRPr sz="1800"/>
            </a:pPr>
            <a:r>
              <a:rPr sz="5360"/>
              <a:t>Identifying causal effects in observational research is very hard.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75" name="designandco_119_la_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4100" y="2740987"/>
            <a:ext cx="7850988" cy="521556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6720348" y="9110058"/>
            <a:ext cx="533083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sz="1400" dirty="0">
                <a:solidFill>
                  <a:srgbClr val="000000"/>
                </a:solidFill>
              </a:rPr>
              <a:t>http://</a:t>
            </a:r>
            <a:r>
              <a:rPr lang="en-US" sz="1400" dirty="0" err="1">
                <a:solidFill>
                  <a:srgbClr val="000000"/>
                </a:solidFill>
              </a:rPr>
              <a:t>www.slideshare.net</a:t>
            </a:r>
            <a:r>
              <a:rPr lang="en-US" sz="1400" dirty="0">
                <a:solidFill>
                  <a:srgbClr val="000000"/>
                </a:solidFill>
              </a:rPr>
              <a:t>/tosifahmad395/research-methodology3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Designing observational research is about collecting and analysing information in a way that mimics experiments.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3600"/>
              <a:t>2. If doing case studies, we select cases strategically to maximize causal leverage.</a:t>
            </a:r>
          </a:p>
          <a:p>
            <a:pPr marL="0" lvl="1" indent="228600">
              <a:buSzTx/>
              <a:buNone/>
              <a:defRPr sz="1800"/>
            </a:pPr>
            <a:r>
              <a:rPr sz="3600"/>
              <a:t>E.g., two countries that are as similar as possible but different on the independent variable.</a:t>
            </a:r>
          </a:p>
          <a:p>
            <a:pPr marL="0" lvl="0" indent="0">
              <a:buSzTx/>
              <a:buNone/>
              <a:defRPr sz="1800"/>
            </a:pPr>
            <a:r>
              <a:rPr sz="3600"/>
              <a:t>3. If quantitative data is available, we can use statistical models to mathematically isolate correlation between an independent and dependent variable.</a:t>
            </a:r>
          </a:p>
          <a:p>
            <a:pPr marL="0" lvl="1" indent="228600">
              <a:buSzTx/>
              <a:buNone/>
              <a:defRPr sz="1800"/>
            </a:pPr>
            <a:r>
              <a:rPr sz="3600"/>
              <a:t>E.g., regression analysis.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5-10-29 10.43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3090"/>
            <a:ext cx="13179334" cy="32636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16220" y="8471422"/>
            <a:ext cx="254016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Kellstedt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Whitten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9260" y="1464348"/>
            <a:ext cx="628655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Evaluating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 Causal Inference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478</Words>
  <Application>Microsoft Macintosh PowerPoint</Application>
  <PresentationFormat>Custom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White</vt:lpstr>
      <vt:lpstr>Causal Inference</vt:lpstr>
      <vt:lpstr>What is Causation?</vt:lpstr>
      <vt:lpstr>The causal effect of a treatment is the difference between what happens to a unit after that treatment and what would have happened had the unit not been treated.</vt:lpstr>
      <vt:lpstr>The Consistency Assumption</vt:lpstr>
      <vt:lpstr>The Fundamental Problem of Causal Inference</vt:lpstr>
      <vt:lpstr>The Experiment as an Imperfect Solution to the FPCI</vt:lpstr>
      <vt:lpstr>Identifying causal effects in observational research is very hard.</vt:lpstr>
      <vt:lpstr>Designing observational research is about collecting and analysing information in a way that mimics experiments.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</dc:title>
  <cp:lastModifiedBy>Murphy J.M.</cp:lastModifiedBy>
  <cp:revision>6</cp:revision>
  <dcterms:modified xsi:type="dcterms:W3CDTF">2015-11-05T18:53:51Z</dcterms:modified>
</cp:coreProperties>
</file>