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560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288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Causal Inference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A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causal inference</a:t>
            </a:r>
            <a:r>
              <a:rPr sz="2807"/>
              <a:t> is a statement about why something happens.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807"/>
              <a:t>A causal inference therefore states the existence of a relationship between at least two variables.</a:t>
            </a:r>
          </a:p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The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dependent variable</a:t>
            </a:r>
            <a:r>
              <a:rPr sz="2807"/>
              <a:t> measures that variation which we would like to explain (find a cause for).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340"/>
              <a:t>Also called </a:t>
            </a:r>
            <a:r>
              <a:rPr sz="2340" b="1" i="1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rPr sz="2340" i="1"/>
              <a:t>, </a:t>
            </a:r>
            <a:r>
              <a:rPr sz="2340"/>
              <a:t>or the “outcome” or “response” or variable.</a:t>
            </a:r>
          </a:p>
          <a:p>
            <a:pPr marL="346709" lvl="0" indent="-346709" defTabSz="455675">
              <a:spcBef>
                <a:spcPts val="3200"/>
              </a:spcBef>
              <a:defRPr sz="1800"/>
            </a:pPr>
            <a:r>
              <a:rPr sz="2807"/>
              <a:t>The </a:t>
            </a:r>
            <a:r>
              <a:rPr sz="2807" b="1">
                <a:latin typeface="Helvetica"/>
                <a:ea typeface="Helvetica"/>
                <a:cs typeface="Helvetica"/>
                <a:sym typeface="Helvetica"/>
              </a:rPr>
              <a:t>independent variable</a:t>
            </a:r>
            <a:r>
              <a:rPr sz="2807"/>
              <a:t> measures that variation which we think explains variation in the dependent variable.</a:t>
            </a:r>
          </a:p>
          <a:p>
            <a:pPr marL="693419" lvl="1" indent="-346709" defTabSz="455675">
              <a:spcBef>
                <a:spcPts val="3200"/>
              </a:spcBef>
              <a:defRPr sz="1800"/>
            </a:pPr>
            <a:r>
              <a:rPr sz="2340"/>
              <a:t>Also called </a:t>
            </a:r>
            <a:r>
              <a:rPr sz="2340" b="1" i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rPr sz="2340" i="1"/>
              <a:t>, </a:t>
            </a:r>
            <a:r>
              <a:rPr sz="2340"/>
              <a:t>or the “treatment” or “study” variable.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Causation?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does it mean to say “X causes Y” and how are we able to know this?</a:t>
            </a:r>
          </a:p>
          <a:p>
            <a:pPr lvl="0">
              <a:defRPr sz="1800"/>
            </a:pPr>
            <a:r>
              <a:rPr sz="3600"/>
              <a:t>This is more complicated than it seems and there are many philosophies of causation.</a:t>
            </a:r>
          </a:p>
          <a:p>
            <a:pPr lvl="0">
              <a:defRPr sz="1800"/>
            </a:pPr>
            <a:r>
              <a:rPr sz="3600"/>
              <a:t>We’ll use the “counterfactual” framework.</a:t>
            </a:r>
          </a:p>
          <a:p>
            <a:pPr lvl="1">
              <a:defRPr sz="1800"/>
            </a:pPr>
            <a:r>
              <a:rPr sz="3000"/>
              <a:t>AKA: “potential outcomes” or “Neyman-Rubin” framework.</a:t>
            </a:r>
          </a:p>
          <a:p>
            <a:pPr lvl="1">
              <a:defRPr sz="1800"/>
            </a:pPr>
            <a:r>
              <a:rPr sz="3000"/>
              <a:t>Dominant framework in the social sciences today.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08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0" y="579388"/>
            <a:ext cx="10655232" cy="8806136"/>
          </a:xfrm>
          <a:prstGeom prst="rect">
            <a:avLst/>
          </a:prstGeom>
        </p:spPr>
        <p:txBody>
          <a:bodyPr/>
          <a:lstStyle>
            <a:lvl1pPr defTabSz="257047">
              <a:defRPr sz="6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600" b="1">
                <a:solidFill>
                  <a:srgbClr val="FFFFFF"/>
                </a:solidFill>
              </a:rPr>
              <a:t>The causal effect of a treatment is the difference between what happens to a unit after that treatment and what would have happened had the unit not been treated.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The Consistency Assumption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AKA the “SUTVA”: The Stable Unit Treatment Value Assumption</a:t>
            </a:r>
          </a:p>
          <a:p>
            <a:pPr lvl="0">
              <a:defRPr sz="1800"/>
            </a:pPr>
            <a:r>
              <a:rPr sz="3600"/>
              <a:t>"the [potential outcome] observation on one unit should be unaffected by the particular assignment of treatments to the other units" (Cox 1958)</a:t>
            </a:r>
          </a:p>
          <a:p>
            <a:pPr lvl="0">
              <a:defRPr sz="1800"/>
            </a:pPr>
            <a:r>
              <a:rPr sz="3600"/>
              <a:t>                      if </a:t>
            </a:r>
          </a:p>
          <a:p>
            <a:pPr lvl="0">
              <a:defRPr sz="1800"/>
            </a:pPr>
            <a:r>
              <a:rPr sz="3600"/>
              <a:t>Very important/tricky in social research (hint: strategic interactions, time, etc.)</a:t>
            </a:r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009" y="6625133"/>
            <a:ext cx="20193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5782" y="6663233"/>
            <a:ext cx="1371601" cy="39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06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The Fundamental Problem of Causal Inference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 any unit, we only ever observe one potential outcome.</a:t>
            </a:r>
          </a:p>
          <a:p>
            <a:pPr lvl="1">
              <a:defRPr sz="1800"/>
            </a:pPr>
            <a:r>
              <a:rPr sz="3000">
                <a:solidFill>
                  <a:srgbClr val="FFFFFF"/>
                </a:solidFill>
              </a:rPr>
              <a:t>In other words, to directly calculate a causal effect would require us to rewind the world and re-run it with a different value on the independent variable.</a:t>
            </a:r>
          </a:p>
          <a:p>
            <a:pPr lvl="1">
              <a:defRPr sz="1800"/>
            </a:pPr>
            <a:r>
              <a:rPr sz="3000">
                <a:solidFill>
                  <a:srgbClr val="FFFFFF"/>
                </a:solidFill>
              </a:rPr>
              <a:t>In other words, causality </a:t>
            </a:r>
            <a:r>
              <a:rPr sz="3000" i="1">
                <a:solidFill>
                  <a:srgbClr val="FFFFFF"/>
                </a:solidFill>
              </a:rPr>
              <a:t>cannot</a:t>
            </a:r>
            <a:r>
              <a:rPr sz="3000">
                <a:solidFill>
                  <a:srgbClr val="FFFFFF"/>
                </a:solidFill>
              </a:rPr>
              <a:t> be directly and certainly observed.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The Experiment as an Imperfect Solution to the FPCI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Suppose some units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 dependent variable</a:t>
            </a:r>
            <a:r>
              <a:rPr sz="3168" i="1"/>
              <a:t>   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An independent variable 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The value of </a:t>
            </a:r>
            <a:r>
              <a:rPr sz="3168" b="1" i="1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rPr sz="3168" i="1"/>
              <a:t> </a:t>
            </a:r>
            <a:r>
              <a:rPr sz="3168"/>
              <a:t>given some treatment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The value of </a:t>
            </a:r>
            <a:r>
              <a:rPr sz="3168" b="1" i="1">
                <a:latin typeface="Helvetica"/>
                <a:ea typeface="Helvetica"/>
                <a:cs typeface="Helvetica"/>
                <a:sym typeface="Helvetica"/>
              </a:rPr>
              <a:t>Y </a:t>
            </a:r>
            <a:r>
              <a:rPr sz="3168"/>
              <a:t>given no treatment is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/>
              <a:t>A basic formal statement of the causal effect is</a:t>
            </a:r>
          </a:p>
        </p:txBody>
      </p:sp>
      <p:pic>
        <p:nvPicPr>
          <p:cNvPr id="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1677" y="3715965"/>
            <a:ext cx="3683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2601" y="5518150"/>
            <a:ext cx="1816101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6204" y="4679950"/>
            <a:ext cx="482601" cy="39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34759" y="6504830"/>
            <a:ext cx="18288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90230" y="7858174"/>
            <a:ext cx="56642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01654" y="2749847"/>
            <a:ext cx="2171701" cy="4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 lvl="0">
              <a:defRPr sz="1800"/>
            </a:pPr>
            <a:r>
              <a:rPr sz="5360"/>
              <a:t>Identifying causal effects in observational research is very hard.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75" name="designandco_119_la_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2740987"/>
            <a:ext cx="7850988" cy="521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Designing observational research is about collecting and analysing information in a way that mimics experiments.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/>
              <a:t>2. If doing case studies, we select cases strategically to maximize causal leverage.</a:t>
            </a:r>
          </a:p>
          <a:p>
            <a:pPr marL="0" lvl="1" indent="228600">
              <a:buSzTx/>
              <a:buNone/>
              <a:defRPr sz="1800"/>
            </a:pPr>
            <a:r>
              <a:rPr sz="3600"/>
              <a:t>E.g., two countries that are as similar as possible but different on the independent variable.</a:t>
            </a:r>
          </a:p>
          <a:p>
            <a:pPr marL="0" lvl="0" indent="0">
              <a:buSzTx/>
              <a:buNone/>
              <a:defRPr sz="1800"/>
            </a:pPr>
            <a:r>
              <a:rPr sz="3600"/>
              <a:t>3. If quantitative data is available, we can use statistical models to mathematically isolate correlation between an independent and dependent variable.</a:t>
            </a:r>
          </a:p>
          <a:p>
            <a:pPr marL="0" lvl="1" indent="228600">
              <a:buSzTx/>
              <a:buNone/>
              <a:defRPr sz="1800"/>
            </a:pPr>
            <a:r>
              <a:rPr sz="3600"/>
              <a:t>E.g., regression analysis.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correla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966" y="2730786"/>
            <a:ext cx="10648868" cy="4292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450</Words>
  <Application>Microsoft Macintosh PowerPoint</Application>
  <PresentationFormat>Custom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Causal Inference</vt:lpstr>
      <vt:lpstr>What is Causation?</vt:lpstr>
      <vt:lpstr>The causal effect of a treatment is the difference between what happens to a unit after that treatment and what would have happened had the unit not been treated.</vt:lpstr>
      <vt:lpstr>The Consistency Assumption</vt:lpstr>
      <vt:lpstr>The Fundamental Problem of Causal Inference</vt:lpstr>
      <vt:lpstr>The Experiment as an Imperfect Solution to the FPCI</vt:lpstr>
      <vt:lpstr>Identifying causal effects in observational research is very hard.</vt:lpstr>
      <vt:lpstr>Designing observational research is about collecting and analysing information in a way that mimics experiments.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</dc:title>
  <cp:lastModifiedBy>Justin Murphy</cp:lastModifiedBy>
  <cp:revision>2</cp:revision>
  <dcterms:modified xsi:type="dcterms:W3CDTF">2015-10-22T09:34:51Z</dcterms:modified>
</cp:coreProperties>
</file>