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3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62272"/>
        <c:axId val="323162664"/>
      </c:scatterChart>
      <c:valAx>
        <c:axId val="32316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62664"/>
        <c:crosses val="autoZero"/>
        <c:crossBetween val="midCat"/>
      </c:valAx>
      <c:valAx>
        <c:axId val="32316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62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BC377-1AE1-48E5-8F1B-A4E4D49D57D1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D6CC-B39E-4743-9D5D-4942E2645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0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8BC4-E42E-4DD5-A9A7-8DEF81DF2CA0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5613-6593-48EC-A34C-A5CA69E329A6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F96F-B5DE-4148-B4A9-AB3B07212878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1BFD-F05E-4822-9F61-B5279068FF49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1E0C-028F-4D27-ADD7-1861BF11800C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DA13-3389-404D-A5C9-21B34CE74A17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AEBF-C4E8-416D-9C22-001311B4EC3F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F563-C839-4652-8203-05E4C66FFC08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283-5BDE-4167-842D-339873CF5F43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A860-224A-4FAC-87F5-2568A8379171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EB52-02C0-4529-809C-9253ACBD1E87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6E51-1FC7-4BC5-ABA6-F827A0589D79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F4B0-66DD-452F-BB69-FFF536614B54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13D4-3B03-427C-B0A9-1C2AC4BBF1EA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1C6A-B7BD-46B6-A28B-FE20B01B03F8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5E2B-B71A-418B-BC75-B4CF5314CAEF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7A69-27BA-4FA5-8C69-2196D30E54B3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6280F5-A819-488A-B0FD-D1D7C47EC892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.M.Saunders@soton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672" y="656823"/>
            <a:ext cx="10275883" cy="4738961"/>
          </a:xfrm>
        </p:spPr>
        <p:txBody>
          <a:bodyPr>
            <a:normAutofit fontScale="90000"/>
          </a:bodyPr>
          <a:lstStyle/>
          <a:p>
            <a:r>
              <a:rPr lang="en-GB" sz="6000" dirty="0" smtClean="0">
                <a:latin typeface="Arial Black" panose="020B0A04020102020204" pitchFamily="34" charset="0"/>
              </a:rPr>
              <a:t/>
            </a:r>
            <a:br>
              <a:rPr lang="en-GB" sz="6000" dirty="0" smtClean="0">
                <a:latin typeface="Arial Black" panose="020B0A04020102020204" pitchFamily="34" charset="0"/>
              </a:rPr>
            </a:br>
            <a:r>
              <a:rPr lang="en-GB" sz="6000" dirty="0">
                <a:latin typeface="Arial Black" panose="020B0A04020102020204" pitchFamily="34" charset="0"/>
              </a:rPr>
              <a:t/>
            </a:r>
            <a:br>
              <a:rPr lang="en-GB" sz="6000" dirty="0">
                <a:latin typeface="Arial Black" panose="020B0A04020102020204" pitchFamily="34" charset="0"/>
              </a:rPr>
            </a:br>
            <a:r>
              <a:rPr lang="en-GB" sz="6000" dirty="0" smtClean="0">
                <a:latin typeface="Arial Black" panose="020B0A04020102020204" pitchFamily="34" charset="0"/>
              </a:rPr>
              <a:t>PAIR 1005 </a:t>
            </a:r>
            <a:br>
              <a:rPr lang="en-GB" sz="6000" dirty="0" smtClean="0">
                <a:latin typeface="Arial Black" panose="020B0A04020102020204" pitchFamily="34" charset="0"/>
              </a:rPr>
            </a:br>
            <a:r>
              <a:rPr lang="en-GB" sz="6000" dirty="0" smtClean="0">
                <a:latin typeface="Arial Black" panose="020B0A04020102020204" pitchFamily="34" charset="0"/>
              </a:rPr>
              <a:t>(Political Inquiry)</a:t>
            </a:r>
            <a:br>
              <a:rPr lang="en-GB" sz="6000" dirty="0" smtClean="0">
                <a:latin typeface="Arial Black" panose="020B0A04020102020204" pitchFamily="34" charset="0"/>
              </a:rPr>
            </a:br>
            <a:r>
              <a:rPr lang="en-GB" sz="6000" dirty="0" smtClean="0">
                <a:latin typeface="Arial Black" panose="020B0A04020102020204" pitchFamily="34" charset="0"/>
              </a:rPr>
              <a:t/>
            </a:r>
            <a:br>
              <a:rPr lang="en-GB" sz="6000" dirty="0" smtClean="0">
                <a:latin typeface="Arial Black" panose="020B0A04020102020204" pitchFamily="34" charset="0"/>
              </a:rPr>
            </a:br>
            <a:r>
              <a:rPr lang="en-GB" sz="6000" dirty="0" smtClean="0">
                <a:latin typeface="Arial Black" panose="020B0A04020102020204" pitchFamily="34" charset="0"/>
              </a:rPr>
              <a:t>Political Theory and Thought Experiments</a:t>
            </a:r>
            <a:r>
              <a:rPr lang="en-GB" sz="5300" dirty="0" smtClean="0">
                <a:latin typeface="Arial Black" panose="020B0A04020102020204" pitchFamily="34" charset="0"/>
              </a:rPr>
              <a:t/>
            </a:r>
            <a:br>
              <a:rPr lang="en-GB" sz="5300" dirty="0" smtClean="0">
                <a:latin typeface="Arial Black" panose="020B0A04020102020204" pitchFamily="34" charset="0"/>
              </a:rPr>
            </a:br>
            <a:endParaRPr lang="en-GB" sz="53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769708"/>
            <a:ext cx="9440034" cy="1478692"/>
          </a:xfrm>
        </p:spPr>
        <p:txBody>
          <a:bodyPr>
            <a:noAutofit/>
          </a:bodyPr>
          <a:lstStyle/>
          <a:p>
            <a:endParaRPr lang="en-GB" sz="2800" dirty="0" smtClean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Dr Ben Saunders (</a:t>
            </a:r>
            <a:r>
              <a:rPr lang="en-GB" sz="2800" dirty="0" smtClean="0">
                <a:latin typeface="Arial Black" panose="020B0A04020102020204" pitchFamily="34" charset="0"/>
                <a:hlinkClick r:id="rId2"/>
              </a:rPr>
              <a:t>B.M.Saunders@soton.ac.uk</a:t>
            </a:r>
            <a:r>
              <a:rPr lang="en-GB" sz="2800" dirty="0" smtClean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3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‘Reflective Equilibrium’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Sometimes you adjust your theory to fit the ‘data’.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But sometimes you might revise your intuitions to fit the theory.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This is particularly so where we have reason to doubt their reliability.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1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‘Biting the Bullet’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Someone might be prepared to accept what you take to be a devastating counter example.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This happens in science too (e.g. Creationism).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Be charitable. Is their position really so unpalatable? Does yours have costs also?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5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The Limits of Thought Experiments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The more unusual the case, the less certain we are likely to be about our intuitions.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If </a:t>
            </a:r>
            <a:r>
              <a:rPr lang="en-GB" sz="2800" smtClean="0">
                <a:latin typeface="Arial Black" panose="020B0A04020102020204" pitchFamily="34" charset="0"/>
              </a:rPr>
              <a:t>all actual </a:t>
            </a:r>
            <a:r>
              <a:rPr lang="en-GB" sz="2800" dirty="0" smtClean="0">
                <a:latin typeface="Arial Black" panose="020B0A04020102020204" pitchFamily="34" charset="0"/>
              </a:rPr>
              <a:t>Xs are F, it may be hard to imagine an X that is not F, and our reactions may be influenced by F anyway.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We should, generally, prefer realistic examples.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0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The Aims of Normative Theory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88265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Prescriptive, rather than descriptive.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Aspires to offer a general theory.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Not simply judging whether X is F, but what it is for something to be F.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See, e.g., </a:t>
            </a:r>
            <a:r>
              <a:rPr lang="en-GB" sz="2800" dirty="0" smtClean="0">
                <a:effectLst/>
                <a:latin typeface="Arial Black" panose="020B0A04020102020204" pitchFamily="34" charset="0"/>
              </a:rPr>
              <a:t>Plato’s </a:t>
            </a:r>
            <a:r>
              <a:rPr lang="en-GB" sz="2800" i="1" dirty="0" smtClean="0">
                <a:effectLst/>
                <a:latin typeface="Arial Black" panose="020B0A04020102020204" pitchFamily="34" charset="0"/>
              </a:rPr>
              <a:t>Republic</a:t>
            </a:r>
            <a:r>
              <a:rPr lang="en-GB" sz="2800" dirty="0" smtClean="0">
                <a:effectLst/>
                <a:latin typeface="Arial Black" panose="020B0A04020102020204" pitchFamily="34" charset="0"/>
              </a:rPr>
              <a:t>, 331b-d.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9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Is this Practical? (1)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Normative theory tells you what you ought to do.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But theories often converge in their practical recommendations.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Indeed, we should expect this in many settled cases.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5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Is this Practical? (2)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The point of a theory is not immediately practical.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Newtonian physics works fine for just about any practical purpose, but it is still false.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If your aim is practical, then do something.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6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How Do we Produce a Theory?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272847"/>
              </p:ext>
            </p:extLst>
          </p:nvPr>
        </p:nvGraphicFramePr>
        <p:xfrm>
          <a:off x="914400" y="1731963"/>
          <a:ext cx="10353675" cy="4151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0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Where do we get ‘Data’?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886" y="1732449"/>
            <a:ext cx="11022228" cy="4058751"/>
          </a:xfrm>
        </p:spPr>
        <p:txBody>
          <a:bodyPr>
            <a:noAutofit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The ‘observations’ of normative theory are usually judgements about particular cases.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We may call these ‘intuitions’ – but this term has different meanings. </a:t>
            </a:r>
            <a:r>
              <a:rPr lang="en-GB" sz="2400" dirty="0" smtClean="0">
                <a:latin typeface="Arial Black" panose="020B0A04020102020204" pitchFamily="34" charset="0"/>
              </a:rPr>
              <a:t>(See </a:t>
            </a:r>
            <a:r>
              <a:rPr lang="en-GB" sz="2400" dirty="0" smtClean="0">
                <a:effectLst/>
                <a:latin typeface="Arial Black" panose="020B0A04020102020204" pitchFamily="34" charset="0"/>
              </a:rPr>
              <a:t>H. </a:t>
            </a:r>
            <a:r>
              <a:rPr lang="en-GB" sz="2400" dirty="0">
                <a:effectLst/>
                <a:latin typeface="Arial Black" panose="020B0A04020102020204" pitchFamily="34" charset="0"/>
              </a:rPr>
              <a:t>Lillehammer </a:t>
            </a:r>
            <a:r>
              <a:rPr lang="en-GB" sz="2400" dirty="0" smtClean="0">
                <a:effectLst/>
                <a:latin typeface="Arial Black" panose="020B0A04020102020204" pitchFamily="34" charset="0"/>
              </a:rPr>
              <a:t>‘The </a:t>
            </a:r>
            <a:r>
              <a:rPr lang="en-GB" sz="2400" dirty="0">
                <a:effectLst/>
                <a:latin typeface="Arial Black" panose="020B0A04020102020204" pitchFamily="34" charset="0"/>
              </a:rPr>
              <a:t>Epistemology of Ethical Intuitions’ </a:t>
            </a:r>
            <a:r>
              <a:rPr lang="en-GB" sz="2400" i="1" dirty="0">
                <a:effectLst/>
                <a:latin typeface="Arial Black" panose="020B0A04020102020204" pitchFamily="34" charset="0"/>
              </a:rPr>
              <a:t>Philosophy</a:t>
            </a:r>
            <a:r>
              <a:rPr lang="en-GB" sz="2400" dirty="0">
                <a:effectLst/>
                <a:latin typeface="Arial Black" panose="020B0A04020102020204" pitchFamily="34" charset="0"/>
              </a:rPr>
              <a:t> </a:t>
            </a:r>
            <a:r>
              <a:rPr lang="en-GB" sz="2400" dirty="0" smtClean="0">
                <a:effectLst/>
                <a:latin typeface="Arial Black" panose="020B0A04020102020204" pitchFamily="34" charset="0"/>
              </a:rPr>
              <a:t>86 (2011), </a:t>
            </a:r>
            <a:r>
              <a:rPr lang="en-GB" sz="2400" dirty="0">
                <a:effectLst/>
                <a:latin typeface="Arial Black" panose="020B0A04020102020204" pitchFamily="34" charset="0"/>
              </a:rPr>
              <a:t>at pp. </a:t>
            </a:r>
            <a:r>
              <a:rPr lang="en-GB" sz="2400" dirty="0" smtClean="0">
                <a:effectLst/>
                <a:latin typeface="Arial Black" panose="020B0A04020102020204" pitchFamily="34" charset="0"/>
              </a:rPr>
              <a:t>181-5</a:t>
            </a:r>
            <a:r>
              <a:rPr lang="en-GB" sz="2400" dirty="0" smtClean="0">
                <a:latin typeface="Arial Black" panose="020B0A04020102020204" pitchFamily="34" charset="0"/>
              </a:rPr>
              <a:t>.)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We are primarily interested in considered judgements.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0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Should we Rely on Intuitions?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Intuitions have been criticised as unreliable.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We should not rely on them totally, but nor must we reject them all.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We need to distinguish those we are confident in from our immediate gut reactions.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What are our Experiments?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We have intuitions about particular cases.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These may be actual (historical), but often they are fictional.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It helps if we can specify details, since we need to vary them to test our theory.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6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Theory Testing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Start with a proposed theory (hypothesis).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Does it fit with a range of intuitions?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If you find a counter example, can you adapt the theory</a:t>
            </a:r>
            <a:r>
              <a:rPr lang="en-GB" sz="2800" dirty="0" smtClean="0">
                <a:latin typeface="Arial Black" panose="020B0A04020102020204" pitchFamily="34" charset="0"/>
              </a:rPr>
              <a:t>?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r>
              <a:rPr lang="en-GB" sz="2800" dirty="0" smtClean="0">
                <a:latin typeface="Arial Black" panose="020B0A04020102020204" pitchFamily="34" charset="0"/>
              </a:rPr>
              <a:t>Consider the uses made by Miller (1983) and Thomson (1991).</a:t>
            </a:r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32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3845</TotalTime>
  <Words>500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Black</vt:lpstr>
      <vt:lpstr>Calibri</vt:lpstr>
      <vt:lpstr>Calisto MT</vt:lpstr>
      <vt:lpstr>Trebuchet MS</vt:lpstr>
      <vt:lpstr>Wingdings 2</vt:lpstr>
      <vt:lpstr>Slate</vt:lpstr>
      <vt:lpstr>  PAIR 1005  (Political Inquiry)  Political Theory and Thought Experiments </vt:lpstr>
      <vt:lpstr>The Aims of Normative Theory</vt:lpstr>
      <vt:lpstr>Is this Practical? (1)</vt:lpstr>
      <vt:lpstr>Is this Practical? (2)</vt:lpstr>
      <vt:lpstr>How Do we Produce a Theory?</vt:lpstr>
      <vt:lpstr>Where do we get ‘Data’?</vt:lpstr>
      <vt:lpstr>Should we Rely on Intuitions?</vt:lpstr>
      <vt:lpstr>What are our Experiments?</vt:lpstr>
      <vt:lpstr>Theory Testing</vt:lpstr>
      <vt:lpstr>‘Reflective Equilibrium’</vt:lpstr>
      <vt:lpstr>‘Biting the Bullet’</vt:lpstr>
      <vt:lpstr>The Limits of Thought Experiments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1004: Introduction to Political Theory</dc:title>
  <dc:creator>Ben Saunders</dc:creator>
  <cp:lastModifiedBy>anon</cp:lastModifiedBy>
  <cp:revision>152</cp:revision>
  <dcterms:created xsi:type="dcterms:W3CDTF">2014-10-11T13:42:21Z</dcterms:created>
  <dcterms:modified xsi:type="dcterms:W3CDTF">2015-12-02T10:56:15Z</dcterms:modified>
</cp:coreProperties>
</file>