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1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67581711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9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C606-4FB7-E54E-A87C-36BF90DDC085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E355-45BF-0A4A-BF06-8E651E358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jmrphy.net" TargetMode="External"/><Relationship Id="rId3" Type="http://schemas.openxmlformats.org/officeDocument/2006/relationships/hyperlink" Target="http://twitter.com/jmrph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learnandteachstatistics.wordpress.com/2014/09/04/sampling-and-non-sampling-error/" TargetMode="Externa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27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72" y="273316"/>
            <a:ext cx="6883909" cy="61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47291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28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2306"/>
            <a:ext cx="7162355" cy="6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8050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29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168400"/>
            <a:ext cx="75057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25027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30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720829"/>
            <a:ext cx="7023100" cy="435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8131" y="610551"/>
            <a:ext cx="202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Nominal-Level Data</a:t>
            </a:r>
          </a:p>
        </p:txBody>
      </p:sp>
    </p:spTree>
    <p:extLst>
      <p:ext uri="{BB962C8B-B14F-4D97-AF65-F5344CB8AC3E}">
        <p14:creationId xmlns:p14="http://schemas.microsoft.com/office/powerpoint/2010/main" val="4088656535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31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698500"/>
            <a:ext cx="6578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81127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14095">
              <a:defRPr sz="704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900"/>
              <a:t>The Challenge of Causal Inference in the Social Sciences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892969" y="4036219"/>
            <a:ext cx="7492776" cy="121192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700" b="1" dirty="0">
                <a:latin typeface="Helvetica"/>
                <a:ea typeface="Helvetica"/>
                <a:cs typeface="Helvetica"/>
                <a:sym typeface="Helvetica"/>
              </a:rPr>
              <a:t>Justin </a:t>
            </a:r>
            <a:r>
              <a:rPr sz="1700" b="1" dirty="0" smtClean="0">
                <a:latin typeface="Helvetica"/>
                <a:ea typeface="Helvetica"/>
                <a:cs typeface="Helvetica"/>
                <a:sym typeface="Helvetica"/>
              </a:rPr>
              <a:t>Murphy</a:t>
            </a:r>
            <a:endParaRPr sz="1700" b="1" dirty="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1700" b="1" u="sng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2"/>
              </a:rPr>
              <a:t>jmrphy.net</a:t>
            </a:r>
            <a:endParaRPr sz="17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sz="1700" b="1" u="sng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  <a:hlinkClick r:id="rId3"/>
              </a:rPr>
              <a:t>@jmrphy</a:t>
            </a:r>
          </a:p>
        </p:txBody>
      </p:sp>
    </p:spTree>
    <p:extLst>
      <p:ext uri="{BB962C8B-B14F-4D97-AF65-F5344CB8AC3E}">
        <p14:creationId xmlns:p14="http://schemas.microsoft.com/office/powerpoint/2010/main" val="1971223360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88450" y="578014"/>
            <a:ext cx="7358063" cy="9117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5600" dirty="0"/>
              <a:t>Inference</a:t>
            </a:r>
            <a:r>
              <a:rPr sz="5600" dirty="0"/>
              <a:t>?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892969" y="1636273"/>
            <a:ext cx="7358063" cy="47500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900" dirty="0"/>
              <a:t>The challenge of </a:t>
            </a:r>
            <a:r>
              <a:rPr sz="1900" b="1" dirty="0">
                <a:latin typeface="Helvetica"/>
                <a:ea typeface="Helvetica"/>
                <a:cs typeface="Helvetica"/>
                <a:sym typeface="Helvetica"/>
              </a:rPr>
              <a:t>inference</a:t>
            </a:r>
            <a:r>
              <a:rPr sz="1900" dirty="0"/>
              <a:t> is to use available information to make the best possible conclusions about what we don’t know but would like to know.</a:t>
            </a:r>
          </a:p>
          <a:p>
            <a:pPr marL="577296" lvl="1" indent="-34290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900" b="1" dirty="0">
                <a:latin typeface="Helvetica"/>
                <a:ea typeface="Helvetica"/>
                <a:cs typeface="Helvetica"/>
                <a:sym typeface="Helvetica"/>
              </a:rPr>
              <a:t>Descriptive inference</a:t>
            </a:r>
            <a:r>
              <a:rPr sz="1900" dirty="0"/>
              <a:t> seeks to describe the existence of something.</a:t>
            </a:r>
          </a:p>
          <a:p>
            <a:pPr marL="988938" lvl="3" indent="-28575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600" dirty="0"/>
              <a:t>Example: The number of people who participate in a riot.</a:t>
            </a:r>
          </a:p>
          <a:p>
            <a:pPr marL="577296" lvl="1" indent="-34290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900" b="1" dirty="0">
                <a:latin typeface="Helvetica"/>
                <a:ea typeface="Helvetica"/>
                <a:cs typeface="Helvetica"/>
                <a:sym typeface="Helvetica"/>
              </a:rPr>
              <a:t>Causal inference</a:t>
            </a:r>
            <a:r>
              <a:rPr sz="1900" dirty="0"/>
              <a:t> seeks to understand the effect of some variable(s) on some other variable(s)</a:t>
            </a:r>
          </a:p>
          <a:p>
            <a:pPr marL="988938" lvl="3" indent="-28575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600" dirty="0"/>
              <a:t>Example: The </a:t>
            </a:r>
            <a:r>
              <a:rPr sz="1600" i="1" dirty="0"/>
              <a:t>causal effect</a:t>
            </a:r>
            <a:r>
              <a:rPr sz="1600" dirty="0"/>
              <a:t> of unemployment on the probability a riot will occur.</a:t>
            </a:r>
          </a:p>
          <a:p>
            <a:pPr marL="988938" lvl="3" indent="-285750" algn="l" defTabSz="308063">
              <a:spcBef>
                <a:spcPts val="2180"/>
              </a:spcBef>
              <a:buFont typeface="Arial"/>
              <a:buChar char="•"/>
              <a:defRPr sz="1800"/>
            </a:pPr>
            <a:r>
              <a:rPr sz="1600" dirty="0"/>
              <a:t>Example: The </a:t>
            </a:r>
            <a:r>
              <a:rPr sz="1600" i="1" dirty="0"/>
              <a:t>causal effect</a:t>
            </a:r>
            <a:r>
              <a:rPr sz="1600" dirty="0"/>
              <a:t> of a riot on next year’s government spending.</a:t>
            </a:r>
          </a:p>
        </p:txBody>
      </p:sp>
    </p:spTree>
    <p:extLst>
      <p:ext uri="{BB962C8B-B14F-4D97-AF65-F5344CB8AC3E}">
        <p14:creationId xmlns:p14="http://schemas.microsoft.com/office/powerpoint/2010/main" val="41986974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92969" y="187262"/>
            <a:ext cx="7358063" cy="9849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Some Key Terms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892969" y="1172256"/>
            <a:ext cx="7358063" cy="525072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600" dirty="0"/>
              <a:t>A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unit of analysis</a:t>
            </a:r>
            <a:r>
              <a:rPr sz="1600" dirty="0"/>
              <a:t> is simply the object of study.</a:t>
            </a:r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E.g., the individual human being, the constituency, the country, etc.</a:t>
            </a:r>
          </a:p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600" dirty="0"/>
              <a:t>A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variable </a:t>
            </a:r>
            <a:r>
              <a:rPr sz="1600" dirty="0"/>
              <a:t>is the measurement of some concept that varies across a set of </a:t>
            </a:r>
            <a:r>
              <a:rPr sz="1600" b="1" dirty="0"/>
              <a:t>units.</a:t>
            </a:r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 </a:t>
            </a:r>
            <a:r>
              <a:rPr sz="1300" dirty="0"/>
              <a:t>unemployment rate across EU </a:t>
            </a:r>
            <a:r>
              <a:rPr sz="1300" dirty="0" smtClean="0"/>
              <a:t>countries.</a:t>
            </a:r>
            <a:endParaRPr lang="en-US" sz="1300" dirty="0" smtClean="0"/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600" dirty="0" smtClean="0"/>
              <a:t>An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observation</a:t>
            </a:r>
            <a:r>
              <a:rPr sz="1600" dirty="0"/>
              <a:t> is one realisation of a variable for one unit.</a:t>
            </a:r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E.g., UK unemployment is equal to 6.0% in 2014</a:t>
            </a:r>
            <a:r>
              <a:rPr sz="1600" dirty="0" smtClean="0"/>
              <a:t>.</a:t>
            </a:r>
            <a:endParaRPr lang="en-US" sz="1600" dirty="0"/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dirty="0" smtClean="0"/>
              <a:t>Moving from micro-level to macro-level is aggregation (reverse is disaggregation).</a:t>
            </a:r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300" dirty="0" smtClean="0"/>
              <a:t>E.g., from individual-level (“are you unemployed?)” to country-level (unemployment rate)</a:t>
            </a:r>
            <a:endParaRPr sz="1300" dirty="0"/>
          </a:p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600" dirty="0"/>
              <a:t>Our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sample</a:t>
            </a:r>
            <a:r>
              <a:rPr sz="1600" dirty="0"/>
              <a:t> is the set of observations we gather to make inferences about the world</a:t>
            </a:r>
            <a:r>
              <a:rPr sz="1600" i="1" dirty="0"/>
              <a:t> outside the sample.</a:t>
            </a:r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I.e. a quantitative dataset or the cases you select to investigate.</a:t>
            </a:r>
          </a:p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600" dirty="0"/>
              <a:t>The </a:t>
            </a:r>
            <a:r>
              <a:rPr sz="1600" b="1" dirty="0">
                <a:latin typeface="Helvetica"/>
                <a:ea typeface="Helvetica"/>
                <a:cs typeface="Helvetica"/>
                <a:sym typeface="Helvetica"/>
              </a:rPr>
              <a:t>population </a:t>
            </a:r>
            <a:r>
              <a:rPr sz="1600" dirty="0"/>
              <a:t>is what we call the world outside the sample we want to make generalisations about.</a:t>
            </a:r>
          </a:p>
        </p:txBody>
      </p:sp>
    </p:spTree>
    <p:extLst>
      <p:ext uri="{BB962C8B-B14F-4D97-AF65-F5344CB8AC3E}">
        <p14:creationId xmlns:p14="http://schemas.microsoft.com/office/powerpoint/2010/main" val="38689318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92969" y="187262"/>
            <a:ext cx="7358063" cy="9849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Some Key </a:t>
            </a:r>
            <a:r>
              <a:rPr sz="5600" dirty="0" smtClean="0"/>
              <a:t>Terms</a:t>
            </a:r>
            <a:r>
              <a:rPr lang="en-US" sz="5600" dirty="0" smtClean="0"/>
              <a:t> (2)</a:t>
            </a:r>
            <a:endParaRPr sz="5600" dirty="0"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892969" y="1172256"/>
            <a:ext cx="7358063" cy="5250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b="1" dirty="0" smtClean="0"/>
              <a:t>Cross-sectional data </a:t>
            </a:r>
            <a:r>
              <a:rPr lang="en-US" sz="1600" dirty="0" smtClean="0"/>
              <a:t>capture observations at one point in time, across a set of units</a:t>
            </a:r>
            <a:endParaRPr sz="1600" dirty="0"/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E.g., </a:t>
            </a:r>
            <a:r>
              <a:rPr lang="en-US" sz="1300" dirty="0" smtClean="0"/>
              <a:t>one survey of individuals.</a:t>
            </a:r>
            <a:endParaRPr sz="1300" dirty="0"/>
          </a:p>
          <a:p>
            <a:pPr marL="285750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b="1" dirty="0" smtClean="0"/>
              <a:t>Time-series data </a:t>
            </a:r>
            <a:r>
              <a:rPr lang="en-US" sz="1600" dirty="0" smtClean="0"/>
              <a:t>capture observations over time for one unit.</a:t>
            </a:r>
            <a:endParaRPr sz="1600" b="1" dirty="0"/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 </a:t>
            </a:r>
            <a:r>
              <a:rPr sz="1300" dirty="0"/>
              <a:t>unemployment rate </a:t>
            </a:r>
            <a:r>
              <a:rPr lang="en-US" sz="1300" dirty="0" smtClean="0"/>
              <a:t>every month for the UK</a:t>
            </a:r>
            <a:r>
              <a:rPr sz="1300" dirty="0" smtClean="0"/>
              <a:t>.</a:t>
            </a:r>
            <a:endParaRPr lang="en-US" sz="1300" dirty="0" smtClean="0"/>
          </a:p>
          <a:p>
            <a:pPr marL="479518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b="1" dirty="0" smtClean="0"/>
              <a:t>Panel data </a:t>
            </a:r>
            <a:r>
              <a:rPr lang="en-US" sz="1600" dirty="0" smtClean="0"/>
              <a:t>capture observations for multiple units over time.</a:t>
            </a:r>
            <a:endParaRPr sz="1600" dirty="0"/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sz="1300" dirty="0"/>
              <a:t>E.g., UK unemployment is equal to 6.0% in 2014</a:t>
            </a:r>
            <a:r>
              <a:rPr sz="1600" dirty="0" smtClean="0"/>
              <a:t>.</a:t>
            </a:r>
            <a:endParaRPr lang="en-US" sz="1600" dirty="0"/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dirty="0" smtClean="0"/>
              <a:t>Data can be </a:t>
            </a:r>
            <a:r>
              <a:rPr lang="en-US" sz="1600" b="1" dirty="0" smtClean="0"/>
              <a:t>quantitative</a:t>
            </a:r>
            <a:r>
              <a:rPr lang="en-US" sz="1600" dirty="0" smtClean="0"/>
              <a:t> (numerical).</a:t>
            </a:r>
          </a:p>
          <a:p>
            <a:pPr marL="479517" lvl="1" indent="-285750" algn="l" defTabSz="254666">
              <a:spcBef>
                <a:spcPts val="1828"/>
              </a:spcBef>
              <a:buFont typeface="Arial"/>
              <a:buChar char="•"/>
              <a:defRPr sz="1800"/>
            </a:pPr>
            <a:r>
              <a:rPr lang="en-US" sz="1600" dirty="0" smtClean="0"/>
              <a:t>Data can be </a:t>
            </a:r>
            <a:r>
              <a:rPr lang="en-US" sz="1600" b="1" dirty="0" smtClean="0"/>
              <a:t>qualitative</a:t>
            </a:r>
            <a:r>
              <a:rPr lang="en-US" sz="1600" dirty="0" smtClean="0"/>
              <a:t> (non-numerical).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2275060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0-22 at 10.2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4" y="1013512"/>
            <a:ext cx="8638695" cy="3915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9984" y="5678113"/>
            <a:ext cx="116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BSS, pp.89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04319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876237" y="516959"/>
            <a:ext cx="7358063" cy="97278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Descriptive Inference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892969" y="1489742"/>
            <a:ext cx="7358063" cy="504314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1800"/>
            </a:pPr>
            <a:r>
              <a:rPr sz="2500" dirty="0"/>
              <a:t>Let’s say we want to know how much of the British population supports the current government</a:t>
            </a:r>
            <a:r>
              <a:rPr sz="2500" dirty="0" smtClean="0"/>
              <a:t>.</a:t>
            </a:r>
            <a:endParaRPr lang="en-US" sz="2500" dirty="0" smtClean="0"/>
          </a:p>
          <a:p>
            <a:pPr algn="l">
              <a:defRPr sz="1800"/>
            </a:pPr>
            <a:endParaRPr sz="2500" dirty="0"/>
          </a:p>
          <a:p>
            <a:pPr marL="457200" lvl="2" indent="-457200" algn="l">
              <a:buFont typeface="+mj-lt"/>
              <a:buAutoNum type="arabicPeriod"/>
              <a:defRPr sz="1800"/>
            </a:pPr>
            <a:r>
              <a:rPr sz="2100" dirty="0" smtClean="0"/>
              <a:t>Take </a:t>
            </a:r>
            <a:r>
              <a:rPr sz="2100" dirty="0"/>
              <a:t>a </a:t>
            </a:r>
            <a:r>
              <a:rPr sz="2100" i="1" dirty="0"/>
              <a:t>random, representative</a:t>
            </a:r>
            <a:r>
              <a:rPr sz="2100" dirty="0"/>
              <a:t> </a:t>
            </a:r>
            <a:r>
              <a:rPr sz="2100" i="1" dirty="0"/>
              <a:t>sample</a:t>
            </a:r>
            <a:r>
              <a:rPr sz="2100" dirty="0"/>
              <a:t> of, say, 5,000 Brits</a:t>
            </a:r>
            <a:r>
              <a:rPr sz="2100" dirty="0" smtClean="0"/>
              <a:t>.</a:t>
            </a:r>
            <a:endParaRPr lang="en-US" sz="2100" dirty="0" smtClean="0"/>
          </a:p>
          <a:p>
            <a:pPr marL="457200" lvl="2" indent="-457200" algn="l">
              <a:buFont typeface="+mj-lt"/>
              <a:buAutoNum type="arabicPeriod"/>
              <a:defRPr sz="1800"/>
            </a:pPr>
            <a:endParaRPr sz="2100" dirty="0"/>
          </a:p>
          <a:p>
            <a:pPr marL="457200" lvl="2" indent="-457200" algn="l">
              <a:buFont typeface="+mj-lt"/>
              <a:buAutoNum type="arabicPeriod"/>
              <a:defRPr sz="1800"/>
            </a:pPr>
            <a:r>
              <a:rPr sz="2100" dirty="0" smtClean="0"/>
              <a:t>Ask </a:t>
            </a:r>
            <a:r>
              <a:rPr sz="2100" dirty="0"/>
              <a:t>them if they support the government</a:t>
            </a:r>
            <a:r>
              <a:rPr sz="2100" dirty="0" smtClean="0"/>
              <a:t>.</a:t>
            </a:r>
            <a:endParaRPr lang="en-US" sz="2100" dirty="0" smtClean="0"/>
          </a:p>
          <a:p>
            <a:pPr marL="457200" lvl="2" indent="-457200" algn="l">
              <a:buFont typeface="+mj-lt"/>
              <a:buAutoNum type="arabicPeriod"/>
              <a:defRPr sz="1800"/>
            </a:pPr>
            <a:endParaRPr sz="2100" dirty="0"/>
          </a:p>
          <a:p>
            <a:pPr marL="457200" lvl="2" indent="-457200" algn="l">
              <a:buFont typeface="+mj-lt"/>
              <a:buAutoNum type="arabicPeriod"/>
              <a:defRPr sz="1800"/>
            </a:pPr>
            <a:r>
              <a:rPr sz="2100" dirty="0" smtClean="0"/>
              <a:t>The </a:t>
            </a:r>
            <a:r>
              <a:rPr sz="2100" dirty="0"/>
              <a:t>sample mean can be used to </a:t>
            </a:r>
            <a:r>
              <a:rPr sz="2100" i="1" dirty="0"/>
              <a:t>infer</a:t>
            </a:r>
            <a:r>
              <a:rPr sz="2100" dirty="0"/>
              <a:t> the population mean</a:t>
            </a:r>
            <a:r>
              <a:rPr sz="2100" dirty="0" smtClean="0"/>
              <a:t>.</a:t>
            </a:r>
            <a:endParaRPr lang="en-US" sz="2100" dirty="0" smtClean="0"/>
          </a:p>
          <a:p>
            <a:pPr marL="457200" lvl="2" indent="-457200" algn="l">
              <a:buFont typeface="+mj-lt"/>
              <a:buAutoNum type="arabicPeriod"/>
              <a:defRPr sz="1800"/>
            </a:pPr>
            <a:endParaRPr sz="2100" dirty="0"/>
          </a:p>
          <a:p>
            <a:pPr marL="457200" lvl="2" indent="-457200" algn="l">
              <a:buFont typeface="+mj-lt"/>
              <a:buAutoNum type="arabicPeriod"/>
              <a:defRPr sz="1800"/>
            </a:pPr>
            <a:r>
              <a:rPr sz="2100" dirty="0" smtClean="0"/>
              <a:t>Statistical </a:t>
            </a:r>
            <a:r>
              <a:rPr sz="2100" dirty="0"/>
              <a:t>theory provides rigorous rules for this inference, accounting for sample size, variance, and random error.</a:t>
            </a:r>
          </a:p>
        </p:txBody>
      </p:sp>
    </p:spTree>
    <p:extLst>
      <p:ext uri="{BB962C8B-B14F-4D97-AF65-F5344CB8AC3E}">
        <p14:creationId xmlns:p14="http://schemas.microsoft.com/office/powerpoint/2010/main" val="1893776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/>
          </a:p>
          <a:p>
            <a:pPr lvl="0">
              <a:defRPr sz="1800"/>
            </a:pPr>
            <a:endParaRPr sz="1100"/>
          </a:p>
          <a:p>
            <a:pPr lvl="0">
              <a:defRPr sz="1800"/>
            </a:pPr>
            <a:r>
              <a:rPr sz="1100"/>
              <a:t>Source: </a:t>
            </a:r>
            <a:r>
              <a:rPr sz="1100" u="sng">
                <a:hlinkClick r:id="rId2"/>
              </a:rPr>
              <a:t>https://learnandteachstatistics.wordpress.com/2014/09/04/sampling-and-non-sampling-error/</a:t>
            </a:r>
          </a:p>
        </p:txBody>
      </p:sp>
      <p:pic>
        <p:nvPicPr>
          <p:cNvPr id="46" name="types_of_erro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3" y="531280"/>
            <a:ext cx="8481222" cy="55505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306850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22 at 10.24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2" y="2362844"/>
            <a:ext cx="8251032" cy="117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45822" y="5580425"/>
            <a:ext cx="121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BSS, pp. 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84054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486</Words>
  <Application>Microsoft Macintosh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The Challenge of Causal Inference in the Social Sciences</vt:lpstr>
      <vt:lpstr>Inference?</vt:lpstr>
      <vt:lpstr>Some Key Terms</vt:lpstr>
      <vt:lpstr>Some Key Terms (2)</vt:lpstr>
      <vt:lpstr>PowerPoint Presentation</vt:lpstr>
      <vt:lpstr>Descriptive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Murphy</dc:creator>
  <cp:lastModifiedBy>Justin Murphy</cp:lastModifiedBy>
  <cp:revision>4</cp:revision>
  <dcterms:created xsi:type="dcterms:W3CDTF">2015-10-22T09:07:09Z</dcterms:created>
  <dcterms:modified xsi:type="dcterms:W3CDTF">2015-10-22T09:34:44Z</dcterms:modified>
</cp:coreProperties>
</file>