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mrphy.net" TargetMode="External"/><Relationship Id="rId3" Type="http://schemas.openxmlformats.org/officeDocument/2006/relationships/hyperlink" Target="http://twitter.com/jmrphy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andteachstatistics.wordpress.com/2014/09/04/sampling-and-non-sampling-error/" TargetMode="Externa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106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b="1" sz="704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040">
                <a:solidFill>
                  <a:srgbClr val="FFFFFF"/>
                </a:solidFill>
              </a:rPr>
              <a:t>The Challenge of Causal Inference in the Social Sciences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740400"/>
            <a:ext cx="10656392" cy="172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Justin Murphy, PhD</a:t>
            </a:r>
            <a:endParaRPr b="1" sz="2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40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jmrphy.net</a:t>
            </a:r>
            <a:endParaRPr b="1" sz="2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40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rPr>
              <a:t>@jmrphy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106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The Fundamental Problem of Causal Inference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 any unit, we only ever observe one potential outcome.</a:t>
            </a:r>
            <a:endParaRPr b="1" sz="3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defRPr sz="1800"/>
            </a:pPr>
            <a:r>
              <a:rPr sz="3000">
                <a:solidFill>
                  <a:srgbClr val="FFFFFF"/>
                </a:solidFill>
              </a:rPr>
              <a:t>In other words, to directly calculate a causal effect would require us to rewind the world and re-run it with a different value on the independent variable.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/>
            </a:pPr>
            <a:r>
              <a:rPr sz="3000">
                <a:solidFill>
                  <a:srgbClr val="FFFFFF"/>
                </a:solidFill>
              </a:rPr>
              <a:t>In other words, causality </a:t>
            </a:r>
            <a:r>
              <a:rPr i="1" sz="3000">
                <a:solidFill>
                  <a:srgbClr val="FFFFFF"/>
                </a:solidFill>
              </a:rPr>
              <a:t>cannot</a:t>
            </a:r>
            <a:r>
              <a:rPr sz="3000">
                <a:solidFill>
                  <a:srgbClr val="FFFFFF"/>
                </a:solidFill>
              </a:rPr>
              <a:t> be directly and certainly observed.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The Experiment as an Imperfect Solution to the FPCI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Suppose some units 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A dependent variable</a:t>
            </a:r>
            <a:r>
              <a:rPr i="1" sz="3168"/>
              <a:t>    </a:t>
            </a:r>
            <a:endParaRPr i="1"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An independent variable 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The value of </a:t>
            </a:r>
            <a:r>
              <a:rPr b="1" i="1" sz="3168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rPr i="1" sz="3168"/>
              <a:t> </a:t>
            </a:r>
            <a:r>
              <a:rPr sz="3168"/>
              <a:t>given some treatment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The value of </a:t>
            </a:r>
            <a:r>
              <a:rPr b="1" i="1" sz="3168">
                <a:latin typeface="Helvetica"/>
                <a:ea typeface="Helvetica"/>
                <a:cs typeface="Helvetica"/>
                <a:sym typeface="Helvetica"/>
              </a:rPr>
              <a:t>Y </a:t>
            </a:r>
            <a:r>
              <a:rPr sz="3168"/>
              <a:t>given no treatment is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A basic formal statement of the causal effect is</a:t>
            </a:r>
            <a:endParaRPr sz="3168"/>
          </a:p>
        </p:txBody>
      </p:sp>
      <p:pic>
        <p:nvPicPr>
          <p:cNvPr id="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1677" y="3715965"/>
            <a:ext cx="3683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2601" y="5518150"/>
            <a:ext cx="1816101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6204" y="4679950"/>
            <a:ext cx="482601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34759" y="6504830"/>
            <a:ext cx="18288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90230" y="7858174"/>
            <a:ext cx="56642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01654" y="2749847"/>
            <a:ext cx="2171701" cy="4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 lvl="0">
              <a:defRPr sz="1800"/>
            </a:pPr>
            <a:r>
              <a:rPr sz="5360"/>
              <a:t>Identifying causal effects in observational research is very hard.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5" name="designandco_119_la_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2740987"/>
            <a:ext cx="7850988" cy="521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Designing observational research is about collecting and analysing information in a way that mimics experiments.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2. If doing case studies, we select cases strategically to maximize causal leverage.</a:t>
            </a:r>
            <a:endParaRPr sz="3600"/>
          </a:p>
          <a:p>
            <a:pPr lvl="1" marL="0" indent="228600">
              <a:buSzTx/>
              <a:buNone/>
              <a:defRPr sz="1800"/>
            </a:pPr>
            <a:r>
              <a:rPr sz="3600"/>
              <a:t>E.g., two countries that are as similar as possible but different on the independent variable.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3. If quantitative data is available, we can use statistical models to mathematically isolate correlation between an independent and dependent variable.</a:t>
            </a:r>
            <a:endParaRPr sz="3600"/>
          </a:p>
          <a:p>
            <a:pPr lvl="1" marL="0" indent="228600">
              <a:buSzTx/>
              <a:buNone/>
              <a:defRPr sz="1800"/>
            </a:pPr>
            <a:r>
              <a:rPr sz="3600"/>
              <a:t>E.g., regression analysis.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correla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966" y="2730786"/>
            <a:ext cx="10648868" cy="4292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Inference?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sz="2700"/>
              <a:t>The challenge of </a:t>
            </a:r>
            <a:r>
              <a:rPr b="1" sz="2700">
                <a:latin typeface="Helvetica"/>
                <a:ea typeface="Helvetica"/>
                <a:cs typeface="Helvetica"/>
                <a:sym typeface="Helvetica"/>
              </a:rPr>
              <a:t>inference</a:t>
            </a:r>
            <a:r>
              <a:rPr sz="2700"/>
              <a:t> is to use available information to make the best possible conclusions about what we don’t know but would like to know.</a:t>
            </a:r>
            <a:endParaRPr sz="2700"/>
          </a:p>
          <a:p>
            <a:pPr lvl="1" marL="666750" indent="-333375" defTabSz="438150">
              <a:spcBef>
                <a:spcPts val="3100"/>
              </a:spcBef>
              <a:defRPr sz="1800"/>
            </a:pPr>
            <a:r>
              <a:rPr b="1" sz="2700">
                <a:latin typeface="Helvetica"/>
                <a:ea typeface="Helvetica"/>
                <a:cs typeface="Helvetica"/>
                <a:sym typeface="Helvetica"/>
              </a:rPr>
              <a:t>Descriptive inference</a:t>
            </a:r>
            <a:r>
              <a:rPr sz="2700"/>
              <a:t> seeks to describe the existence of something.</a:t>
            </a:r>
            <a:endParaRPr sz="2700"/>
          </a:p>
          <a:p>
            <a:pPr lvl="3" marL="1333500" indent="-333375" defTabSz="438150">
              <a:spcBef>
                <a:spcPts val="3100"/>
              </a:spcBef>
              <a:defRPr sz="1800"/>
            </a:pPr>
            <a:r>
              <a:rPr sz="2250"/>
              <a:t>Example: The number of people who participate in a riot.</a:t>
            </a:r>
            <a:endParaRPr sz="2250"/>
          </a:p>
          <a:p>
            <a:pPr lvl="1" marL="666750" indent="-333375" defTabSz="438150">
              <a:spcBef>
                <a:spcPts val="3100"/>
              </a:spcBef>
              <a:defRPr sz="1800"/>
            </a:pPr>
            <a:r>
              <a:rPr b="1" sz="2700">
                <a:latin typeface="Helvetica"/>
                <a:ea typeface="Helvetica"/>
                <a:cs typeface="Helvetica"/>
                <a:sym typeface="Helvetica"/>
              </a:rPr>
              <a:t>Causal inference</a:t>
            </a:r>
            <a:r>
              <a:rPr sz="2700"/>
              <a:t> seeks to understand the effect of some variable(s) on some other variable(s)</a:t>
            </a:r>
            <a:endParaRPr sz="2700"/>
          </a:p>
          <a:p>
            <a:pPr lvl="3" marL="1333500" indent="-333375" defTabSz="438150">
              <a:spcBef>
                <a:spcPts val="3100"/>
              </a:spcBef>
              <a:defRPr sz="1800"/>
            </a:pPr>
            <a:r>
              <a:rPr sz="2250"/>
              <a:t>Example: The </a:t>
            </a:r>
            <a:r>
              <a:rPr i="1" sz="2250"/>
              <a:t>causal effect</a:t>
            </a:r>
            <a:r>
              <a:rPr sz="2250"/>
              <a:t> of unemployment on the probability a riot will occur.</a:t>
            </a:r>
            <a:endParaRPr sz="2250"/>
          </a:p>
          <a:p>
            <a:pPr lvl="3" marL="1333500" indent="-333375" defTabSz="438150">
              <a:spcBef>
                <a:spcPts val="3100"/>
              </a:spcBef>
              <a:defRPr sz="1800"/>
            </a:pPr>
            <a:r>
              <a:rPr sz="2250"/>
              <a:t>Example: The </a:t>
            </a:r>
            <a:r>
              <a:rPr i="1" sz="2250"/>
              <a:t>causal effect</a:t>
            </a:r>
            <a:r>
              <a:rPr sz="2250"/>
              <a:t> of a riot on next year’s government spending.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Some Key Terms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5590" indent="-275590" defTabSz="362204">
              <a:spcBef>
                <a:spcPts val="2600"/>
              </a:spcBef>
              <a:defRPr sz="1800"/>
            </a:pPr>
            <a:r>
              <a:rPr sz="2232"/>
              <a:t>A </a:t>
            </a: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unit of analysis</a:t>
            </a:r>
            <a:r>
              <a:rPr sz="2232"/>
              <a:t> is simply the object of study.</a:t>
            </a:r>
            <a:endParaRPr sz="2232"/>
          </a:p>
          <a:p>
            <a:pPr lvl="1" marL="551180" indent="-275590" defTabSz="362204">
              <a:spcBef>
                <a:spcPts val="2600"/>
              </a:spcBef>
              <a:defRPr sz="1800"/>
            </a:pPr>
            <a:r>
              <a:rPr sz="1860"/>
              <a:t>E.g., the individual human being, the constituency, the country, etc.</a:t>
            </a:r>
            <a:endParaRPr sz="1860"/>
          </a:p>
          <a:p>
            <a:pPr lvl="0" marL="275590" indent="-275590" defTabSz="362204">
              <a:spcBef>
                <a:spcPts val="2600"/>
              </a:spcBef>
              <a:defRPr sz="1800"/>
            </a:pPr>
            <a:r>
              <a:rPr sz="2232"/>
              <a:t>A </a:t>
            </a: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variable </a:t>
            </a:r>
            <a:r>
              <a:rPr sz="2232"/>
              <a:t>is the measurement of some concept that varies across a set of units.</a:t>
            </a:r>
            <a:endParaRPr sz="2232"/>
          </a:p>
          <a:p>
            <a:pPr lvl="1" marL="551180" indent="-275590" defTabSz="362204">
              <a:spcBef>
                <a:spcPts val="2600"/>
              </a:spcBef>
              <a:defRPr sz="1800"/>
            </a:pPr>
            <a:r>
              <a:rPr sz="1860"/>
              <a:t>E.g. unemployment rate across EU countries.</a:t>
            </a:r>
            <a:endParaRPr sz="1860"/>
          </a:p>
          <a:p>
            <a:pPr lvl="1" marL="551180" indent="-275590" defTabSz="362204">
              <a:spcBef>
                <a:spcPts val="2600"/>
              </a:spcBef>
              <a:defRPr sz="1800"/>
            </a:pPr>
            <a:r>
              <a:rPr sz="2232"/>
              <a:t>An </a:t>
            </a: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observation</a:t>
            </a:r>
            <a:r>
              <a:rPr sz="2232"/>
              <a:t> is one realisation of a variable for one unit.</a:t>
            </a:r>
            <a:endParaRPr sz="2232"/>
          </a:p>
          <a:p>
            <a:pPr lvl="1" marL="505248" indent="-229658" defTabSz="362204">
              <a:spcBef>
                <a:spcPts val="2600"/>
              </a:spcBef>
              <a:defRPr sz="1800"/>
            </a:pPr>
            <a:r>
              <a:rPr sz="1860"/>
              <a:t>E.g., UK unemployment is equal to 6.0% in 2014</a:t>
            </a:r>
            <a:r>
              <a:rPr sz="2232"/>
              <a:t>.</a:t>
            </a:r>
            <a:endParaRPr sz="2232"/>
          </a:p>
          <a:p>
            <a:pPr lvl="0" marL="275590" indent="-275590" defTabSz="362204">
              <a:spcBef>
                <a:spcPts val="2600"/>
              </a:spcBef>
              <a:defRPr sz="1800"/>
            </a:pPr>
            <a:r>
              <a:rPr sz="2232"/>
              <a:t>Our </a:t>
            </a: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sample</a:t>
            </a:r>
            <a:r>
              <a:rPr sz="2232"/>
              <a:t> is the set of observations we gather to make inferences about the world</a:t>
            </a:r>
            <a:r>
              <a:rPr i="1" sz="2232"/>
              <a:t> outside the sample.</a:t>
            </a:r>
            <a:endParaRPr i="1" sz="2232"/>
          </a:p>
          <a:p>
            <a:pPr lvl="1" marL="551180" indent="-275590" defTabSz="362204">
              <a:spcBef>
                <a:spcPts val="2600"/>
              </a:spcBef>
              <a:defRPr sz="1800"/>
            </a:pPr>
            <a:r>
              <a:rPr sz="1860"/>
              <a:t>I.e. a quantitative dataset or the cases you select to investigate.</a:t>
            </a:r>
            <a:endParaRPr sz="1860"/>
          </a:p>
          <a:p>
            <a:pPr lvl="0" marL="275590" indent="-275590" defTabSz="362204">
              <a:spcBef>
                <a:spcPts val="2600"/>
              </a:spcBef>
              <a:defRPr sz="1800"/>
            </a:pPr>
            <a:r>
              <a:rPr sz="2232"/>
              <a:t>The </a:t>
            </a: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population </a:t>
            </a:r>
            <a:r>
              <a:rPr sz="2232"/>
              <a:t>is what we call the world outside the sample we want to make generalisations about.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Descriptive Inference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Let’s say we want to know how much of the British population supports the current government.</a:t>
            </a:r>
            <a:endParaRPr sz="3600"/>
          </a:p>
          <a:p>
            <a:pPr lvl="2" marL="0" indent="457200">
              <a:buSzTx/>
              <a:buNone/>
              <a:defRPr sz="1800"/>
            </a:pPr>
            <a:r>
              <a:rPr sz="3000"/>
              <a:t>1. Take a </a:t>
            </a:r>
            <a:r>
              <a:rPr i="1" sz="3000"/>
              <a:t>random, representative</a:t>
            </a:r>
            <a:r>
              <a:rPr sz="3000"/>
              <a:t> </a:t>
            </a:r>
            <a:r>
              <a:rPr i="1" sz="3000"/>
              <a:t>sample</a:t>
            </a:r>
            <a:r>
              <a:rPr sz="3000"/>
              <a:t> of, say, 5,000 Brits.</a:t>
            </a:r>
            <a:endParaRPr sz="3000"/>
          </a:p>
          <a:p>
            <a:pPr lvl="2" marL="0" indent="457200">
              <a:buSzTx/>
              <a:buNone/>
              <a:defRPr sz="1800"/>
            </a:pPr>
            <a:r>
              <a:rPr sz="3000"/>
              <a:t>2. Ask them if they support the government.</a:t>
            </a:r>
            <a:endParaRPr sz="3000"/>
          </a:p>
          <a:p>
            <a:pPr lvl="2" marL="0" indent="457200">
              <a:buSzTx/>
              <a:buNone/>
              <a:defRPr sz="1800"/>
            </a:pPr>
            <a:r>
              <a:rPr sz="3000"/>
              <a:t>3. The sample mean can be used to </a:t>
            </a:r>
            <a:r>
              <a:rPr i="1" sz="3000"/>
              <a:t>infer</a:t>
            </a:r>
            <a:r>
              <a:rPr sz="3000"/>
              <a:t> the population mean.</a:t>
            </a:r>
            <a:endParaRPr sz="3000"/>
          </a:p>
          <a:p>
            <a:pPr lvl="2" marL="0" indent="457200">
              <a:buSzTx/>
              <a:buNone/>
              <a:defRPr sz="1800"/>
            </a:pPr>
            <a:r>
              <a:rPr sz="3000"/>
              <a:t>4. Statistical theory provides rigorous rules for this inference, accounting for sample size, variance, and random error.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Source: </a:t>
            </a:r>
            <a:r>
              <a:rPr sz="1500" u="sng">
                <a:hlinkClick r:id="rId2" invalidUrl="" action="" tgtFrame="" tooltip="" history="1" highlightClick="0" endSnd="0"/>
              </a:rPr>
              <a:t>https://learnandteachstatistics.wordpress.com/2014/09/04/sampling-and-non-sampling-error/</a:t>
            </a:r>
          </a:p>
        </p:txBody>
      </p:sp>
      <p:pic>
        <p:nvPicPr>
          <p:cNvPr id="46" name="types_of_erro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755598"/>
            <a:ext cx="12062183" cy="78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Causal Inference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A </a:t>
            </a:r>
            <a:r>
              <a:rPr b="1" sz="2807">
                <a:latin typeface="Helvetica"/>
                <a:ea typeface="Helvetica"/>
                <a:cs typeface="Helvetica"/>
                <a:sym typeface="Helvetica"/>
              </a:rPr>
              <a:t>causal inference</a:t>
            </a:r>
            <a:r>
              <a:rPr sz="2807"/>
              <a:t> is a statement about why something happens.</a:t>
            </a:r>
            <a:endParaRPr sz="2807"/>
          </a:p>
          <a:p>
            <a:pPr lvl="1" marL="693419" indent="-346709" defTabSz="455675">
              <a:spcBef>
                <a:spcPts val="3200"/>
              </a:spcBef>
              <a:defRPr sz="1800"/>
            </a:pPr>
            <a:r>
              <a:rPr sz="2807"/>
              <a:t>A causal inference therefore states the existence of a relationship between at least two variables.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The </a:t>
            </a:r>
            <a:r>
              <a:rPr b="1" sz="2807">
                <a:latin typeface="Helvetica"/>
                <a:ea typeface="Helvetica"/>
                <a:cs typeface="Helvetica"/>
                <a:sym typeface="Helvetica"/>
              </a:rPr>
              <a:t>dependent variable</a:t>
            </a:r>
            <a:r>
              <a:rPr sz="2807"/>
              <a:t> measures that variation which we would like to explain (find a cause for).</a:t>
            </a:r>
            <a:endParaRPr sz="2807"/>
          </a:p>
          <a:p>
            <a:pPr lvl="1" marL="693419" indent="-346709" defTabSz="455675">
              <a:spcBef>
                <a:spcPts val="3200"/>
              </a:spcBef>
              <a:defRPr sz="1800"/>
            </a:pPr>
            <a:r>
              <a:rPr sz="2340"/>
              <a:t>Also called </a:t>
            </a:r>
            <a:r>
              <a:rPr b="1" i="1" sz="2340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rPr i="1" sz="2340"/>
              <a:t>, </a:t>
            </a:r>
            <a:r>
              <a:rPr sz="2340"/>
              <a:t>or the “outcome” or “response” or variable.</a:t>
            </a:r>
            <a:endParaRPr sz="2340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The </a:t>
            </a:r>
            <a:r>
              <a:rPr b="1" sz="2807">
                <a:latin typeface="Helvetica"/>
                <a:ea typeface="Helvetica"/>
                <a:cs typeface="Helvetica"/>
                <a:sym typeface="Helvetica"/>
              </a:rPr>
              <a:t>independent variable</a:t>
            </a:r>
            <a:r>
              <a:rPr sz="2807"/>
              <a:t> measures that variation which we think explains variation in the dependent variable.</a:t>
            </a:r>
            <a:endParaRPr sz="2807"/>
          </a:p>
          <a:p>
            <a:pPr lvl="1" marL="693419" indent="-346709" defTabSz="455675">
              <a:spcBef>
                <a:spcPts val="3200"/>
              </a:spcBef>
              <a:defRPr sz="1800"/>
            </a:pPr>
            <a:r>
              <a:rPr sz="2340"/>
              <a:t>Also called </a:t>
            </a:r>
            <a:r>
              <a:rPr b="1" i="1" sz="2340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rPr i="1" sz="2340"/>
              <a:t>, </a:t>
            </a:r>
            <a:r>
              <a:rPr sz="2340"/>
              <a:t>or the “treatment” or “study” variable.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Causation?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does it mean to say “X causes Y” and how are we able to know this?</a:t>
            </a:r>
            <a:endParaRPr sz="3600"/>
          </a:p>
          <a:p>
            <a:pPr lvl="0">
              <a:defRPr sz="1800"/>
            </a:pPr>
            <a:r>
              <a:rPr sz="3600"/>
              <a:t>This is more complicated than it seems and there are many philosophies of causation.</a:t>
            </a:r>
            <a:endParaRPr sz="3600"/>
          </a:p>
          <a:p>
            <a:pPr lvl="0">
              <a:defRPr sz="1800"/>
            </a:pPr>
            <a:r>
              <a:rPr sz="3600"/>
              <a:t>We’ll use the “counterfactual” framework.</a:t>
            </a:r>
            <a:endParaRPr sz="3600"/>
          </a:p>
          <a:p>
            <a:pPr lvl="1">
              <a:defRPr sz="1800"/>
            </a:pPr>
            <a:r>
              <a:rPr sz="3000"/>
              <a:t>AKA: “potential outcomes” or “Neyman-Rubin” framework.</a:t>
            </a:r>
            <a:endParaRPr sz="3000"/>
          </a:p>
          <a:p>
            <a:pPr lvl="1">
              <a:defRPr sz="1800"/>
            </a:pPr>
            <a:r>
              <a:rPr sz="3000"/>
              <a:t>Dominant framework in the social sciences today.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108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1270000" y="579388"/>
            <a:ext cx="10655232" cy="8806136"/>
          </a:xfrm>
          <a:prstGeom prst="rect">
            <a:avLst/>
          </a:prstGeom>
        </p:spPr>
        <p:txBody>
          <a:bodyPr/>
          <a:lstStyle>
            <a:lvl1pPr defTabSz="257047">
              <a:defRPr b="1" sz="6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600">
                <a:solidFill>
                  <a:srgbClr val="FFFFFF"/>
                </a:solidFill>
              </a:rPr>
              <a:t>The causal effect of a treatment is the difference between what happens to a unit after that treatment and what would have happened had the unit not been treated.</a:t>
            </a:r>
            <a:endParaRPr b="1" sz="6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The Consistency Assumption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AKA the “SUTVA”: The Stable Unit Treatment Value Assumption</a:t>
            </a:r>
            <a:endParaRPr sz="3600"/>
          </a:p>
          <a:p>
            <a:pPr lvl="0">
              <a:defRPr sz="1800"/>
            </a:pPr>
            <a:r>
              <a:rPr sz="3600"/>
              <a:t>"the [potential outcome] observation on one unit should be unaffected by the particular assignment of treatments to the other units" (Cox 1958)</a:t>
            </a:r>
            <a:endParaRPr sz="3600"/>
          </a:p>
          <a:p>
            <a:pPr lvl="0">
              <a:defRPr sz="1800"/>
            </a:pPr>
            <a:r>
              <a:rPr sz="3600"/>
              <a:t>                      if </a:t>
            </a:r>
            <a:endParaRPr sz="3600"/>
          </a:p>
          <a:p>
            <a:pPr lvl="0">
              <a:defRPr sz="1800"/>
            </a:pPr>
            <a:r>
              <a:rPr sz="3600"/>
              <a:t>Very important/tricky in social research (hint: strategic interactions, time, etc.)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009" y="6625133"/>
            <a:ext cx="20193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5782" y="6663233"/>
            <a:ext cx="1371601" cy="39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