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mrphy.net" TargetMode="External"/><Relationship Id="rId3" Type="http://schemas.openxmlformats.org/officeDocument/2006/relationships/hyperlink" Target="http://twitter.com/jmrphy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106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b="1" sz="776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760">
                <a:solidFill>
                  <a:srgbClr val="FFFFFF"/>
                </a:solidFill>
              </a:rPr>
              <a:t>Designing a Research Project in Practice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740400"/>
            <a:ext cx="10656392" cy="172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Justin Murphy, PhD</a:t>
            </a:r>
            <a:endParaRPr b="1" sz="2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40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jmrphy.net</a:t>
            </a:r>
            <a:endParaRPr b="1" sz="2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40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@jmrphy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Find an interesting and puzzling topic.</a:t>
            </a:r>
            <a:endParaRPr sz="2952">
              <a:latin typeface="Helvetica"/>
              <a:ea typeface="Helvetica"/>
              <a:cs typeface="Helvetica"/>
              <a:sym typeface="Helvetica"/>
            </a:endParaRPr>
          </a:p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Identify a dependent variable.</a:t>
            </a:r>
            <a:endParaRPr sz="2952">
              <a:latin typeface="Helvetica"/>
              <a:ea typeface="Helvetica"/>
              <a:cs typeface="Helvetica"/>
              <a:sym typeface="Helvetica"/>
            </a:endParaRPr>
          </a:p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Formulate a research question about your dependent variable.</a:t>
            </a:r>
            <a:endParaRPr sz="2952">
              <a:latin typeface="Helvetica"/>
              <a:ea typeface="Helvetica"/>
              <a:cs typeface="Helvetica"/>
              <a:sym typeface="Helvetica"/>
            </a:endParaRPr>
          </a:p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Identify an independent variable.</a:t>
            </a:r>
            <a:endParaRPr sz="2952">
              <a:latin typeface="Helvetica"/>
              <a:ea typeface="Helvetica"/>
              <a:cs typeface="Helvetica"/>
              <a:sym typeface="Helvetica"/>
            </a:endParaRPr>
          </a:p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Formulate a hypothesis about how your IV shapes your DV.</a:t>
            </a:r>
            <a:endParaRPr sz="2952">
              <a:latin typeface="Helvetica"/>
              <a:ea typeface="Helvetica"/>
              <a:cs typeface="Helvetica"/>
              <a:sym typeface="Helvetica"/>
            </a:endParaRPr>
          </a:p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Elaborate this hypothesis into a theory.</a:t>
            </a:r>
            <a:endParaRPr sz="2952">
              <a:latin typeface="Helvetica"/>
              <a:ea typeface="Helvetica"/>
              <a:cs typeface="Helvetica"/>
              <a:sym typeface="Helvetica"/>
            </a:endParaRPr>
          </a:p>
          <a:p>
            <a:pPr lvl="0" marL="520700" indent="-520700" defTabSz="479044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sz="2952">
                <a:latin typeface="Helvetica"/>
                <a:ea typeface="Helvetica"/>
                <a:cs typeface="Helvetica"/>
                <a:sym typeface="Helvetica"/>
              </a:rPr>
              <a:t>Go back over each part and revise as you please.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1. Find a topic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Think of some political phenomenon you find interesting but don't really understand.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2. Identify a dependent variable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Something that varies across units and/or time in a way that puzzles you.</a:t>
            </a:r>
            <a:endParaRPr sz="3600"/>
          </a:p>
          <a:p>
            <a:pPr lvl="0">
              <a:defRPr sz="1800"/>
            </a:pPr>
            <a:r>
              <a:rPr sz="3600"/>
              <a:t>Should be measurable, at least in principle.</a:t>
            </a:r>
            <a:endParaRPr sz="3600"/>
          </a:p>
          <a:p>
            <a:pPr lvl="0">
              <a:defRPr sz="1800"/>
            </a:pPr>
            <a:r>
              <a:rPr sz="3600"/>
              <a:t>Could be continuous (a spectrum), binary (either-or), multinomial (different categories), etc.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</a:lstStyle>
          <a:p>
            <a:pPr lvl="0">
              <a:defRPr sz="1800"/>
            </a:pPr>
            <a:r>
              <a:rPr sz="8000"/>
              <a:t>3. Convert your puzzling dependent variable into a question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4. Identify an independent variable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Something that varies across units and/or time in a way that you think might </a:t>
            </a:r>
            <a:r>
              <a:rPr i="1" sz="3600"/>
              <a:t>cause</a:t>
            </a:r>
            <a:r>
              <a:rPr sz="3600"/>
              <a:t> the DV to take different values for different units and/or time periods.</a:t>
            </a:r>
            <a:endParaRPr sz="3600"/>
          </a:p>
          <a:p>
            <a:pPr lvl="0">
              <a:defRPr sz="1800"/>
            </a:pPr>
            <a:r>
              <a:rPr sz="3600"/>
              <a:t>Should be measurable, at least in principle.</a:t>
            </a:r>
            <a:endParaRPr sz="3600"/>
          </a:p>
          <a:p>
            <a:pPr lvl="0">
              <a:defRPr sz="1800"/>
            </a:pPr>
            <a:r>
              <a:rPr sz="3600"/>
              <a:t>Could be continuous (a spectrum), binary (either-or), multinomial (different categories), etc.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/>
            </a:pPr>
            <a:r>
              <a:rPr sz="6000"/>
              <a:t>5. Formulate a hypothesis about how your IV shapes your DV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Many hypotheses are as simple as:</a:t>
            </a:r>
            <a:endParaRPr sz="3600"/>
          </a:p>
          <a:p>
            <a:pPr lvl="4" marL="0" indent="914400">
              <a:buSzTx/>
              <a:buNone/>
              <a:defRPr sz="1800"/>
            </a:pPr>
            <a:r>
              <a:rPr sz="8000"/>
              <a:t>X            Y</a:t>
            </a:r>
            <a:endParaRPr sz="8000"/>
          </a:p>
          <a:p>
            <a:pPr lvl="1" marL="0" indent="228600">
              <a:buSzTx/>
              <a:buNone/>
              <a:defRPr sz="1800"/>
            </a:pPr>
            <a:endParaRPr sz="8000"/>
          </a:p>
          <a:p>
            <a:pPr lvl="4" marL="0" indent="914400">
              <a:buSzTx/>
              <a:buNone/>
              <a:defRPr sz="1800"/>
            </a:pPr>
            <a:r>
              <a:rPr sz="8000"/>
              <a:t>X            Y</a:t>
            </a:r>
          </a:p>
        </p:txBody>
      </p:sp>
      <p:sp>
        <p:nvSpPr>
          <p:cNvPr id="52" name="Shape 52"/>
          <p:cNvSpPr/>
          <p:nvPr/>
        </p:nvSpPr>
        <p:spPr>
          <a:xfrm>
            <a:off x="3969047" y="4333974"/>
            <a:ext cx="1464470" cy="466626"/>
          </a:xfrm>
          <a:prstGeom prst="rightArrow">
            <a:avLst>
              <a:gd name="adj1" fmla="val 32000"/>
              <a:gd name="adj2" fmla="val 1741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 rot="16200000">
            <a:off x="2165647" y="4156174"/>
            <a:ext cx="1464470" cy="466626"/>
          </a:xfrm>
          <a:prstGeom prst="rightArrow">
            <a:avLst>
              <a:gd name="adj1" fmla="val 32000"/>
              <a:gd name="adj2" fmla="val 1741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 rot="16200000">
            <a:off x="6255047" y="4156174"/>
            <a:ext cx="1464470" cy="466626"/>
          </a:xfrm>
          <a:prstGeom prst="rightArrow">
            <a:avLst>
              <a:gd name="adj1" fmla="val 32000"/>
              <a:gd name="adj2" fmla="val 1741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3892847" y="7762974"/>
            <a:ext cx="1464470" cy="466626"/>
          </a:xfrm>
          <a:prstGeom prst="rightArrow">
            <a:avLst>
              <a:gd name="adj1" fmla="val 32000"/>
              <a:gd name="adj2" fmla="val 1741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 rot="16200000">
            <a:off x="2089447" y="7585174"/>
            <a:ext cx="1464470" cy="466626"/>
          </a:xfrm>
          <a:prstGeom prst="rightArrow">
            <a:avLst>
              <a:gd name="adj1" fmla="val 32000"/>
              <a:gd name="adj2" fmla="val 1741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 rot="5400000">
            <a:off x="6178847" y="7585174"/>
            <a:ext cx="1464470" cy="466626"/>
          </a:xfrm>
          <a:prstGeom prst="rightArrow">
            <a:avLst>
              <a:gd name="adj1" fmla="val 32000"/>
              <a:gd name="adj2" fmla="val 1741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6. Elaborate your hypothesis into a theory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Spell out the assumptions of the argument </a:t>
            </a:r>
            <a:r>
              <a:rPr i="1" sz="3348"/>
              <a:t>implied</a:t>
            </a:r>
            <a:r>
              <a:rPr b="1" i="1" sz="3348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348"/>
              <a:t>in the variables you identified.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Spell out the "mechanism" or exactly what would make a change in X trigger a change in Y.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Look at the previous research to see what we already know about the effect of X on Y.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Integrate that previous research into your theory and revise hypothesis accordingly to try and explain something new or slightly different.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/>
        </p:nvSpPr>
        <p:spPr>
          <a:xfrm>
            <a:off x="553466" y="3867149"/>
            <a:ext cx="11897869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7. Go back over each component and revise as necessary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