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6"/>
  </p:notesMasterIdLst>
  <p:sldIdLst>
    <p:sldId id="256" r:id="rId2"/>
    <p:sldId id="283" r:id="rId3"/>
    <p:sldId id="262" r:id="rId4"/>
    <p:sldId id="285" r:id="rId5"/>
    <p:sldId id="281" r:id="rId6"/>
    <p:sldId id="270" r:id="rId7"/>
    <p:sldId id="286" r:id="rId8"/>
    <p:sldId id="273" r:id="rId9"/>
    <p:sldId id="274" r:id="rId10"/>
    <p:sldId id="272" r:id="rId11"/>
    <p:sldId id="261" r:id="rId12"/>
    <p:sldId id="263" r:id="rId13"/>
    <p:sldId id="275" r:id="rId14"/>
    <p:sldId id="276" r:id="rId15"/>
    <p:sldId id="265" r:id="rId16"/>
    <p:sldId id="266" r:id="rId17"/>
    <p:sldId id="267" r:id="rId18"/>
    <p:sldId id="268" r:id="rId19"/>
    <p:sldId id="284" r:id="rId20"/>
    <p:sldId id="269" r:id="rId21"/>
    <p:sldId id="282" r:id="rId22"/>
    <p:sldId id="289" r:id="rId23"/>
    <p:sldId id="287" r:id="rId24"/>
    <p:sldId id="271" r:id="rId2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681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124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ADD1EB-B49F-4CC8-8744-48C96D3E9FE7}" type="slidenum">
              <a:rPr lang="en-GB"/>
              <a:pPr/>
              <a:t>‹#›</a:t>
            </a:fld>
            <a:endParaRPr lang="en-GB"/>
          </a:p>
        </p:txBody>
      </p:sp>
    </p:spTree>
    <p:extLst>
      <p:ext uri="{BB962C8B-B14F-4D97-AF65-F5344CB8AC3E}">
        <p14:creationId xmlns:p14="http://schemas.microsoft.com/office/powerpoint/2010/main" val="6410304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9D2776-5546-4C10-8741-F47A0036E3E7}" type="slidenum">
              <a:rPr lang="en-GB"/>
              <a:pPr/>
              <a:t>1</a:t>
            </a:fld>
            <a:endParaRPr lang="en-GB"/>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384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73D5D-D7C5-441D-924C-6D6BB45B9729}" type="slidenum">
              <a:rPr lang="en-GB"/>
              <a:pPr/>
              <a:t>13</a:t>
            </a:fld>
            <a:endParaRPr lang="en-GB"/>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462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2CB40-0726-4C3F-AD4B-5E9C7DA4CD8E}" type="slidenum">
              <a:rPr lang="en-GB"/>
              <a:pPr/>
              <a:t>14</a:t>
            </a:fld>
            <a:endParaRPr lang="en-GB"/>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7381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586538-B86B-48CE-9755-0DDD5BACF16B}" type="slidenum">
              <a:rPr lang="en-GB"/>
              <a:pPr/>
              <a:t>15</a:t>
            </a:fld>
            <a:endParaRPr lang="en-GB"/>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6925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4A7CAF-1759-4E4D-B80E-FF9CB9D95106}" type="slidenum">
              <a:rPr lang="en-GB"/>
              <a:pPr/>
              <a:t>16</a:t>
            </a:fld>
            <a:endParaRPr lang="en-GB"/>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76496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65439-3AB9-48C3-8A80-13B72B8D8EB0}" type="slidenum">
              <a:rPr lang="en-GB"/>
              <a:pPr/>
              <a:t>17</a:t>
            </a:fld>
            <a:endParaRPr lang="en-GB"/>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6459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152F2-5FE1-4960-94B3-280E5631B9C1}" type="slidenum">
              <a:rPr lang="en-GB"/>
              <a:pPr/>
              <a:t>18</a:t>
            </a:fld>
            <a:endParaRPr lang="en-GB"/>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5513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0FCED-5C3A-4449-871B-97253F7AD206}" type="slidenum">
              <a:rPr lang="en-GB"/>
              <a:pPr/>
              <a:t>20</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8547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82AABF09-AC9E-431B-8C1F-68196938892E}" type="slidenum">
              <a:rPr lang="en-GB" altLang="en-US">
                <a:latin typeface="Arial" panose="020B0604020202020204" pitchFamily="34" charset="0"/>
              </a:rPr>
              <a:pPr/>
              <a:t>22</a:t>
            </a:fld>
            <a:endParaRPr lang="en-GB" altLang="en-US">
              <a:latin typeface="Arial" panose="020B0604020202020204" pitchFamily="34" charset="0"/>
            </a:endParaRPr>
          </a:p>
        </p:txBody>
      </p:sp>
      <p:sp>
        <p:nvSpPr>
          <p:cNvPr id="30723" name="Rectangle 2"/>
          <p:cNvSpPr>
            <a:spLocks noChangeArrowheads="1" noTextEdit="1"/>
          </p:cNvSpPr>
          <p:nvPr>
            <p:ph type="sldImg"/>
          </p:nvPr>
        </p:nvSpPr>
        <p:spPr>
          <a:xfrm>
            <a:off x="917575" y="744538"/>
            <a:ext cx="4962525" cy="3722687"/>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189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1E0DAC-BBEA-4E8D-B702-8FEAF8D1DB38}" type="slidenum">
              <a:rPr lang="en-GB"/>
              <a:pPr/>
              <a:t>24</a:t>
            </a:fld>
            <a:endParaRPr lang="en-GB"/>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459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71ABB-6E6D-4CC8-863D-6FF2D4FA14A3}" type="slidenum">
              <a:rPr lang="en-GB"/>
              <a:pPr/>
              <a:t>3</a:t>
            </a:fld>
            <a:endParaRPr lang="en-GB"/>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476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3981A5-F678-437C-9921-D2824FFA2D25}" type="slidenum">
              <a:rPr lang="en-GB"/>
              <a:pPr/>
              <a:t>5</a:t>
            </a:fld>
            <a:endParaRPr lang="en-GB"/>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7525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916DE-6761-436B-8FD5-7ED68F564F33}" type="slidenum">
              <a:rPr lang="en-GB"/>
              <a:pPr/>
              <a:t>6</a:t>
            </a:fld>
            <a:endParaRPr lang="en-GB"/>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864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9879A-7E9F-4115-9383-B9354B3F669E}" type="slidenum">
              <a:rPr lang="en-GB"/>
              <a:pPr/>
              <a:t>8</a:t>
            </a:fld>
            <a:endParaRPr lang="en-GB"/>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3678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966B8-CDBD-48EC-82CC-63002D7EFF9D}" type="slidenum">
              <a:rPr lang="en-GB"/>
              <a:pPr/>
              <a:t>9</a:t>
            </a:fld>
            <a:endParaRPr lang="en-GB"/>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6499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18BEB-55A0-4505-885D-6A8BC189CF0A}" type="slidenum">
              <a:rPr lang="en-GB"/>
              <a:pPr/>
              <a:t>10</a:t>
            </a:fld>
            <a:endParaRPr lang="en-GB"/>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57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5DFD4-DDDB-4C1A-82A0-BFCA81DEE05A}" type="slidenum">
              <a:rPr lang="en-GB"/>
              <a:pPr/>
              <a:t>11</a:t>
            </a:fld>
            <a:endParaRPr lang="en-GB"/>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177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DE49E8-2105-4F81-9329-588F4E6DA30B}" type="slidenum">
              <a:rPr lang="en-GB"/>
              <a:pPr/>
              <a:t>12</a:t>
            </a:fld>
            <a:endParaRPr lang="en-GB"/>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242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ltLang="en-US"/>
          </a:p>
        </p:txBody>
      </p:sp>
      <p:sp>
        <p:nvSpPr>
          <p:cNvPr id="17" name="Footer Placeholder 16"/>
          <p:cNvSpPr>
            <a:spLocks noGrp="1"/>
          </p:cNvSpPr>
          <p:nvPr>
            <p:ph type="ftr" sz="quarter" idx="11"/>
          </p:nvPr>
        </p:nvSpPr>
        <p:spPr/>
        <p:txBody>
          <a:bodyPr/>
          <a:lstStyle/>
          <a:p>
            <a:endParaRPr lang="en-US" alt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753031A-DE60-45A6-AFE8-19C6CB331C63}" type="slidenum">
              <a:rPr lang="en-US" altLang="en-US" smtClean="0"/>
              <a:pPr/>
              <a:t>‹#›</a:t>
            </a:fld>
            <a:endParaRPr lang="en-US" alt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2FE7107-B915-4365-A2F8-D56898DE3C51}"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69B3977-1542-4E71-9DF5-498C45928829}" type="slidenum">
              <a:rPr lang="en-US" altLang="en-US" smtClean="0"/>
              <a:pPr/>
              <a:t>‹#›</a:t>
            </a:fld>
            <a:endParaRPr lang="en-US" alt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908050"/>
            <a:ext cx="8496300" cy="649288"/>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23850" y="1700213"/>
            <a:ext cx="41719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700213"/>
            <a:ext cx="417195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833813"/>
            <a:ext cx="417195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9D8C23E4-FD42-422A-A022-6AE006F42065}" type="slidenum">
              <a:rPr lang="en-GB" altLang="en-US"/>
              <a:pPr/>
              <a:t>‹#›</a:t>
            </a:fld>
            <a:endParaRPr lang="en-GB" altLang="en-US"/>
          </a:p>
        </p:txBody>
      </p:sp>
    </p:spTree>
    <p:extLst>
      <p:ext uri="{BB962C8B-B14F-4D97-AF65-F5344CB8AC3E}">
        <p14:creationId xmlns:p14="http://schemas.microsoft.com/office/powerpoint/2010/main" val="2466295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a:xfrm>
            <a:off x="4361688" y="1026372"/>
            <a:ext cx="457200" cy="441325"/>
          </a:xfrm>
        </p:spPr>
        <p:txBody>
          <a:bodyPr/>
          <a:lstStyle/>
          <a:p>
            <a:fld id="{35476147-560F-4607-954B-20D6FF2F7AB3}" type="slidenum">
              <a:rPr lang="en-US" altLang="en-US" smtClean="0"/>
              <a:pPr/>
              <a:t>‹#›</a:t>
            </a:fld>
            <a:endParaRPr lang="en-US" alt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ltLang="en-US"/>
          </a:p>
        </p:txBody>
      </p:sp>
      <p:sp>
        <p:nvSpPr>
          <p:cNvPr id="4" name="Date Placeholder 3"/>
          <p:cNvSpPr>
            <a:spLocks noGrp="1"/>
          </p:cNvSpPr>
          <p:nvPr>
            <p:ph type="dt" sz="half" idx="10"/>
          </p:nvPr>
        </p:nvSpPr>
        <p:spPr/>
        <p:txBody>
          <a:bodyPr/>
          <a:lstStyle/>
          <a:p>
            <a:endParaRPr lang="en-US" alt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3A5377-4BE2-4F4A-82DA-45931AA69423}" type="slidenum">
              <a:rPr lang="en-US" altLang="en-US" smtClean="0"/>
              <a:pPr/>
              <a:t>‹#›</a:t>
            </a:fld>
            <a:endParaRPr lang="en-US" alt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C88E9F3-89AE-472C-9D8C-A56BC8999585}" type="slidenum">
              <a:rPr lang="en-US" altLang="en-US" smtClean="0"/>
              <a:pPr/>
              <a:t>‹#›</a:t>
            </a:fld>
            <a:endParaRPr lang="en-US" alt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a:xfrm>
            <a:off x="304800" y="6409944"/>
            <a:ext cx="3581400" cy="365760"/>
          </a:xfrm>
        </p:spPr>
        <p:txBody>
          <a:bodyPr/>
          <a:lstStyle/>
          <a:p>
            <a:endParaRPr lang="en-US" alt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997834F-215A-46AF-81EF-7F9DE4F3D0B1}" type="slidenum">
              <a:rPr lang="en-US" altLang="en-US" smtClean="0"/>
              <a:pPr/>
              <a:t>‹#›</a:t>
            </a:fld>
            <a:endParaRPr lang="en-US" alt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a:xfrm>
            <a:off x="4343400" y="1036020"/>
            <a:ext cx="457200" cy="441325"/>
          </a:xfrm>
        </p:spPr>
        <p:txBody>
          <a:bodyPr/>
          <a:lstStyle/>
          <a:p>
            <a:fld id="{29F23A6C-B2EF-48D9-B4B3-DE251747069B}"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68E6B01-5F00-4661-955B-9A98B4DE1A7A}"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AF49CD5-C10D-40A1-8D25-C76A646D7E5C}" type="slidenum">
              <a:rPr lang="en-US" altLang="en-US" smtClean="0"/>
              <a:pPr/>
              <a:t>‹#›</a:t>
            </a:fld>
            <a:endParaRPr lang="en-US" alt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a:xfrm>
            <a:off x="301752" y="6410848"/>
            <a:ext cx="3383280" cy="365760"/>
          </a:xfrm>
        </p:spPr>
        <p:txBody>
          <a:bodyPr/>
          <a:lstStyle/>
          <a:p>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3AF77DA-8689-4C20-BD37-1FEA96949C27}" type="slidenum">
              <a:rPr lang="en-US" altLang="en-US" smtClean="0"/>
              <a:pPr/>
              <a:t>‹#›</a:t>
            </a:fld>
            <a:endParaRPr lang="en-US" alt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ltLang="en-US"/>
          </a:p>
        </p:txBody>
      </p:sp>
      <p:sp>
        <p:nvSpPr>
          <p:cNvPr id="6" name="Footer Placeholder 5"/>
          <p:cNvSpPr>
            <a:spLocks noGrp="1"/>
          </p:cNvSpPr>
          <p:nvPr>
            <p:ph type="ftr" sz="quarter" idx="11"/>
          </p:nvPr>
        </p:nvSpPr>
        <p:spPr>
          <a:xfrm>
            <a:off x="301752" y="6410848"/>
            <a:ext cx="3584448" cy="365760"/>
          </a:xfrm>
        </p:spPr>
        <p:txBody>
          <a:bodyPr/>
          <a:lstStyle/>
          <a:p>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lt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lt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6964848-3121-4AE1-A4DE-23431818255A}" type="slidenum">
              <a:rPr lang="en-US" altLang="en-US" smtClean="0"/>
              <a:pPr/>
              <a:t>‹#›</a:t>
            </a:fld>
            <a:endParaRPr lang="en-US" alt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p:txBody>
          <a:bodyPr/>
          <a:lstStyle/>
          <a:p>
            <a:r>
              <a:rPr lang="en-GB" dirty="0" smtClean="0"/>
              <a:t>PAIR </a:t>
            </a:r>
            <a:r>
              <a:rPr lang="en-GB" dirty="0" smtClean="0"/>
              <a:t>1005 </a:t>
            </a:r>
            <a:r>
              <a:rPr lang="en-GB" dirty="0" smtClean="0"/>
              <a:t>Matt Ryan</a:t>
            </a:r>
            <a:endParaRPr lang="en-GB" dirty="0"/>
          </a:p>
        </p:txBody>
      </p:sp>
      <p:sp>
        <p:nvSpPr>
          <p:cNvPr id="4" name="Rectangle 7"/>
          <p:cNvSpPr>
            <a:spLocks noGrp="1" noChangeArrowheads="1"/>
          </p:cNvSpPr>
          <p:nvPr>
            <p:ph type="sldNum" sz="quarter" idx="12"/>
          </p:nvPr>
        </p:nvSpPr>
        <p:spPr/>
        <p:txBody>
          <a:bodyPr/>
          <a:lstStyle/>
          <a:p>
            <a:fld id="{D3A56250-FD6F-4BD9-9962-C3CA7C60AA3B}" type="slidenum">
              <a:rPr lang="en-US" altLang="en-US"/>
              <a:pPr/>
              <a:t>1</a:t>
            </a:fld>
            <a:endParaRPr lang="en-US" altLang="en-US"/>
          </a:p>
        </p:txBody>
      </p:sp>
      <p:sp>
        <p:nvSpPr>
          <p:cNvPr id="5122" name="Rectangle 2"/>
          <p:cNvSpPr>
            <a:spLocks noGrp="1" noChangeArrowheads="1"/>
          </p:cNvSpPr>
          <p:nvPr>
            <p:ph type="ctrTitle"/>
          </p:nvPr>
        </p:nvSpPr>
        <p:spPr/>
        <p:txBody>
          <a:bodyPr/>
          <a:lstStyle/>
          <a:p>
            <a:r>
              <a:rPr lang="en-GB" sz="4400" dirty="0"/>
              <a:t>T</a:t>
            </a:r>
            <a:r>
              <a:rPr lang="en-GB" sz="4400" dirty="0" smtClean="0"/>
              <a:t>he </a:t>
            </a:r>
            <a:r>
              <a:rPr lang="en-GB" sz="4400" dirty="0"/>
              <a:t>experimental </a:t>
            </a:r>
            <a:r>
              <a:rPr lang="en-GB" sz="4400" dirty="0" smtClean="0"/>
              <a:t>method</a:t>
            </a:r>
            <a:endParaRPr lang="en-GB"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dirty="0"/>
              <a:t>Ethical </a:t>
            </a:r>
            <a:r>
              <a:rPr lang="en-GB" dirty="0" smtClean="0"/>
              <a:t>challenges</a:t>
            </a:r>
            <a:endParaRPr lang="en-US" dirty="0"/>
          </a:p>
        </p:txBody>
      </p:sp>
      <p:sp>
        <p:nvSpPr>
          <p:cNvPr id="4" name="Slide Number Placeholder 5"/>
          <p:cNvSpPr>
            <a:spLocks noGrp="1"/>
          </p:cNvSpPr>
          <p:nvPr>
            <p:ph type="sldNum" sz="quarter" idx="12"/>
          </p:nvPr>
        </p:nvSpPr>
        <p:spPr/>
        <p:txBody>
          <a:bodyPr/>
          <a:lstStyle/>
          <a:p>
            <a:fld id="{E7CCB278-2D58-40F2-B608-D26C945C4795}" type="slidenum">
              <a:rPr lang="en-US" altLang="en-US"/>
              <a:pPr/>
              <a:t>10</a:t>
            </a:fld>
            <a:endParaRPr lang="en-US" altLang="en-US"/>
          </a:p>
        </p:txBody>
      </p:sp>
      <p:sp>
        <p:nvSpPr>
          <p:cNvPr id="38915" name="Rectangle 3"/>
          <p:cNvSpPr>
            <a:spLocks noGrp="1" noChangeArrowheads="1"/>
          </p:cNvSpPr>
          <p:nvPr>
            <p:ph sz="quarter" idx="1"/>
          </p:nvPr>
        </p:nvSpPr>
        <p:spPr/>
        <p:txBody>
          <a:bodyPr>
            <a:normAutofit lnSpcReduction="10000"/>
          </a:bodyPr>
          <a:lstStyle/>
          <a:p>
            <a:pPr>
              <a:lnSpc>
                <a:spcPct val="80000"/>
              </a:lnSpc>
            </a:pPr>
            <a:r>
              <a:rPr lang="en-GB" sz="3200" dirty="0"/>
              <a:t>Treating people like rats? The harm principle </a:t>
            </a:r>
            <a:endParaRPr lang="en-GB" sz="3200" dirty="0" smtClean="0"/>
          </a:p>
          <a:p>
            <a:pPr>
              <a:lnSpc>
                <a:spcPct val="80000"/>
              </a:lnSpc>
            </a:pPr>
            <a:endParaRPr lang="en-GB" sz="3200" dirty="0"/>
          </a:p>
          <a:p>
            <a:pPr>
              <a:lnSpc>
                <a:spcPct val="80000"/>
              </a:lnSpc>
            </a:pPr>
            <a:r>
              <a:rPr lang="en-GB" sz="3200" dirty="0"/>
              <a:t>Some experiments may involve misleading </a:t>
            </a:r>
            <a:r>
              <a:rPr lang="en-GB" sz="3200" dirty="0" smtClean="0"/>
              <a:t>participants </a:t>
            </a:r>
          </a:p>
          <a:p>
            <a:pPr lvl="1">
              <a:lnSpc>
                <a:spcPct val="80000"/>
              </a:lnSpc>
            </a:pPr>
            <a:r>
              <a:rPr lang="en-GB" dirty="0" smtClean="0"/>
              <a:t>Blinding!</a:t>
            </a:r>
            <a:br>
              <a:rPr lang="en-GB" dirty="0" smtClean="0"/>
            </a:br>
            <a:endParaRPr lang="en-GB" dirty="0"/>
          </a:p>
          <a:p>
            <a:pPr>
              <a:lnSpc>
                <a:spcPct val="80000"/>
              </a:lnSpc>
            </a:pPr>
            <a:r>
              <a:rPr lang="en-GB" sz="3200" dirty="0"/>
              <a:t>Avoid or debrief them after the trial</a:t>
            </a:r>
            <a:r>
              <a:rPr lang="en-GB" sz="3200" dirty="0" smtClean="0"/>
              <a:t>.</a:t>
            </a:r>
          </a:p>
          <a:p>
            <a:pPr>
              <a:lnSpc>
                <a:spcPct val="80000"/>
              </a:lnSpc>
            </a:pPr>
            <a:endParaRPr lang="en-GB" sz="3200" dirty="0"/>
          </a:p>
          <a:p>
            <a:pPr>
              <a:lnSpc>
                <a:spcPct val="80000"/>
              </a:lnSpc>
            </a:pPr>
            <a:r>
              <a:rPr lang="en-GB" sz="3200" dirty="0" smtClean="0"/>
              <a:t>Justifying the benefit and the need for the experiment</a:t>
            </a:r>
            <a:endParaRPr lang="en-GB" sz="2100" dirty="0"/>
          </a:p>
          <a:p>
            <a:pPr>
              <a:lnSpc>
                <a:spcPct val="80000"/>
              </a:lnSpc>
            </a:pPr>
            <a:endParaRPr lang="en-GB" sz="2100" dirty="0"/>
          </a:p>
          <a:p>
            <a:pPr>
              <a:lnSpc>
                <a:spcPct val="80000"/>
              </a:lnSpc>
            </a:pPr>
            <a:endParaRPr lang="en-GB" sz="2100" dirty="0"/>
          </a:p>
          <a:p>
            <a:pPr>
              <a:lnSpc>
                <a:spcPct val="80000"/>
              </a:lnSpc>
            </a:pP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The recent </a:t>
            </a:r>
            <a:r>
              <a:rPr lang="en-GB" dirty="0"/>
              <a:t>rise of experimentation</a:t>
            </a:r>
          </a:p>
        </p:txBody>
      </p:sp>
      <p:sp>
        <p:nvSpPr>
          <p:cNvPr id="4" name="Slide Number Placeholder 5"/>
          <p:cNvSpPr>
            <a:spLocks noGrp="1"/>
          </p:cNvSpPr>
          <p:nvPr>
            <p:ph type="sldNum" sz="quarter" idx="12"/>
          </p:nvPr>
        </p:nvSpPr>
        <p:spPr/>
        <p:txBody>
          <a:bodyPr/>
          <a:lstStyle/>
          <a:p>
            <a:fld id="{F51626F2-2C42-47F1-8189-BDF35D20E477}" type="slidenum">
              <a:rPr lang="en-US" altLang="en-US"/>
              <a:pPr/>
              <a:t>11</a:t>
            </a:fld>
            <a:endParaRPr lang="en-US" altLang="en-US"/>
          </a:p>
        </p:txBody>
      </p:sp>
      <p:sp>
        <p:nvSpPr>
          <p:cNvPr id="10243" name="Rectangle 3"/>
          <p:cNvSpPr>
            <a:spLocks noGrp="1" noChangeArrowheads="1"/>
          </p:cNvSpPr>
          <p:nvPr>
            <p:ph sz="quarter" idx="1"/>
          </p:nvPr>
        </p:nvSpPr>
        <p:spPr/>
        <p:txBody>
          <a:bodyPr>
            <a:normAutofit fontScale="92500" lnSpcReduction="10000"/>
          </a:bodyPr>
          <a:lstStyle/>
          <a:p>
            <a:pPr>
              <a:lnSpc>
                <a:spcPct val="90000"/>
              </a:lnSpc>
            </a:pPr>
            <a:r>
              <a:rPr lang="en-GB" sz="2100" dirty="0"/>
              <a:t>Always strong in psychology, major growth in economics and now in politics </a:t>
            </a:r>
            <a:endParaRPr lang="en-GB" sz="2100" dirty="0" smtClean="0"/>
          </a:p>
          <a:p>
            <a:pPr lvl="1">
              <a:lnSpc>
                <a:spcPct val="90000"/>
              </a:lnSpc>
            </a:pPr>
            <a:r>
              <a:rPr lang="en-GB" sz="1600" dirty="0" smtClean="0"/>
              <a:t>Growing influence of behavioural Economics and ‘Nudge’ theory.</a:t>
            </a:r>
          </a:p>
          <a:p>
            <a:pPr>
              <a:lnSpc>
                <a:spcPct val="90000"/>
              </a:lnSpc>
            </a:pPr>
            <a:endParaRPr lang="en-GB" sz="2100" dirty="0"/>
          </a:p>
          <a:p>
            <a:pPr>
              <a:lnSpc>
                <a:spcPct val="90000"/>
              </a:lnSpc>
            </a:pPr>
            <a:r>
              <a:rPr lang="en-GB" sz="2100" dirty="0"/>
              <a:t>Strong field role in social policy and administration in education, employment, welfare, health and others areas </a:t>
            </a:r>
            <a:endParaRPr lang="en-GB" sz="2100" dirty="0" smtClean="0"/>
          </a:p>
          <a:p>
            <a:pPr>
              <a:lnSpc>
                <a:spcPct val="90000"/>
              </a:lnSpc>
            </a:pPr>
            <a:endParaRPr lang="en-GB" sz="2100" dirty="0"/>
          </a:p>
          <a:p>
            <a:pPr>
              <a:lnSpc>
                <a:spcPct val="90000"/>
              </a:lnSpc>
            </a:pPr>
            <a:r>
              <a:rPr lang="en-GB" sz="2100" dirty="0"/>
              <a:t>Great tradition of policy experiments especially in the United States    </a:t>
            </a:r>
          </a:p>
          <a:p>
            <a:pPr>
              <a:lnSpc>
                <a:spcPct val="90000"/>
              </a:lnSpc>
              <a:buFont typeface="Wingdings" pitchFamily="2" charset="2"/>
              <a:buNone/>
            </a:pPr>
            <a:endParaRPr lang="en-GB" sz="2100" dirty="0"/>
          </a:p>
          <a:p>
            <a:pPr>
              <a:lnSpc>
                <a:spcPct val="90000"/>
              </a:lnSpc>
            </a:pPr>
            <a:r>
              <a:rPr lang="en-GB" sz="2100" dirty="0"/>
              <a:t>The rise of lab experiments </a:t>
            </a:r>
            <a:r>
              <a:rPr lang="en-GB" sz="2100" dirty="0" smtClean="0"/>
              <a:t>(students as rats!</a:t>
            </a:r>
            <a:r>
              <a:rPr lang="en-GB" sz="2100" dirty="0" smtClean="0">
                <a:sym typeface="Wingdings" panose="05000000000000000000" pitchFamily="2" charset="2"/>
              </a:rPr>
              <a:t>)</a:t>
            </a:r>
            <a:endParaRPr lang="en-GB" sz="2100" dirty="0"/>
          </a:p>
          <a:p>
            <a:pPr>
              <a:lnSpc>
                <a:spcPct val="90000"/>
              </a:lnSpc>
            </a:pPr>
            <a:endParaRPr lang="en-GB" sz="2100" dirty="0"/>
          </a:p>
          <a:p>
            <a:pPr>
              <a:lnSpc>
                <a:spcPct val="90000"/>
              </a:lnSpc>
            </a:pPr>
            <a:r>
              <a:rPr lang="en-GB" sz="2100" dirty="0"/>
              <a:t>The use of the internet </a:t>
            </a:r>
            <a:endParaRPr lang="en-GB" sz="2100" dirty="0" smtClean="0"/>
          </a:p>
          <a:p>
            <a:pPr lvl="1">
              <a:lnSpc>
                <a:spcPct val="90000"/>
              </a:lnSpc>
            </a:pPr>
            <a:r>
              <a:rPr lang="en-GB" sz="1600" dirty="0" smtClean="0"/>
              <a:t>Varying messages</a:t>
            </a:r>
          </a:p>
          <a:p>
            <a:pPr lvl="1">
              <a:lnSpc>
                <a:spcPct val="90000"/>
              </a:lnSpc>
            </a:pPr>
            <a:r>
              <a:rPr lang="en-GB" sz="1600" dirty="0" smtClean="0"/>
              <a:t>Survey question research</a:t>
            </a:r>
            <a:endParaRPr lang="en-GB" sz="1400" dirty="0"/>
          </a:p>
          <a:p>
            <a:pPr>
              <a:lnSpc>
                <a:spcPct val="90000"/>
              </a:lnSpc>
            </a:pPr>
            <a:endParaRPr lang="en-GB" sz="2100" dirty="0"/>
          </a:p>
          <a:p>
            <a:pPr>
              <a:lnSpc>
                <a:spcPct val="90000"/>
              </a:lnSpc>
            </a:pPr>
            <a:r>
              <a:rPr lang="en-GB" sz="2100" dirty="0"/>
              <a:t>The smaller increase in field experiments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sz="3500" dirty="0"/>
              <a:t>Experiments  can and do go wrong</a:t>
            </a:r>
          </a:p>
        </p:txBody>
      </p:sp>
      <p:sp>
        <p:nvSpPr>
          <p:cNvPr id="5" name="Slide Number Placeholder 5"/>
          <p:cNvSpPr>
            <a:spLocks noGrp="1"/>
          </p:cNvSpPr>
          <p:nvPr>
            <p:ph type="sldNum" sz="quarter" idx="12"/>
          </p:nvPr>
        </p:nvSpPr>
        <p:spPr/>
        <p:txBody>
          <a:bodyPr/>
          <a:lstStyle/>
          <a:p>
            <a:fld id="{7DFEDB5B-783C-4003-B612-CF5B8BB80F92}" type="slidenum">
              <a:rPr lang="en-US" altLang="en-US"/>
              <a:pPr/>
              <a:t>12</a:t>
            </a:fld>
            <a:endParaRPr lang="en-US" altLang="en-US"/>
          </a:p>
        </p:txBody>
      </p:sp>
      <p:sp>
        <p:nvSpPr>
          <p:cNvPr id="13315" name="Rectangle 3"/>
          <p:cNvSpPr>
            <a:spLocks noGrp="1" noChangeArrowheads="1"/>
          </p:cNvSpPr>
          <p:nvPr>
            <p:ph sz="quarter" idx="1"/>
          </p:nvPr>
        </p:nvSpPr>
        <p:spPr/>
        <p:txBody>
          <a:bodyPr/>
          <a:lstStyle/>
          <a:p>
            <a:pPr>
              <a:buFont typeface="Wingdings" pitchFamily="2" charset="2"/>
              <a:buNone/>
            </a:pPr>
            <a:r>
              <a:rPr lang="en-GB"/>
              <a:t>Too high a risk? </a:t>
            </a:r>
          </a:p>
        </p:txBody>
      </p:sp>
      <p:pic>
        <p:nvPicPr>
          <p:cNvPr id="13316" name="Picture 4" descr="j0286034"/>
          <p:cNvPicPr>
            <a:picLocks noChangeAspect="1" noChangeArrowheads="1"/>
          </p:cNvPicPr>
          <p:nvPr/>
        </p:nvPicPr>
        <p:blipFill>
          <a:blip r:embed="rId3" cstate="print"/>
          <a:srcRect/>
          <a:stretch>
            <a:fillRect/>
          </a:stretch>
        </p:blipFill>
        <p:spPr bwMode="auto">
          <a:xfrm>
            <a:off x="3810000" y="3048000"/>
            <a:ext cx="919163" cy="173831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z="3500"/>
              <a:t>Problems in the heat of research </a:t>
            </a:r>
            <a:endParaRPr lang="en-US" sz="3500"/>
          </a:p>
        </p:txBody>
      </p:sp>
      <p:sp>
        <p:nvSpPr>
          <p:cNvPr id="4" name="Slide Number Placeholder 5"/>
          <p:cNvSpPr>
            <a:spLocks noGrp="1"/>
          </p:cNvSpPr>
          <p:nvPr>
            <p:ph type="sldNum" sz="quarter" idx="12"/>
          </p:nvPr>
        </p:nvSpPr>
        <p:spPr/>
        <p:txBody>
          <a:bodyPr/>
          <a:lstStyle/>
          <a:p>
            <a:fld id="{0F9F1F41-F40A-462D-A7F8-04936A632F59}" type="slidenum">
              <a:rPr lang="en-US" altLang="en-US"/>
              <a:pPr/>
              <a:t>13</a:t>
            </a:fld>
            <a:endParaRPr lang="en-US" altLang="en-US"/>
          </a:p>
        </p:txBody>
      </p:sp>
      <p:sp>
        <p:nvSpPr>
          <p:cNvPr id="45059" name="Rectangle 3"/>
          <p:cNvSpPr>
            <a:spLocks noGrp="1" noChangeArrowheads="1"/>
          </p:cNvSpPr>
          <p:nvPr>
            <p:ph sz="quarter" idx="1"/>
          </p:nvPr>
        </p:nvSpPr>
        <p:spPr/>
        <p:txBody>
          <a:bodyPr>
            <a:normAutofit fontScale="85000" lnSpcReduction="20000"/>
          </a:bodyPr>
          <a:lstStyle/>
          <a:p>
            <a:pPr>
              <a:lnSpc>
                <a:spcPct val="90000"/>
              </a:lnSpc>
            </a:pPr>
            <a:r>
              <a:rPr lang="en-GB" sz="2600" dirty="0"/>
              <a:t>Lack of training among the staff involved in the intervention may create problems</a:t>
            </a:r>
            <a:r>
              <a:rPr lang="en-US" sz="2600" dirty="0" smtClean="0"/>
              <a:t>.</a:t>
            </a:r>
          </a:p>
          <a:p>
            <a:pPr>
              <a:lnSpc>
                <a:spcPct val="90000"/>
              </a:lnSpc>
            </a:pPr>
            <a:endParaRPr lang="en-US" sz="2600" dirty="0"/>
          </a:p>
          <a:p>
            <a:pPr>
              <a:lnSpc>
                <a:spcPct val="90000"/>
              </a:lnSpc>
            </a:pPr>
            <a:r>
              <a:rPr lang="en-US" sz="2600" dirty="0" smtClean="0"/>
              <a:t>Decisions </a:t>
            </a:r>
            <a:r>
              <a:rPr lang="en-US" sz="2600" dirty="0"/>
              <a:t>made in the heat of the research may prove problematic to the experiment</a:t>
            </a:r>
            <a:r>
              <a:rPr lang="en-US" sz="2600" dirty="0" smtClean="0"/>
              <a:t>.</a:t>
            </a:r>
          </a:p>
          <a:p>
            <a:pPr>
              <a:lnSpc>
                <a:spcPct val="90000"/>
              </a:lnSpc>
            </a:pPr>
            <a:endParaRPr lang="en-US" sz="2600" dirty="0"/>
          </a:p>
          <a:p>
            <a:pPr>
              <a:lnSpc>
                <a:spcPct val="90000"/>
              </a:lnSpc>
            </a:pPr>
            <a:r>
              <a:rPr lang="en-US" sz="2600" dirty="0"/>
              <a:t>Estimating effect size is always a </a:t>
            </a:r>
            <a:r>
              <a:rPr lang="en-US" sz="2600" dirty="0" smtClean="0"/>
              <a:t>challenge</a:t>
            </a:r>
          </a:p>
          <a:p>
            <a:pPr lvl="1">
              <a:lnSpc>
                <a:spcPct val="90000"/>
              </a:lnSpc>
            </a:pPr>
            <a:r>
              <a:rPr lang="en-US" sz="2100" dirty="0" smtClean="0"/>
              <a:t>How many folks do you need in your study?  </a:t>
            </a:r>
          </a:p>
          <a:p>
            <a:pPr>
              <a:lnSpc>
                <a:spcPct val="90000"/>
              </a:lnSpc>
            </a:pPr>
            <a:endParaRPr lang="en-GB" sz="2600" dirty="0"/>
          </a:p>
          <a:p>
            <a:pPr>
              <a:lnSpc>
                <a:spcPct val="90000"/>
              </a:lnSpc>
            </a:pPr>
            <a:r>
              <a:rPr lang="en-GB" sz="2600" dirty="0" smtClean="0"/>
              <a:t>Estimating </a:t>
            </a:r>
            <a:r>
              <a:rPr lang="en-GB" sz="2600" dirty="0"/>
              <a:t>the effects of system-wide reform can be particularly problematic using randomised trials because of contamination effects. </a:t>
            </a:r>
            <a:endParaRPr lang="en-GB" sz="2600" dirty="0" smtClean="0"/>
          </a:p>
          <a:p>
            <a:pPr>
              <a:lnSpc>
                <a:spcPct val="90000"/>
              </a:lnSpc>
            </a:pPr>
            <a:endParaRPr lang="en-GB" sz="2600" dirty="0"/>
          </a:p>
          <a:p>
            <a:pPr>
              <a:lnSpc>
                <a:spcPct val="90000"/>
              </a:lnSpc>
            </a:pPr>
            <a:r>
              <a:rPr lang="en-GB" sz="2600" dirty="0" smtClean="0"/>
              <a:t>There </a:t>
            </a:r>
            <a:r>
              <a:rPr lang="en-GB" sz="2600" dirty="0"/>
              <a:t>can be, for example, particular problems caused by the attrition of participants from programmes.  </a:t>
            </a:r>
          </a:p>
          <a:p>
            <a:pPr>
              <a:lnSpc>
                <a:spcPct val="90000"/>
              </a:lnSpc>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Validity problems?  </a:t>
            </a:r>
            <a:endParaRPr lang="en-US"/>
          </a:p>
        </p:txBody>
      </p:sp>
      <p:sp>
        <p:nvSpPr>
          <p:cNvPr id="4" name="Slide Number Placeholder 5"/>
          <p:cNvSpPr>
            <a:spLocks noGrp="1"/>
          </p:cNvSpPr>
          <p:nvPr>
            <p:ph type="sldNum" sz="quarter" idx="12"/>
          </p:nvPr>
        </p:nvSpPr>
        <p:spPr/>
        <p:txBody>
          <a:bodyPr/>
          <a:lstStyle/>
          <a:p>
            <a:fld id="{37E9D6F8-16E1-4067-A8A5-F764F54035C7}" type="slidenum">
              <a:rPr lang="en-US" altLang="en-US"/>
              <a:pPr/>
              <a:t>14</a:t>
            </a:fld>
            <a:endParaRPr lang="en-US" altLang="en-US"/>
          </a:p>
        </p:txBody>
      </p:sp>
      <p:sp>
        <p:nvSpPr>
          <p:cNvPr id="47107" name="Rectangle 3"/>
          <p:cNvSpPr>
            <a:spLocks noGrp="1" noChangeArrowheads="1"/>
          </p:cNvSpPr>
          <p:nvPr>
            <p:ph sz="quarter" idx="1"/>
          </p:nvPr>
        </p:nvSpPr>
        <p:spPr/>
        <p:txBody>
          <a:bodyPr/>
          <a:lstStyle/>
          <a:p>
            <a:pPr>
              <a:lnSpc>
                <a:spcPct val="80000"/>
              </a:lnSpc>
            </a:pPr>
            <a:endParaRPr lang="en-GB" sz="1900" dirty="0"/>
          </a:p>
          <a:p>
            <a:pPr>
              <a:lnSpc>
                <a:spcPct val="80000"/>
              </a:lnSpc>
              <a:buFont typeface="Wingdings" pitchFamily="2" charset="2"/>
              <a:buNone/>
            </a:pPr>
            <a:endParaRPr lang="en-GB" sz="2400" dirty="0"/>
          </a:p>
          <a:p>
            <a:pPr>
              <a:lnSpc>
                <a:spcPct val="80000"/>
              </a:lnSpc>
            </a:pPr>
            <a:r>
              <a:rPr lang="en-GB" sz="2400" b="1" dirty="0"/>
              <a:t>Internal validity</a:t>
            </a:r>
            <a:r>
              <a:rPr lang="en-GB" sz="2400" dirty="0"/>
              <a:t>: did the intervention have the impact that the experiment suggested? Sometimes the problem rests in the explication of the construct and sometimes it rests in the measurements and surrogates used to capture it</a:t>
            </a:r>
            <a:r>
              <a:rPr lang="en-GB" sz="2400" dirty="0" smtClean="0"/>
              <a:t>.</a:t>
            </a:r>
            <a:endParaRPr lang="en-GB" sz="2400" dirty="0"/>
          </a:p>
          <a:p>
            <a:pPr lvl="1">
              <a:lnSpc>
                <a:spcPct val="80000"/>
              </a:lnSpc>
            </a:pPr>
            <a:r>
              <a:rPr lang="en-GB" sz="1900" dirty="0"/>
              <a:t>Response: Care, openness and challenge </a:t>
            </a:r>
            <a:endParaRPr lang="en-GB" sz="1900" dirty="0" smtClean="0"/>
          </a:p>
          <a:p>
            <a:pPr lvl="1">
              <a:lnSpc>
                <a:spcPct val="80000"/>
              </a:lnSpc>
            </a:pPr>
            <a:endParaRPr lang="en-GB" sz="1900" dirty="0"/>
          </a:p>
          <a:p>
            <a:pPr>
              <a:lnSpc>
                <a:spcPct val="80000"/>
              </a:lnSpc>
            </a:pPr>
            <a:r>
              <a:rPr lang="en-GB" sz="2400" b="1" dirty="0"/>
              <a:t>External validity</a:t>
            </a:r>
            <a:r>
              <a:rPr lang="en-GB" sz="2400" dirty="0"/>
              <a:t>:  whether the validity of observations about cause and effect hold from the particular study across variation in persons, settings and measurement variables. </a:t>
            </a:r>
          </a:p>
          <a:p>
            <a:pPr lvl="1">
              <a:lnSpc>
                <a:spcPct val="80000"/>
              </a:lnSpc>
            </a:pPr>
            <a:r>
              <a:rPr lang="en-GB" sz="1900" dirty="0"/>
              <a:t>Response: similar to that of other researchers, namely to argue for an accumulation of evidence.</a:t>
            </a:r>
            <a:endParaRPr lang="en-US" sz="19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Why take the risk? </a:t>
            </a:r>
          </a:p>
        </p:txBody>
      </p:sp>
      <p:sp>
        <p:nvSpPr>
          <p:cNvPr id="4" name="Slide Number Placeholder 5"/>
          <p:cNvSpPr>
            <a:spLocks noGrp="1"/>
          </p:cNvSpPr>
          <p:nvPr>
            <p:ph type="sldNum" sz="quarter" idx="12"/>
          </p:nvPr>
        </p:nvSpPr>
        <p:spPr/>
        <p:txBody>
          <a:bodyPr/>
          <a:lstStyle/>
          <a:p>
            <a:fld id="{04D41892-13F6-46DD-A95D-F3F711E6E079}" type="slidenum">
              <a:rPr lang="en-US" altLang="en-US"/>
              <a:pPr/>
              <a:t>15</a:t>
            </a:fld>
            <a:endParaRPr lang="en-US" altLang="en-US"/>
          </a:p>
        </p:txBody>
      </p:sp>
      <p:sp>
        <p:nvSpPr>
          <p:cNvPr id="15363" name="Rectangle 3"/>
          <p:cNvSpPr>
            <a:spLocks noGrp="1" noChangeArrowheads="1"/>
          </p:cNvSpPr>
          <p:nvPr>
            <p:ph sz="quarter" idx="1"/>
          </p:nvPr>
        </p:nvSpPr>
        <p:spPr/>
        <p:txBody>
          <a:bodyPr/>
          <a:lstStyle/>
          <a:p>
            <a:r>
              <a:rPr lang="en-GB"/>
              <a:t>Experiments can support a dynamic between theory and evidence </a:t>
            </a:r>
          </a:p>
          <a:p>
            <a:endParaRPr lang="en-GB"/>
          </a:p>
          <a:p>
            <a:endParaRPr lang="en-GB"/>
          </a:p>
          <a:p>
            <a:r>
              <a:rPr lang="en-GB"/>
              <a:t>Enables social scientists to engage with issues that people care about </a:t>
            </a:r>
          </a:p>
          <a:p>
            <a:endParaRPr lang="en-GB"/>
          </a:p>
          <a:p>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Exploring microfoundations </a:t>
            </a:r>
          </a:p>
        </p:txBody>
      </p:sp>
      <p:sp>
        <p:nvSpPr>
          <p:cNvPr id="4" name="Slide Number Placeholder 5"/>
          <p:cNvSpPr>
            <a:spLocks noGrp="1"/>
          </p:cNvSpPr>
          <p:nvPr>
            <p:ph type="sldNum" sz="quarter" idx="12"/>
          </p:nvPr>
        </p:nvSpPr>
        <p:spPr/>
        <p:txBody>
          <a:bodyPr/>
          <a:lstStyle/>
          <a:p>
            <a:fld id="{B820B12D-5C75-475A-89F9-E39B517D1250}" type="slidenum">
              <a:rPr lang="en-US" altLang="en-US"/>
              <a:pPr/>
              <a:t>16</a:t>
            </a:fld>
            <a:endParaRPr lang="en-US" altLang="en-US"/>
          </a:p>
        </p:txBody>
      </p:sp>
      <p:sp>
        <p:nvSpPr>
          <p:cNvPr id="16387" name="Rectangle 3"/>
          <p:cNvSpPr>
            <a:spLocks noGrp="1" noChangeArrowheads="1"/>
          </p:cNvSpPr>
          <p:nvPr>
            <p:ph sz="quarter" idx="1"/>
          </p:nvPr>
        </p:nvSpPr>
        <p:spPr/>
        <p:txBody>
          <a:bodyPr/>
          <a:lstStyle/>
          <a:p>
            <a:r>
              <a:rPr lang="en-GB"/>
              <a:t>Offers clarification for our models and theories </a:t>
            </a:r>
          </a:p>
          <a:p>
            <a:endParaRPr lang="en-GB"/>
          </a:p>
          <a:p>
            <a:r>
              <a:rPr lang="en-GB"/>
              <a:t>Direct benefit in expanding the heuristics available to policy makers and social actors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28600"/>
            <a:ext cx="8534400" cy="758952"/>
          </a:xfrm>
        </p:spPr>
        <p:txBody>
          <a:bodyPr/>
          <a:lstStyle/>
          <a:p>
            <a:r>
              <a:rPr lang="en-GB" dirty="0"/>
              <a:t>Delivers on </a:t>
            </a:r>
            <a:r>
              <a:rPr lang="en-GB" i="1" dirty="0"/>
              <a:t>relevance</a:t>
            </a:r>
            <a:r>
              <a:rPr lang="en-GB" dirty="0"/>
              <a:t> </a:t>
            </a:r>
          </a:p>
        </p:txBody>
      </p:sp>
      <p:sp>
        <p:nvSpPr>
          <p:cNvPr id="4" name="Slide Number Placeholder 5"/>
          <p:cNvSpPr>
            <a:spLocks noGrp="1"/>
          </p:cNvSpPr>
          <p:nvPr>
            <p:ph type="sldNum" sz="quarter" idx="12"/>
          </p:nvPr>
        </p:nvSpPr>
        <p:spPr/>
        <p:txBody>
          <a:bodyPr/>
          <a:lstStyle/>
          <a:p>
            <a:fld id="{836F1566-DED6-4D20-A003-D5945FDCAC96}" type="slidenum">
              <a:rPr lang="en-US" altLang="en-US"/>
              <a:pPr/>
              <a:t>17</a:t>
            </a:fld>
            <a:endParaRPr lang="en-US" altLang="en-US"/>
          </a:p>
        </p:txBody>
      </p:sp>
      <p:sp>
        <p:nvSpPr>
          <p:cNvPr id="17411" name="Rectangle 3"/>
          <p:cNvSpPr>
            <a:spLocks noGrp="1" noChangeArrowheads="1"/>
          </p:cNvSpPr>
          <p:nvPr>
            <p:ph sz="quarter" idx="1"/>
          </p:nvPr>
        </p:nvSpPr>
        <p:spPr/>
        <p:txBody>
          <a:bodyPr/>
          <a:lstStyle/>
          <a:p>
            <a:r>
              <a:rPr lang="en-GB" dirty="0"/>
              <a:t>Field experiments require engagement </a:t>
            </a:r>
            <a:endParaRPr lang="en-GB" dirty="0" smtClean="0"/>
          </a:p>
          <a:p>
            <a:endParaRPr lang="en-GB" dirty="0"/>
          </a:p>
          <a:p>
            <a:endParaRPr lang="en-GB" dirty="0"/>
          </a:p>
          <a:p>
            <a:r>
              <a:rPr lang="en-GB" dirty="0"/>
              <a:t>The need for flexibility and adaptability </a:t>
            </a:r>
            <a:endParaRPr lang="en-GB" dirty="0" smtClean="0"/>
          </a:p>
          <a:p>
            <a:endParaRPr lang="en-GB" dirty="0" smtClean="0"/>
          </a:p>
          <a:p>
            <a:pPr marL="274320" lvl="1">
              <a:buClr>
                <a:schemeClr val="accent1"/>
              </a:buClr>
              <a:buSzPct val="85000"/>
              <a:buFont typeface="Wingdings 2"/>
              <a:buChar char=""/>
            </a:pPr>
            <a:r>
              <a:rPr lang="en-GB" dirty="0" smtClean="0"/>
              <a:t>A test </a:t>
            </a:r>
            <a:r>
              <a:rPr lang="en-GB" dirty="0"/>
              <a:t>of practicality</a:t>
            </a:r>
          </a:p>
          <a:p>
            <a:endParaRPr lang="en-GB" dirty="0" smtClean="0"/>
          </a:p>
          <a:p>
            <a:pPr marL="0" indent="0">
              <a:buNone/>
            </a:pP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Opportunities abound </a:t>
            </a:r>
          </a:p>
        </p:txBody>
      </p:sp>
      <p:sp>
        <p:nvSpPr>
          <p:cNvPr id="4" name="Slide Number Placeholder 5"/>
          <p:cNvSpPr>
            <a:spLocks noGrp="1"/>
          </p:cNvSpPr>
          <p:nvPr>
            <p:ph type="sldNum" sz="quarter" idx="12"/>
          </p:nvPr>
        </p:nvSpPr>
        <p:spPr/>
        <p:txBody>
          <a:bodyPr/>
          <a:lstStyle/>
          <a:p>
            <a:fld id="{04DC9D10-7725-4F76-B9D6-C8E9E3098A9D}" type="slidenum">
              <a:rPr lang="en-US" altLang="en-US"/>
              <a:pPr/>
              <a:t>18</a:t>
            </a:fld>
            <a:endParaRPr lang="en-US" altLang="en-US"/>
          </a:p>
        </p:txBody>
      </p:sp>
      <p:sp>
        <p:nvSpPr>
          <p:cNvPr id="18435" name="Rectangle 3"/>
          <p:cNvSpPr>
            <a:spLocks noGrp="1" noChangeArrowheads="1"/>
          </p:cNvSpPr>
          <p:nvPr>
            <p:ph sz="quarter" idx="1"/>
          </p:nvPr>
        </p:nvSpPr>
        <p:spPr/>
        <p:txBody>
          <a:bodyPr/>
          <a:lstStyle/>
          <a:p>
            <a:r>
              <a:rPr lang="en-GB" dirty="0"/>
              <a:t>What we could in the Lab</a:t>
            </a:r>
            <a:r>
              <a:rPr lang="en-GB" dirty="0" smtClean="0"/>
              <a:t>?</a:t>
            </a:r>
          </a:p>
          <a:p>
            <a:endParaRPr lang="en-GB" dirty="0"/>
          </a:p>
          <a:p>
            <a:r>
              <a:rPr lang="en-GB" dirty="0"/>
              <a:t>What we could do in the field</a:t>
            </a:r>
            <a:r>
              <a:rPr lang="en-GB" dirty="0" smtClean="0"/>
              <a:t>?</a:t>
            </a:r>
          </a:p>
          <a:p>
            <a:endParaRPr lang="en-GB" dirty="0"/>
          </a:p>
          <a:p>
            <a:r>
              <a:rPr lang="en-GB" dirty="0"/>
              <a:t>But there will always be limits </a:t>
            </a:r>
            <a:endParaRPr lang="en-GB" dirty="0" smtClean="0"/>
          </a:p>
          <a:p>
            <a:pPr lvl="1"/>
            <a:r>
              <a:rPr lang="en-GB" dirty="0" smtClean="0"/>
              <a:t>External validity in the lab</a:t>
            </a:r>
          </a:p>
          <a:p>
            <a:pPr lvl="1"/>
            <a:r>
              <a:rPr lang="en-GB" dirty="0" smtClean="0"/>
              <a:t>Confounding factors in the field </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Variations on experiments</a:t>
            </a:r>
            <a:endParaRPr lang="en-GB" dirty="0"/>
          </a:p>
        </p:txBody>
      </p:sp>
      <p:sp>
        <p:nvSpPr>
          <p:cNvPr id="3" name="Slide Number Placeholder 2"/>
          <p:cNvSpPr>
            <a:spLocks noGrp="1"/>
          </p:cNvSpPr>
          <p:nvPr>
            <p:ph type="sldNum" sz="quarter" idx="12"/>
          </p:nvPr>
        </p:nvSpPr>
        <p:spPr/>
        <p:txBody>
          <a:bodyPr/>
          <a:lstStyle/>
          <a:p>
            <a:fld id="{35476147-560F-4607-954B-20D6FF2F7AB3}" type="slidenum">
              <a:rPr lang="en-US" altLang="en-US" smtClean="0"/>
              <a:pPr/>
              <a:t>19</a:t>
            </a:fld>
            <a:endParaRPr lang="en-US" altLang="en-US"/>
          </a:p>
        </p:txBody>
      </p:sp>
      <p:sp>
        <p:nvSpPr>
          <p:cNvPr id="4" name="Content Placeholder 3"/>
          <p:cNvSpPr>
            <a:spLocks noGrp="1"/>
          </p:cNvSpPr>
          <p:nvPr>
            <p:ph sz="quarter" idx="1"/>
          </p:nvPr>
        </p:nvSpPr>
        <p:spPr/>
        <p:txBody>
          <a:bodyPr/>
          <a:lstStyle/>
          <a:p>
            <a:r>
              <a:rPr lang="en-GB" dirty="0" smtClean="0"/>
              <a:t>Natural experiments</a:t>
            </a:r>
          </a:p>
          <a:p>
            <a:pPr lvl="1"/>
            <a:r>
              <a:rPr lang="en-GB" dirty="0" smtClean="0"/>
              <a:t>E.g. ballot ordering</a:t>
            </a:r>
          </a:p>
          <a:p>
            <a:pPr lvl="1"/>
            <a:r>
              <a:rPr lang="en-GB" dirty="0" smtClean="0"/>
              <a:t>Quotas - </a:t>
            </a:r>
            <a:r>
              <a:rPr lang="en-GB" dirty="0" err="1" smtClean="0"/>
              <a:t>Bhavnani</a:t>
            </a:r>
            <a:endParaRPr lang="en-GB" dirty="0" smtClean="0"/>
          </a:p>
          <a:p>
            <a:endParaRPr lang="en-GB" dirty="0"/>
          </a:p>
          <a:p>
            <a:endParaRPr lang="en-GB" dirty="0" smtClean="0"/>
          </a:p>
          <a:p>
            <a:r>
              <a:rPr lang="en-GB" dirty="0" smtClean="0"/>
              <a:t>Quasi-experiments E.g. </a:t>
            </a:r>
            <a:r>
              <a:rPr lang="en-GB" dirty="0" err="1" smtClean="0"/>
              <a:t>Fishkin’s</a:t>
            </a:r>
            <a:r>
              <a:rPr lang="en-GB" dirty="0" smtClean="0"/>
              <a:t> deliberative polls?</a:t>
            </a:r>
          </a:p>
          <a:p>
            <a:endParaRPr lang="en-GB" dirty="0"/>
          </a:p>
          <a:p>
            <a:endParaRPr lang="en-GB" dirty="0" smtClean="0"/>
          </a:p>
          <a:p>
            <a:r>
              <a:rPr lang="en-GB" dirty="0" smtClean="0"/>
              <a:t>Design experiments?</a:t>
            </a:r>
            <a:endParaRPr lang="en-GB" dirty="0"/>
          </a:p>
        </p:txBody>
      </p:sp>
    </p:spTree>
    <p:extLst>
      <p:ext uri="{BB962C8B-B14F-4D97-AF65-F5344CB8AC3E}">
        <p14:creationId xmlns:p14="http://schemas.microsoft.com/office/powerpoint/2010/main" val="3097363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Should we</a:t>
            </a:r>
            <a:endParaRPr lang="en-GB" dirty="0"/>
          </a:p>
        </p:txBody>
      </p:sp>
      <p:sp>
        <p:nvSpPr>
          <p:cNvPr id="3" name="Slide Number Placeholder 2"/>
          <p:cNvSpPr>
            <a:spLocks noGrp="1"/>
          </p:cNvSpPr>
          <p:nvPr>
            <p:ph type="sldNum" sz="quarter" idx="12"/>
          </p:nvPr>
        </p:nvSpPr>
        <p:spPr/>
        <p:txBody>
          <a:bodyPr/>
          <a:lstStyle/>
          <a:p>
            <a:fld id="{35476147-560F-4607-954B-20D6FF2F7AB3}" type="slidenum">
              <a:rPr lang="en-US" altLang="en-US" smtClean="0"/>
              <a:pPr/>
              <a:t>2</a:t>
            </a:fld>
            <a:endParaRPr lang="en-US" altLang="en-US"/>
          </a:p>
        </p:txBody>
      </p:sp>
      <p:sp>
        <p:nvSpPr>
          <p:cNvPr id="4" name="Content Placeholder 3"/>
          <p:cNvSpPr>
            <a:spLocks noGrp="1"/>
          </p:cNvSpPr>
          <p:nvPr>
            <p:ph sz="quarter" idx="1"/>
          </p:nvPr>
        </p:nvSpPr>
        <p:spPr/>
        <p:txBody>
          <a:bodyPr>
            <a:normAutofit lnSpcReduction="10000"/>
          </a:bodyPr>
          <a:lstStyle/>
          <a:p>
            <a:pPr marL="0" indent="0">
              <a:buNone/>
            </a:pPr>
            <a:endParaRPr lang="en-GB" dirty="0" smtClean="0"/>
          </a:p>
          <a:p>
            <a:r>
              <a:rPr lang="en-GB" dirty="0" smtClean="0"/>
              <a:t>…be control freaks?</a:t>
            </a:r>
          </a:p>
          <a:p>
            <a:pPr marL="0" indent="0">
              <a:buNone/>
            </a:pPr>
            <a:endParaRPr lang="en-GB" dirty="0" smtClean="0"/>
          </a:p>
          <a:p>
            <a:r>
              <a:rPr lang="en-GB" dirty="0" smtClean="0"/>
              <a:t>…be manipulative?</a:t>
            </a:r>
          </a:p>
          <a:p>
            <a:pPr marL="0" indent="0">
              <a:buNone/>
            </a:pPr>
            <a:endParaRPr lang="en-GB" dirty="0" smtClean="0"/>
          </a:p>
          <a:p>
            <a:r>
              <a:rPr lang="en-GB" dirty="0" smtClean="0"/>
              <a:t>…treat people who are</a:t>
            </a:r>
            <a:br>
              <a:rPr lang="en-GB" dirty="0" smtClean="0"/>
            </a:br>
            <a:r>
              <a:rPr lang="en-GB" dirty="0" smtClean="0"/>
              <a:t>the same completely</a:t>
            </a:r>
            <a:br>
              <a:rPr lang="en-GB" dirty="0" smtClean="0"/>
            </a:br>
            <a:r>
              <a:rPr lang="en-GB" dirty="0" smtClean="0"/>
              <a:t>differently?</a:t>
            </a:r>
          </a:p>
          <a:p>
            <a:endParaRPr lang="en-GB" dirty="0" smtClean="0"/>
          </a:p>
          <a:p>
            <a:r>
              <a:rPr lang="en-GB" dirty="0" smtClean="0"/>
              <a:t>…be a bit random?</a:t>
            </a:r>
            <a:endParaRPr lang="en-GB" dirty="0"/>
          </a:p>
          <a:p>
            <a:pPr marL="0" indent="0">
              <a:buNone/>
            </a:pPr>
            <a:endParaRPr lang="en-GB" dirty="0" smtClean="0"/>
          </a:p>
        </p:txBody>
      </p:sp>
      <p:pic>
        <p:nvPicPr>
          <p:cNvPr id="1026" name="Picture 2" descr="http://www.npacentral.com/wp-content/uploads/2013/08/BadNewsForControlFrea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254" y="1524000"/>
            <a:ext cx="41910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42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And so? </a:t>
            </a:r>
          </a:p>
        </p:txBody>
      </p:sp>
      <p:sp>
        <p:nvSpPr>
          <p:cNvPr id="4" name="Slide Number Placeholder 5"/>
          <p:cNvSpPr>
            <a:spLocks noGrp="1"/>
          </p:cNvSpPr>
          <p:nvPr>
            <p:ph type="sldNum" sz="quarter" idx="12"/>
          </p:nvPr>
        </p:nvSpPr>
        <p:spPr/>
        <p:txBody>
          <a:bodyPr/>
          <a:lstStyle/>
          <a:p>
            <a:fld id="{F7A5FCC0-0E08-4E3A-A6A5-BB4E8B58C53A}" type="slidenum">
              <a:rPr lang="en-US" altLang="en-US"/>
              <a:pPr/>
              <a:t>20</a:t>
            </a:fld>
            <a:endParaRPr lang="en-US" altLang="en-US"/>
          </a:p>
        </p:txBody>
      </p:sp>
      <p:sp>
        <p:nvSpPr>
          <p:cNvPr id="19459" name="Rectangle 3"/>
          <p:cNvSpPr>
            <a:spLocks noGrp="1" noChangeArrowheads="1"/>
          </p:cNvSpPr>
          <p:nvPr>
            <p:ph sz="quarter" idx="1"/>
          </p:nvPr>
        </p:nvSpPr>
        <p:spPr/>
        <p:txBody>
          <a:bodyPr/>
          <a:lstStyle/>
          <a:p>
            <a:pPr>
              <a:lnSpc>
                <a:spcPct val="90000"/>
              </a:lnSpc>
            </a:pPr>
            <a:r>
              <a:rPr lang="en-GB" sz="2600" dirty="0"/>
              <a:t>Experimenters need to more explicit about their value-added </a:t>
            </a:r>
            <a:endParaRPr lang="en-GB" sz="2600" dirty="0" smtClean="0"/>
          </a:p>
          <a:p>
            <a:pPr>
              <a:lnSpc>
                <a:spcPct val="90000"/>
              </a:lnSpc>
            </a:pPr>
            <a:endParaRPr lang="en-GB" sz="2600" dirty="0"/>
          </a:p>
          <a:p>
            <a:pPr>
              <a:lnSpc>
                <a:spcPct val="90000"/>
              </a:lnSpc>
            </a:pPr>
            <a:r>
              <a:rPr lang="en-GB" sz="2600" dirty="0"/>
              <a:t>Consider the prospects for quasi and natural experiments ( design experiments) </a:t>
            </a:r>
            <a:endParaRPr lang="en-GB" sz="2600" dirty="0" smtClean="0"/>
          </a:p>
          <a:p>
            <a:pPr>
              <a:lnSpc>
                <a:spcPct val="90000"/>
              </a:lnSpc>
            </a:pPr>
            <a:endParaRPr lang="en-GB" sz="2600" dirty="0"/>
          </a:p>
          <a:p>
            <a:pPr>
              <a:lnSpc>
                <a:spcPct val="90000"/>
              </a:lnSpc>
            </a:pPr>
            <a:r>
              <a:rPr lang="en-GB" sz="2600" dirty="0"/>
              <a:t>Need to accept a mix of methods and continuing role for observational research</a:t>
            </a:r>
          </a:p>
          <a:p>
            <a:pPr>
              <a:lnSpc>
                <a:spcPct val="90000"/>
              </a:lnSpc>
            </a:pPr>
            <a:endParaRPr lang="en-GB" sz="2600" dirty="0"/>
          </a:p>
          <a:p>
            <a:pPr>
              <a:lnSpc>
                <a:spcPct val="90000"/>
              </a:lnSpc>
            </a:pPr>
            <a:r>
              <a:rPr lang="en-GB" sz="2600" dirty="0"/>
              <a:t>The statistical method and the comparative method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ethics</a:t>
            </a:r>
            <a:endParaRPr lang="en-GB" dirty="0"/>
          </a:p>
        </p:txBody>
      </p:sp>
      <p:sp>
        <p:nvSpPr>
          <p:cNvPr id="3" name="Slide Number Placeholder 2"/>
          <p:cNvSpPr>
            <a:spLocks noGrp="1"/>
          </p:cNvSpPr>
          <p:nvPr>
            <p:ph type="sldNum" sz="quarter" idx="12"/>
          </p:nvPr>
        </p:nvSpPr>
        <p:spPr/>
        <p:txBody>
          <a:bodyPr/>
          <a:lstStyle/>
          <a:p>
            <a:fld id="{35476147-560F-4607-954B-20D6FF2F7AB3}" type="slidenum">
              <a:rPr lang="en-US" altLang="en-US" smtClean="0"/>
              <a:pPr/>
              <a:t>21</a:t>
            </a:fld>
            <a:endParaRPr lang="en-US" altLang="en-US"/>
          </a:p>
        </p:txBody>
      </p:sp>
      <p:sp>
        <p:nvSpPr>
          <p:cNvPr id="4" name="Content Placeholder 3"/>
          <p:cNvSpPr>
            <a:spLocks noGrp="1"/>
          </p:cNvSpPr>
          <p:nvPr>
            <p:ph sz="quarter" idx="1"/>
          </p:nvPr>
        </p:nvSpPr>
        <p:spPr/>
        <p:txBody>
          <a:bodyPr/>
          <a:lstStyle/>
          <a:p>
            <a:endParaRPr lang="en-GB" dirty="0" smtClean="0"/>
          </a:p>
          <a:p>
            <a:endParaRPr lang="en-GB" dirty="0"/>
          </a:p>
          <a:p>
            <a:r>
              <a:rPr lang="en-GB" dirty="0" smtClean="0"/>
              <a:t>Cases e.g. Milgram, the ‘</a:t>
            </a:r>
            <a:r>
              <a:rPr lang="en-GB" dirty="0" err="1" smtClean="0"/>
              <a:t>Strivers</a:t>
            </a:r>
            <a:r>
              <a:rPr lang="en-GB" dirty="0" smtClean="0"/>
              <a:t>’</a:t>
            </a:r>
          </a:p>
          <a:p>
            <a:endParaRPr lang="en-GB" altLang="en-US" dirty="0" smtClean="0"/>
          </a:p>
          <a:p>
            <a:endParaRPr lang="en-GB" altLang="en-US" dirty="0"/>
          </a:p>
          <a:p>
            <a:r>
              <a:rPr lang="en-GB" altLang="en-US" dirty="0" smtClean="0"/>
              <a:t>Withdrawal </a:t>
            </a:r>
            <a:r>
              <a:rPr lang="en-GB" altLang="en-US" dirty="0"/>
              <a:t>vs. </a:t>
            </a:r>
            <a:r>
              <a:rPr lang="en-GB" altLang="en-US" dirty="0" smtClean="0"/>
              <a:t>attrition</a:t>
            </a:r>
          </a:p>
          <a:p>
            <a:pPr lvl="1"/>
            <a:r>
              <a:rPr lang="en-GB" altLang="en-US" dirty="0"/>
              <a:t>Ethics of offering incentives?</a:t>
            </a:r>
          </a:p>
          <a:p>
            <a:pPr lvl="1"/>
            <a:endParaRPr lang="en-GB" dirty="0" smtClean="0"/>
          </a:p>
          <a:p>
            <a:endParaRPr lang="en-GB" dirty="0"/>
          </a:p>
          <a:p>
            <a:endParaRPr lang="en-GB" dirty="0"/>
          </a:p>
        </p:txBody>
      </p:sp>
    </p:spTree>
    <p:extLst>
      <p:ext uri="{BB962C8B-B14F-4D97-AF65-F5344CB8AC3E}">
        <p14:creationId xmlns:p14="http://schemas.microsoft.com/office/powerpoint/2010/main" val="2713308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Aft>
                <a:spcPct val="70000"/>
              </a:spcAft>
              <a:buChar char="•"/>
              <a:defRPr sz="2400">
                <a:solidFill>
                  <a:schemeClr val="tx1"/>
                </a:solidFill>
                <a:latin typeface="Georgia" panose="02040502050405020303" pitchFamily="18" charset="0"/>
                <a:ea typeface="ＭＳ Ｐゴシック" panose="020B0600070205080204" pitchFamily="34" charset="-128"/>
              </a:defRPr>
            </a:lvl1pPr>
            <a:lvl2pPr marL="742950" indent="-285750" algn="l">
              <a:lnSpc>
                <a:spcPct val="90000"/>
              </a:lnSpc>
              <a:spcAft>
                <a:spcPct val="50000"/>
              </a:spcAft>
              <a:buChar char="–"/>
              <a:defRPr sz="2400">
                <a:solidFill>
                  <a:schemeClr val="tx1"/>
                </a:solidFill>
                <a:latin typeface="Georgia" panose="02040502050405020303" pitchFamily="18" charset="0"/>
                <a:ea typeface="ＭＳ Ｐゴシック" panose="020B0600070205080204" pitchFamily="34" charset="-128"/>
              </a:defRPr>
            </a:lvl2pPr>
            <a:lvl3pPr marL="1143000" indent="-228600" algn="l">
              <a:lnSpc>
                <a:spcPct val="90000"/>
              </a:lnSpc>
              <a:spcBef>
                <a:spcPct val="20000"/>
              </a:spcBef>
              <a:buChar char="•"/>
              <a:defRPr sz="2400">
                <a:solidFill>
                  <a:schemeClr val="tx1"/>
                </a:solidFill>
                <a:latin typeface="Georgia" panose="02040502050405020303" pitchFamily="18" charset="0"/>
                <a:ea typeface="ＭＳ Ｐゴシック" panose="020B0600070205080204" pitchFamily="34" charset="-128"/>
              </a:defRPr>
            </a:lvl3pPr>
            <a:lvl4pPr marL="1600200" indent="-228600" algn="l">
              <a:lnSpc>
                <a:spcPct val="90000"/>
              </a:lnSpc>
              <a:spcBef>
                <a:spcPct val="20000"/>
              </a:spcBef>
              <a:buChar char="–"/>
              <a:defRPr sz="2400">
                <a:solidFill>
                  <a:schemeClr val="tx1"/>
                </a:solidFill>
                <a:latin typeface="Georgia" panose="02040502050405020303" pitchFamily="18" charset="0"/>
                <a:ea typeface="ＭＳ Ｐゴシック" panose="020B0600070205080204" pitchFamily="34" charset="-128"/>
              </a:defRPr>
            </a:lvl4pPr>
            <a:lvl5pPr marL="2057400" indent="-228600" algn="l">
              <a:lnSpc>
                <a:spcPct val="90000"/>
              </a:lnSpc>
              <a:spcBef>
                <a:spcPct val="20000"/>
              </a:spcBef>
              <a:buChar char="»"/>
              <a:defRPr sz="2400">
                <a:solidFill>
                  <a:schemeClr val="tx1"/>
                </a:solidFill>
                <a:latin typeface="Georgia" panose="02040502050405020303" pitchFamily="18" charset="0"/>
                <a:ea typeface="ＭＳ Ｐゴシック" panose="020B0600070205080204" pitchFamily="34" charset="-128"/>
              </a:defRPr>
            </a:lvl5pPr>
            <a:lvl6pPr marL="2514600" indent="-228600" eaLnBrk="0" fontAlgn="base" hangingPunct="0">
              <a:lnSpc>
                <a:spcPct val="90000"/>
              </a:lnSpc>
              <a:spcBef>
                <a:spcPct val="20000"/>
              </a:spcBef>
              <a:spcAft>
                <a:spcPct val="0"/>
              </a:spcAft>
              <a:buChar char="»"/>
              <a:defRPr sz="2400">
                <a:solidFill>
                  <a:schemeClr val="tx1"/>
                </a:solidFill>
                <a:latin typeface="Georgia" panose="02040502050405020303" pitchFamily="18" charset="0"/>
                <a:ea typeface="ＭＳ Ｐゴシック" panose="020B0600070205080204" pitchFamily="34" charset="-128"/>
              </a:defRPr>
            </a:lvl6pPr>
            <a:lvl7pPr marL="2971800" indent="-228600" eaLnBrk="0" fontAlgn="base" hangingPunct="0">
              <a:lnSpc>
                <a:spcPct val="90000"/>
              </a:lnSpc>
              <a:spcBef>
                <a:spcPct val="20000"/>
              </a:spcBef>
              <a:spcAft>
                <a:spcPct val="0"/>
              </a:spcAft>
              <a:buChar char="»"/>
              <a:defRPr sz="2400">
                <a:solidFill>
                  <a:schemeClr val="tx1"/>
                </a:solidFill>
                <a:latin typeface="Georgia" panose="02040502050405020303" pitchFamily="18" charset="0"/>
                <a:ea typeface="ＭＳ Ｐゴシック" panose="020B0600070205080204" pitchFamily="34" charset="-128"/>
              </a:defRPr>
            </a:lvl7pPr>
            <a:lvl8pPr marL="3429000" indent="-228600" eaLnBrk="0" fontAlgn="base" hangingPunct="0">
              <a:lnSpc>
                <a:spcPct val="90000"/>
              </a:lnSpc>
              <a:spcBef>
                <a:spcPct val="20000"/>
              </a:spcBef>
              <a:spcAft>
                <a:spcPct val="0"/>
              </a:spcAft>
              <a:buChar char="»"/>
              <a:defRPr sz="2400">
                <a:solidFill>
                  <a:schemeClr val="tx1"/>
                </a:solidFill>
                <a:latin typeface="Georgia" panose="02040502050405020303" pitchFamily="18" charset="0"/>
                <a:ea typeface="ＭＳ Ｐゴシック" panose="020B0600070205080204" pitchFamily="34" charset="-128"/>
              </a:defRPr>
            </a:lvl8pPr>
            <a:lvl9pPr marL="3886200" indent="-228600" eaLnBrk="0" fontAlgn="base" hangingPunct="0">
              <a:lnSpc>
                <a:spcPct val="90000"/>
              </a:lnSpc>
              <a:spcBef>
                <a:spcPct val="20000"/>
              </a:spcBef>
              <a:spcAft>
                <a:spcPct val="0"/>
              </a:spcAft>
              <a:buChar char="»"/>
              <a:defRPr sz="2400">
                <a:solidFill>
                  <a:schemeClr val="tx1"/>
                </a:solidFill>
                <a:latin typeface="Georgia" panose="02040502050405020303" pitchFamily="18" charset="0"/>
                <a:ea typeface="ＭＳ Ｐゴシック" panose="020B0600070205080204" pitchFamily="34" charset="-128"/>
              </a:defRPr>
            </a:lvl9pPr>
          </a:lstStyle>
          <a:p>
            <a:pPr algn="r">
              <a:spcAft>
                <a:spcPct val="0"/>
              </a:spcAft>
              <a:buFontTx/>
              <a:buNone/>
            </a:pPr>
            <a:fld id="{C8313F76-E2FE-4173-8ED8-BA937B21FF59}" type="slidenum">
              <a:rPr lang="en-GB" altLang="en-US" sz="1400"/>
              <a:pPr algn="r">
                <a:spcAft>
                  <a:spcPct val="0"/>
                </a:spcAft>
                <a:buFontTx/>
                <a:buNone/>
              </a:pPr>
              <a:t>22</a:t>
            </a:fld>
            <a:endParaRPr lang="en-GB" altLang="en-US" sz="1400"/>
          </a:p>
        </p:txBody>
      </p:sp>
      <p:sp>
        <p:nvSpPr>
          <p:cNvPr id="8195" name="Rectangle 2"/>
          <p:cNvSpPr>
            <a:spLocks noGrp="1" noChangeArrowheads="1"/>
          </p:cNvSpPr>
          <p:nvPr>
            <p:ph type="title"/>
          </p:nvPr>
        </p:nvSpPr>
        <p:spPr>
          <a:xfrm>
            <a:off x="323850" y="476250"/>
            <a:ext cx="8496300" cy="649288"/>
          </a:xfrm>
        </p:spPr>
        <p:txBody>
          <a:bodyPr>
            <a:normAutofit fontScale="90000"/>
          </a:bodyPr>
          <a:lstStyle/>
          <a:p>
            <a:pPr eaLnBrk="1" hangingPunct="1"/>
            <a:r>
              <a:rPr lang="en-GB" altLang="en-US" sz="2000" dirty="0" smtClean="0"/>
              <a:t>Ethical issues in social science </a:t>
            </a:r>
            <a:r>
              <a:rPr lang="en-GB" altLang="en-US" sz="2000" dirty="0" smtClean="0"/>
              <a:t>research</a:t>
            </a:r>
            <a:r>
              <a:rPr lang="en-GB" altLang="en-US" sz="3100" dirty="0" smtClean="0"/>
              <a:t/>
            </a:r>
            <a:br>
              <a:rPr lang="en-GB" altLang="en-US" sz="3100" dirty="0" smtClean="0"/>
            </a:br>
            <a:r>
              <a:rPr lang="en-GB" altLang="en-US" sz="3100" dirty="0" smtClean="0"/>
              <a:t>Milgram’s ‘obedience to authority’</a:t>
            </a:r>
          </a:p>
        </p:txBody>
      </p:sp>
      <p:sp>
        <p:nvSpPr>
          <p:cNvPr id="8196" name="Rectangle 3"/>
          <p:cNvSpPr>
            <a:spLocks noGrp="1" noChangeArrowheads="1"/>
          </p:cNvSpPr>
          <p:nvPr>
            <p:ph type="body" sz="half" idx="1"/>
          </p:nvPr>
        </p:nvSpPr>
        <p:spPr>
          <a:xfrm>
            <a:off x="539750" y="1341438"/>
            <a:ext cx="4321175" cy="2374900"/>
          </a:xfrm>
          <a:noFill/>
        </p:spPr>
        <p:txBody>
          <a:bodyPr/>
          <a:lstStyle/>
          <a:p>
            <a:pPr eaLnBrk="1" hangingPunct="1">
              <a:lnSpc>
                <a:spcPct val="80000"/>
              </a:lnSpc>
            </a:pPr>
            <a:r>
              <a:rPr lang="en-GB" altLang="en-US" sz="2000" smtClean="0"/>
              <a:t>Testing the effects of incentives on another subject’s memory recall.</a:t>
            </a:r>
          </a:p>
          <a:p>
            <a:pPr eaLnBrk="1" hangingPunct="1">
              <a:lnSpc>
                <a:spcPct val="80000"/>
              </a:lnSpc>
            </a:pPr>
            <a:r>
              <a:rPr lang="en-GB" altLang="en-US" sz="2000" smtClean="0"/>
              <a:t>They were asked to administer electric shocks as a form of incentive</a:t>
            </a:r>
          </a:p>
        </p:txBody>
      </p:sp>
      <p:pic>
        <p:nvPicPr>
          <p:cNvPr id="8197"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300788" y="1052513"/>
            <a:ext cx="2581275" cy="2012950"/>
          </a:xfrm>
        </p:spPr>
      </p:pic>
      <p:sp>
        <p:nvSpPr>
          <p:cNvPr id="8198" name="Rectangle 5"/>
          <p:cNvSpPr>
            <a:spLocks noGrp="1" noChangeArrowheads="1"/>
          </p:cNvSpPr>
          <p:nvPr>
            <p:ph sz="quarter" idx="3"/>
          </p:nvPr>
        </p:nvSpPr>
        <p:spPr>
          <a:xfrm>
            <a:off x="539750" y="5084763"/>
            <a:ext cx="8007350" cy="1981200"/>
          </a:xfrm>
        </p:spPr>
        <p:txBody>
          <a:bodyPr/>
          <a:lstStyle/>
          <a:p>
            <a:pPr eaLnBrk="1" hangingPunct="1"/>
            <a:r>
              <a:rPr lang="en-GB" altLang="en-US" sz="2000" smtClean="0"/>
              <a:t>Researchers were actually testing how far participants would be willing to go when told to obey a set of increasingly callous orders.</a:t>
            </a:r>
          </a:p>
          <a:p>
            <a:pPr eaLnBrk="1" hangingPunct="1"/>
            <a:r>
              <a:rPr lang="en-GB" altLang="en-US" sz="2000" smtClean="0"/>
              <a:t>Most subjects administered electric shocks up to the maximum amount (beyond the point ‘Danger – Severe Shock’)</a:t>
            </a:r>
          </a:p>
        </p:txBody>
      </p:sp>
      <p:pic>
        <p:nvPicPr>
          <p:cNvPr id="819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2924175"/>
            <a:ext cx="669766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201901857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experience troubleshooting</a:t>
            </a:r>
            <a:endParaRPr lang="en-GB" dirty="0"/>
          </a:p>
        </p:txBody>
      </p:sp>
      <p:sp>
        <p:nvSpPr>
          <p:cNvPr id="3" name="Slide Number Placeholder 2"/>
          <p:cNvSpPr>
            <a:spLocks noGrp="1"/>
          </p:cNvSpPr>
          <p:nvPr>
            <p:ph type="sldNum" sz="quarter" idx="12"/>
          </p:nvPr>
        </p:nvSpPr>
        <p:spPr/>
        <p:txBody>
          <a:bodyPr/>
          <a:lstStyle/>
          <a:p>
            <a:fld id="{35476147-560F-4607-954B-20D6FF2F7AB3}" type="slidenum">
              <a:rPr lang="en-US" altLang="en-US" smtClean="0"/>
              <a:pPr/>
              <a:t>23</a:t>
            </a:fld>
            <a:endParaRPr lang="en-US" altLang="en-US"/>
          </a:p>
        </p:txBody>
      </p:sp>
      <p:sp>
        <p:nvSpPr>
          <p:cNvPr id="4" name="Content Placeholder 3"/>
          <p:cNvSpPr>
            <a:spLocks noGrp="1"/>
          </p:cNvSpPr>
          <p:nvPr>
            <p:ph sz="quarter" idx="1"/>
          </p:nvPr>
        </p:nvSpPr>
        <p:spPr/>
        <p:txBody>
          <a:bodyPr/>
          <a:lstStyle/>
          <a:p>
            <a:r>
              <a:rPr lang="en-GB" dirty="0" smtClean="0"/>
              <a:t>Fun war stories..</a:t>
            </a:r>
          </a:p>
          <a:p>
            <a:pPr lvl="1"/>
            <a:endParaRPr lang="en-GB" dirty="0" smtClean="0"/>
          </a:p>
          <a:p>
            <a:pPr lvl="1"/>
            <a:endParaRPr lang="en-GB" dirty="0"/>
          </a:p>
          <a:p>
            <a:pPr lvl="1"/>
            <a:r>
              <a:rPr lang="en-GB" dirty="0" smtClean="0"/>
              <a:t>Students</a:t>
            </a:r>
          </a:p>
          <a:p>
            <a:pPr lvl="1"/>
            <a:endParaRPr lang="en-GB" dirty="0" smtClean="0"/>
          </a:p>
          <a:p>
            <a:pPr lvl="1"/>
            <a:endParaRPr lang="en-GB" dirty="0" smtClean="0"/>
          </a:p>
          <a:p>
            <a:pPr lvl="1"/>
            <a:r>
              <a:rPr lang="en-GB" dirty="0" smtClean="0"/>
              <a:t>Parishioners</a:t>
            </a:r>
          </a:p>
          <a:p>
            <a:pPr lvl="1"/>
            <a:endParaRPr lang="en-GB" dirty="0" smtClean="0"/>
          </a:p>
          <a:p>
            <a:pPr lvl="1"/>
            <a:endParaRPr lang="en-GB" dirty="0"/>
          </a:p>
          <a:p>
            <a:pPr lvl="1"/>
            <a:r>
              <a:rPr lang="en-GB" dirty="0" smtClean="0"/>
              <a:t>Tenants</a:t>
            </a:r>
            <a:endParaRPr lang="en-GB" dirty="0"/>
          </a:p>
        </p:txBody>
      </p:sp>
    </p:spTree>
    <p:extLst>
      <p:ext uri="{BB962C8B-B14F-4D97-AF65-F5344CB8AC3E}">
        <p14:creationId xmlns:p14="http://schemas.microsoft.com/office/powerpoint/2010/main" val="479716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GB" sz="2800"/>
              <a:t>Experiments frame our thinking about causality using other methods</a:t>
            </a:r>
            <a:r>
              <a:rPr lang="en-GB"/>
              <a:t> </a:t>
            </a:r>
            <a:endParaRPr lang="en-US"/>
          </a:p>
        </p:txBody>
      </p:sp>
      <p:sp>
        <p:nvSpPr>
          <p:cNvPr id="4" name="Slide Number Placeholder 5"/>
          <p:cNvSpPr>
            <a:spLocks noGrp="1"/>
          </p:cNvSpPr>
          <p:nvPr>
            <p:ph type="sldNum" sz="quarter" idx="12"/>
          </p:nvPr>
        </p:nvSpPr>
        <p:spPr/>
        <p:txBody>
          <a:bodyPr/>
          <a:lstStyle/>
          <a:p>
            <a:fld id="{198019D6-FB23-4E25-8BC8-E4705F6C3DE4}" type="slidenum">
              <a:rPr lang="en-US" altLang="en-US"/>
              <a:pPr/>
              <a:t>24</a:t>
            </a:fld>
            <a:endParaRPr lang="en-US" altLang="en-US"/>
          </a:p>
        </p:txBody>
      </p:sp>
      <p:sp>
        <p:nvSpPr>
          <p:cNvPr id="36867" name="Rectangle 3"/>
          <p:cNvSpPr>
            <a:spLocks noGrp="1" noChangeArrowheads="1"/>
          </p:cNvSpPr>
          <p:nvPr>
            <p:ph sz="quarter" idx="1"/>
          </p:nvPr>
        </p:nvSpPr>
        <p:spPr/>
        <p:txBody>
          <a:bodyPr>
            <a:normAutofit fontScale="92500" lnSpcReduction="10000"/>
          </a:bodyPr>
          <a:lstStyle/>
          <a:p>
            <a:pPr>
              <a:lnSpc>
                <a:spcPct val="80000"/>
              </a:lnSpc>
              <a:buFont typeface="Wingdings" pitchFamily="2" charset="2"/>
              <a:buNone/>
            </a:pPr>
            <a:endParaRPr lang="en-GB" sz="2100" dirty="0"/>
          </a:p>
          <a:p>
            <a:pPr>
              <a:lnSpc>
                <a:spcPct val="80000"/>
              </a:lnSpc>
              <a:buFont typeface="Wingdings" pitchFamily="2" charset="2"/>
              <a:buNone/>
            </a:pPr>
            <a:r>
              <a:rPr lang="en-GB" sz="2100" dirty="0"/>
              <a:t> “Testing relationships between variables by keeping all other factors constant” the experimenters code that other methods try to replicate: </a:t>
            </a:r>
          </a:p>
          <a:p>
            <a:pPr>
              <a:lnSpc>
                <a:spcPct val="80000"/>
              </a:lnSpc>
              <a:buFont typeface="Wingdings" pitchFamily="2" charset="2"/>
              <a:buNone/>
            </a:pPr>
            <a:endParaRPr lang="en-GB" sz="2100" dirty="0"/>
          </a:p>
          <a:p>
            <a:pPr>
              <a:lnSpc>
                <a:spcPct val="80000"/>
              </a:lnSpc>
            </a:pPr>
            <a:r>
              <a:rPr lang="en-GB" sz="2100" dirty="0"/>
              <a:t>The </a:t>
            </a:r>
            <a:r>
              <a:rPr lang="en-GB" sz="2100" b="1" dirty="0"/>
              <a:t>statistical method</a:t>
            </a:r>
            <a:r>
              <a:rPr lang="en-GB" sz="2100" dirty="0"/>
              <a:t> aims to ape experimental method by intervening after the data are created ( by holding some variables constant in order to test the impact of other variables)  </a:t>
            </a:r>
            <a:endParaRPr lang="en-GB" sz="2100" dirty="0" smtClean="0"/>
          </a:p>
          <a:p>
            <a:pPr lvl="1">
              <a:lnSpc>
                <a:spcPct val="80000"/>
              </a:lnSpc>
            </a:pPr>
            <a:r>
              <a:rPr lang="en-GB" sz="1600" dirty="0" smtClean="0"/>
              <a:t>Random selection rather than random allocation.</a:t>
            </a:r>
          </a:p>
          <a:p>
            <a:pPr>
              <a:lnSpc>
                <a:spcPct val="80000"/>
              </a:lnSpc>
            </a:pPr>
            <a:endParaRPr lang="en-GB" sz="2100" dirty="0"/>
          </a:p>
          <a:p>
            <a:pPr>
              <a:lnSpc>
                <a:spcPct val="80000"/>
              </a:lnSpc>
            </a:pPr>
            <a:r>
              <a:rPr lang="en-GB" sz="2100" b="1" dirty="0"/>
              <a:t>Comparative analysis</a:t>
            </a:r>
            <a:r>
              <a:rPr lang="en-GB" sz="2100" dirty="0"/>
              <a:t> Can drive the logic of temporal or spatial comparison when only smaller number of cases available </a:t>
            </a:r>
            <a:endParaRPr lang="en-GB" sz="2100" dirty="0" smtClean="0"/>
          </a:p>
          <a:p>
            <a:pPr>
              <a:lnSpc>
                <a:spcPct val="80000"/>
              </a:lnSpc>
            </a:pPr>
            <a:endParaRPr lang="en-GB" sz="2100" dirty="0"/>
          </a:p>
          <a:p>
            <a:pPr>
              <a:lnSpc>
                <a:spcPct val="80000"/>
              </a:lnSpc>
            </a:pPr>
            <a:r>
              <a:rPr lang="en-GB" sz="2100" dirty="0"/>
              <a:t>Can influence </a:t>
            </a:r>
            <a:r>
              <a:rPr lang="en-GB" sz="2100" b="1" dirty="0"/>
              <a:t>case study</a:t>
            </a:r>
            <a:r>
              <a:rPr lang="en-GB" sz="2100" dirty="0"/>
              <a:t> selection </a:t>
            </a:r>
            <a:endParaRPr lang="en-GB" sz="2100" dirty="0" smtClean="0"/>
          </a:p>
          <a:p>
            <a:pPr>
              <a:lnSpc>
                <a:spcPct val="80000"/>
              </a:lnSpc>
            </a:pPr>
            <a:endParaRPr lang="en-GB" sz="2100" dirty="0"/>
          </a:p>
          <a:p>
            <a:pPr>
              <a:lnSpc>
                <a:spcPct val="80000"/>
              </a:lnSpc>
            </a:pPr>
            <a:r>
              <a:rPr lang="en-GB" sz="2100" b="1" dirty="0"/>
              <a:t>Rational thought experiments</a:t>
            </a:r>
            <a:r>
              <a:rPr lang="en-GB" sz="2100" dirty="0"/>
              <a:t>: what if</a:t>
            </a:r>
            <a:r>
              <a:rPr lang="en-GB" sz="2100" dirty="0" smtClean="0"/>
              <a:t>?</a:t>
            </a:r>
          </a:p>
          <a:p>
            <a:pPr>
              <a:lnSpc>
                <a:spcPct val="80000"/>
              </a:lnSpc>
            </a:pPr>
            <a:endParaRPr lang="en-GB" sz="2100" dirty="0"/>
          </a:p>
          <a:p>
            <a:pPr>
              <a:lnSpc>
                <a:spcPct val="80000"/>
              </a:lnSpc>
            </a:pPr>
            <a:r>
              <a:rPr lang="en-GB" sz="2100" dirty="0"/>
              <a:t>BUT SOME REJECT THIS ASSIMILATION OF ALL METHODS TO THE LOGIC OF EXPERIMENTS </a:t>
            </a:r>
          </a:p>
          <a:p>
            <a:pPr>
              <a:lnSpc>
                <a:spcPct val="80000"/>
              </a:lnSpc>
            </a:pPr>
            <a:endParaRPr lang="en-GB" sz="2100" dirty="0"/>
          </a:p>
          <a:p>
            <a:pPr>
              <a:lnSpc>
                <a:spcPct val="80000"/>
              </a:lnSpc>
              <a:buFont typeface="Wingdings" pitchFamily="2" charset="2"/>
              <a:buNone/>
            </a:pPr>
            <a:endParaRPr lang="en-US" sz="2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The magic of  the experiment </a:t>
            </a:r>
          </a:p>
        </p:txBody>
      </p:sp>
      <p:sp>
        <p:nvSpPr>
          <p:cNvPr id="4" name="Slide Number Placeholder 5"/>
          <p:cNvSpPr>
            <a:spLocks noGrp="1"/>
          </p:cNvSpPr>
          <p:nvPr>
            <p:ph type="sldNum" sz="quarter" idx="12"/>
          </p:nvPr>
        </p:nvSpPr>
        <p:spPr/>
        <p:txBody>
          <a:bodyPr/>
          <a:lstStyle/>
          <a:p>
            <a:fld id="{45E2CD71-7FD3-437C-B9CD-B6E0A022A81C}" type="slidenum">
              <a:rPr lang="en-US" altLang="en-US"/>
              <a:pPr/>
              <a:t>3</a:t>
            </a:fld>
            <a:endParaRPr lang="en-US" altLang="en-US"/>
          </a:p>
        </p:txBody>
      </p:sp>
      <p:sp>
        <p:nvSpPr>
          <p:cNvPr id="11267" name="Rectangle 3"/>
          <p:cNvSpPr>
            <a:spLocks noGrp="1" noChangeArrowheads="1"/>
          </p:cNvSpPr>
          <p:nvPr>
            <p:ph sz="quarter" idx="1"/>
          </p:nvPr>
        </p:nvSpPr>
        <p:spPr>
          <a:xfrm>
            <a:off x="301752" y="1527048"/>
            <a:ext cx="8503920" cy="5026152"/>
          </a:xfrm>
        </p:spPr>
        <p:txBody>
          <a:bodyPr>
            <a:normAutofit/>
          </a:bodyPr>
          <a:lstStyle/>
          <a:p>
            <a:pPr>
              <a:lnSpc>
                <a:spcPct val="90000"/>
              </a:lnSpc>
            </a:pPr>
            <a:r>
              <a:rPr lang="en-GB" sz="2800" b="1" dirty="0" smtClean="0"/>
              <a:t>Intervention/treatment</a:t>
            </a:r>
            <a:r>
              <a:rPr lang="en-GB" sz="2800" dirty="0" smtClean="0"/>
              <a:t> </a:t>
            </a:r>
            <a:r>
              <a:rPr lang="en-GB" sz="2800" dirty="0"/>
              <a:t>by the researcher in the process of data generation </a:t>
            </a:r>
            <a:r>
              <a:rPr lang="en-GB" sz="2800" dirty="0" smtClean="0"/>
              <a:t>(precise manipulation).</a:t>
            </a:r>
            <a:endParaRPr lang="en-GB" sz="2800" dirty="0"/>
          </a:p>
          <a:p>
            <a:pPr>
              <a:lnSpc>
                <a:spcPct val="90000"/>
              </a:lnSpc>
            </a:pPr>
            <a:endParaRPr lang="en-GB" sz="2800" b="1" dirty="0" smtClean="0"/>
          </a:p>
          <a:p>
            <a:pPr>
              <a:lnSpc>
                <a:spcPct val="90000"/>
              </a:lnSpc>
            </a:pPr>
            <a:r>
              <a:rPr lang="en-GB" sz="2800" b="1" dirty="0" smtClean="0"/>
              <a:t>Control</a:t>
            </a:r>
            <a:r>
              <a:rPr lang="en-GB" sz="2800" dirty="0" smtClean="0"/>
              <a:t> </a:t>
            </a:r>
            <a:r>
              <a:rPr lang="en-GB" sz="2800" dirty="0"/>
              <a:t>in the form of establishing a group to gather data from that have not experienced intervention.</a:t>
            </a:r>
          </a:p>
          <a:p>
            <a:pPr>
              <a:lnSpc>
                <a:spcPct val="90000"/>
              </a:lnSpc>
              <a:buFont typeface="Wingdings" pitchFamily="2" charset="2"/>
              <a:buNone/>
            </a:pPr>
            <a:endParaRPr lang="en-GB"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Magic</a:t>
            </a:r>
            <a:endParaRPr lang="en-GB" dirty="0"/>
          </a:p>
        </p:txBody>
      </p:sp>
      <p:sp>
        <p:nvSpPr>
          <p:cNvPr id="3" name="Slide Number Placeholder 2"/>
          <p:cNvSpPr>
            <a:spLocks noGrp="1"/>
          </p:cNvSpPr>
          <p:nvPr>
            <p:ph type="sldNum" sz="quarter" idx="12"/>
          </p:nvPr>
        </p:nvSpPr>
        <p:spPr/>
        <p:txBody>
          <a:bodyPr/>
          <a:lstStyle/>
          <a:p>
            <a:fld id="{35476147-560F-4607-954B-20D6FF2F7AB3}" type="slidenum">
              <a:rPr lang="en-US" altLang="en-US" smtClean="0"/>
              <a:pPr/>
              <a:t>4</a:t>
            </a:fld>
            <a:endParaRPr lang="en-US" altLang="en-US"/>
          </a:p>
        </p:txBody>
      </p:sp>
      <p:sp>
        <p:nvSpPr>
          <p:cNvPr id="4" name="Content Placeholder 3"/>
          <p:cNvSpPr>
            <a:spLocks noGrp="1"/>
          </p:cNvSpPr>
          <p:nvPr>
            <p:ph sz="quarter" idx="1"/>
          </p:nvPr>
        </p:nvSpPr>
        <p:spPr/>
        <p:txBody>
          <a:bodyPr/>
          <a:lstStyle/>
          <a:p>
            <a:pPr>
              <a:lnSpc>
                <a:spcPct val="90000"/>
              </a:lnSpc>
            </a:pPr>
            <a:r>
              <a:rPr lang="en-GB" sz="2800" dirty="0"/>
              <a:t>But in laboratory settings control can come through careful management of the variables that are in play.</a:t>
            </a:r>
            <a:r>
              <a:rPr lang="en-US" sz="2800" dirty="0"/>
              <a:t> </a:t>
            </a:r>
            <a:r>
              <a:rPr lang="en-GB" sz="2800" dirty="0"/>
              <a:t> </a:t>
            </a:r>
            <a:endParaRPr lang="en-GB" sz="2800" dirty="0" smtClean="0"/>
          </a:p>
          <a:p>
            <a:pPr marL="0" indent="0">
              <a:lnSpc>
                <a:spcPct val="90000"/>
              </a:lnSpc>
              <a:buNone/>
            </a:pPr>
            <a:endParaRPr lang="en-GB" sz="2800" dirty="0"/>
          </a:p>
          <a:p>
            <a:pPr>
              <a:lnSpc>
                <a:spcPct val="90000"/>
              </a:lnSpc>
            </a:pPr>
            <a:r>
              <a:rPr lang="en-GB" sz="2800" b="1" dirty="0"/>
              <a:t>Random allocation</a:t>
            </a:r>
            <a:r>
              <a:rPr lang="en-GB" sz="2800" dirty="0"/>
              <a:t> of research subjects so that you can argue that in all features the two groups are the same, only difference is the intervention</a:t>
            </a:r>
            <a:r>
              <a:rPr lang="en-GB" sz="2400" dirty="0"/>
              <a:t>   </a:t>
            </a:r>
          </a:p>
          <a:p>
            <a:pPr lvl="1">
              <a:lnSpc>
                <a:spcPct val="90000"/>
              </a:lnSpc>
            </a:pPr>
            <a:endParaRPr lang="en-GB" sz="1900" b="1" dirty="0" smtClean="0"/>
          </a:p>
          <a:p>
            <a:pPr lvl="1">
              <a:lnSpc>
                <a:spcPct val="90000"/>
              </a:lnSpc>
            </a:pPr>
            <a:r>
              <a:rPr lang="en-GB" sz="1900" b="1" dirty="0" smtClean="0"/>
              <a:t>‘</a:t>
            </a:r>
            <a:r>
              <a:rPr lang="en-GB" sz="1900" b="1" dirty="0"/>
              <a:t>Similar in all important respects’</a:t>
            </a:r>
          </a:p>
          <a:p>
            <a:pPr lvl="1">
              <a:lnSpc>
                <a:spcPct val="90000"/>
              </a:lnSpc>
            </a:pPr>
            <a:endParaRPr lang="en-GB" sz="1900" dirty="0"/>
          </a:p>
          <a:p>
            <a:endParaRPr lang="en-GB" dirty="0"/>
          </a:p>
        </p:txBody>
      </p:sp>
    </p:spTree>
    <p:extLst>
      <p:ext uri="{BB962C8B-B14F-4D97-AF65-F5344CB8AC3E}">
        <p14:creationId xmlns:p14="http://schemas.microsoft.com/office/powerpoint/2010/main" val="6209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dirty="0"/>
              <a:t>The logic of experiments </a:t>
            </a:r>
            <a:endParaRPr lang="en-US" dirty="0"/>
          </a:p>
        </p:txBody>
      </p:sp>
      <p:sp>
        <p:nvSpPr>
          <p:cNvPr id="4" name="Slide Number Placeholder 5"/>
          <p:cNvSpPr>
            <a:spLocks noGrp="1"/>
          </p:cNvSpPr>
          <p:nvPr>
            <p:ph type="sldNum" sz="quarter" idx="12"/>
          </p:nvPr>
        </p:nvSpPr>
        <p:spPr/>
        <p:txBody>
          <a:bodyPr/>
          <a:lstStyle/>
          <a:p>
            <a:fld id="{8C38710A-9E7B-4FB2-931E-C529C21BB21B}" type="slidenum">
              <a:rPr lang="en-US" altLang="en-US"/>
              <a:pPr/>
              <a:t>5</a:t>
            </a:fld>
            <a:endParaRPr lang="en-US" altLang="en-US"/>
          </a:p>
        </p:txBody>
      </p:sp>
      <p:sp>
        <p:nvSpPr>
          <p:cNvPr id="83971" name="Rectangle 3"/>
          <p:cNvSpPr>
            <a:spLocks noGrp="1" noChangeArrowheads="1"/>
          </p:cNvSpPr>
          <p:nvPr>
            <p:ph sz="quarter" idx="1"/>
          </p:nvPr>
        </p:nvSpPr>
        <p:spPr/>
        <p:txBody>
          <a:bodyPr>
            <a:normAutofit lnSpcReduction="10000"/>
          </a:bodyPr>
          <a:lstStyle/>
          <a:p>
            <a:r>
              <a:rPr lang="en-GB" sz="3200" dirty="0"/>
              <a:t>Pre and post and other measurements</a:t>
            </a:r>
          </a:p>
          <a:p>
            <a:endParaRPr lang="en-GB" sz="3200" dirty="0"/>
          </a:p>
          <a:p>
            <a:r>
              <a:rPr lang="en-GB" sz="3200" dirty="0"/>
              <a:t>Controlling for factors known to have an effect and unknown factors and so isolate impact of intervention variable </a:t>
            </a:r>
            <a:endParaRPr lang="en-GB" sz="3200" dirty="0" smtClean="0"/>
          </a:p>
          <a:p>
            <a:pPr lvl="1"/>
            <a:r>
              <a:rPr lang="en-GB" dirty="0" smtClean="0"/>
              <a:t>Control group – nothing happens or placebo</a:t>
            </a:r>
            <a:endParaRPr lang="en-GB" dirty="0"/>
          </a:p>
          <a:p>
            <a:endParaRPr lang="en-GB" sz="3200" dirty="0"/>
          </a:p>
          <a:p>
            <a:r>
              <a:rPr lang="en-GB" sz="3200" dirty="0"/>
              <a:t>Repeat and replicate and get </a:t>
            </a:r>
            <a:r>
              <a:rPr lang="en-GB" sz="3200" dirty="0" smtClean="0"/>
              <a:t>a</a:t>
            </a:r>
          </a:p>
          <a:p>
            <a:pPr marL="0" indent="0">
              <a:buNone/>
            </a:pPr>
            <a:r>
              <a:rPr lang="en-GB" sz="3200" dirty="0" smtClean="0"/>
              <a:t>   firm </a:t>
            </a:r>
            <a:r>
              <a:rPr lang="en-GB" sz="3200" dirty="0"/>
              <a:t>handle on causality</a:t>
            </a:r>
            <a:r>
              <a:rPr lang="en-GB" sz="2500" dirty="0"/>
              <a:t> </a:t>
            </a:r>
          </a:p>
          <a:p>
            <a:endParaRPr lang="en-GB"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sz="3500"/>
              <a:t>Formally at the head of the hierarchy</a:t>
            </a:r>
            <a:endParaRPr lang="en-US" sz="3500"/>
          </a:p>
        </p:txBody>
      </p:sp>
      <p:sp>
        <p:nvSpPr>
          <p:cNvPr id="4" name="Slide Number Placeholder 5"/>
          <p:cNvSpPr>
            <a:spLocks noGrp="1"/>
          </p:cNvSpPr>
          <p:nvPr>
            <p:ph type="sldNum" sz="quarter" idx="12"/>
          </p:nvPr>
        </p:nvSpPr>
        <p:spPr/>
        <p:txBody>
          <a:bodyPr/>
          <a:lstStyle/>
          <a:p>
            <a:fld id="{8BEDC735-9EA5-4924-B9C3-63DBBC9EF3AD}" type="slidenum">
              <a:rPr lang="en-US" altLang="en-US"/>
              <a:pPr/>
              <a:t>6</a:t>
            </a:fld>
            <a:endParaRPr lang="en-US" altLang="en-US"/>
          </a:p>
        </p:txBody>
      </p:sp>
      <p:sp>
        <p:nvSpPr>
          <p:cNvPr id="34819" name="Rectangle 3"/>
          <p:cNvSpPr>
            <a:spLocks noGrp="1" noChangeArrowheads="1"/>
          </p:cNvSpPr>
          <p:nvPr>
            <p:ph sz="quarter" idx="1"/>
          </p:nvPr>
        </p:nvSpPr>
        <p:spPr/>
        <p:txBody>
          <a:bodyPr>
            <a:normAutofit/>
          </a:bodyPr>
          <a:lstStyle/>
          <a:p>
            <a:pPr>
              <a:lnSpc>
                <a:spcPct val="90000"/>
              </a:lnSpc>
            </a:pPr>
            <a:endParaRPr lang="en-GB" sz="2100" dirty="0" smtClean="0"/>
          </a:p>
          <a:p>
            <a:pPr>
              <a:lnSpc>
                <a:spcPct val="90000"/>
              </a:lnSpc>
            </a:pPr>
            <a:endParaRPr lang="en-GB" sz="2100" dirty="0"/>
          </a:p>
          <a:p>
            <a:pPr>
              <a:lnSpc>
                <a:spcPct val="90000"/>
              </a:lnSpc>
            </a:pPr>
            <a:r>
              <a:rPr lang="en-GB" sz="2100" dirty="0" smtClean="0"/>
              <a:t>For positivists (and </a:t>
            </a:r>
            <a:r>
              <a:rPr lang="en-GB" sz="2100" dirty="0"/>
              <a:t>even post positivists)  experiments are formally at the head of the ‘hierarchy of methods’ </a:t>
            </a:r>
            <a:endParaRPr lang="en-GB" sz="2100" dirty="0" smtClean="0"/>
          </a:p>
          <a:p>
            <a:pPr>
              <a:lnSpc>
                <a:spcPct val="90000"/>
              </a:lnSpc>
            </a:pPr>
            <a:endParaRPr lang="en-GB" sz="2100" dirty="0"/>
          </a:p>
          <a:p>
            <a:pPr>
              <a:lnSpc>
                <a:spcPct val="90000"/>
              </a:lnSpc>
            </a:pPr>
            <a:endParaRPr lang="en-GB" sz="2100" dirty="0" smtClean="0"/>
          </a:p>
          <a:p>
            <a:pPr>
              <a:lnSpc>
                <a:spcPct val="90000"/>
              </a:lnSpc>
            </a:pPr>
            <a:endParaRPr lang="en-GB" sz="2100" dirty="0"/>
          </a:p>
          <a:p>
            <a:pPr>
              <a:lnSpc>
                <a:spcPct val="90000"/>
              </a:lnSpc>
            </a:pPr>
            <a:r>
              <a:rPr lang="en-GB" sz="2100" dirty="0" smtClean="0"/>
              <a:t>Lab </a:t>
            </a:r>
            <a:r>
              <a:rPr lang="en-GB" sz="2100" dirty="0"/>
              <a:t>and field  approaches </a:t>
            </a:r>
            <a:r>
              <a:rPr lang="en-GB" sz="2100" dirty="0" smtClean="0"/>
              <a:t>(and a role for ‘natural’ experiments)</a:t>
            </a:r>
          </a:p>
          <a:p>
            <a:pPr lvl="1">
              <a:lnSpc>
                <a:spcPct val="90000"/>
              </a:lnSpc>
            </a:pPr>
            <a:r>
              <a:rPr lang="en-GB" sz="1600" dirty="0" smtClean="0"/>
              <a:t>Is an artificial environment good or bad?</a:t>
            </a:r>
          </a:p>
          <a:p>
            <a:pPr>
              <a:lnSpc>
                <a:spcPct val="90000"/>
              </a:lnSpc>
            </a:pPr>
            <a:endParaRPr lang="en-GB"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fld id="{35476147-560F-4607-954B-20D6FF2F7AB3}" type="slidenum">
              <a:rPr lang="en-US" altLang="en-US" smtClean="0"/>
              <a:pPr/>
              <a:t>7</a:t>
            </a:fld>
            <a:endParaRPr lang="en-US" altLang="en-US"/>
          </a:p>
        </p:txBody>
      </p:sp>
      <p:sp>
        <p:nvSpPr>
          <p:cNvPr id="4" name="Content Placeholder 3"/>
          <p:cNvSpPr>
            <a:spLocks noGrp="1"/>
          </p:cNvSpPr>
          <p:nvPr>
            <p:ph sz="quarter" idx="1"/>
          </p:nvPr>
        </p:nvSpPr>
        <p:spPr/>
        <p:txBody>
          <a:bodyPr>
            <a:normAutofit lnSpcReduction="10000"/>
          </a:bodyPr>
          <a:lstStyle/>
          <a:p>
            <a:pPr>
              <a:lnSpc>
                <a:spcPct val="90000"/>
              </a:lnSpc>
            </a:pPr>
            <a:r>
              <a:rPr lang="en-GB" sz="2800" dirty="0"/>
              <a:t>Lijphart (1971) in a seminal article in the </a:t>
            </a:r>
            <a:r>
              <a:rPr lang="en-GB" sz="2800" i="1" dirty="0"/>
              <a:t>American Political Science Review</a:t>
            </a:r>
            <a:r>
              <a:rPr lang="en-GB" sz="2800" dirty="0"/>
              <a:t>  commented on how the purity of the comparison of a treatment and control group, backed up by random assignment, is seen as unrivalled in its capacity to deliver definitive results about causality. </a:t>
            </a:r>
          </a:p>
          <a:p>
            <a:pPr>
              <a:lnSpc>
                <a:spcPct val="90000"/>
              </a:lnSpc>
            </a:pPr>
            <a:endParaRPr lang="en-GB" sz="2800" dirty="0"/>
          </a:p>
          <a:p>
            <a:pPr>
              <a:lnSpc>
                <a:spcPct val="90000"/>
              </a:lnSpc>
            </a:pPr>
            <a:r>
              <a:rPr lang="en-GB" sz="2800" dirty="0"/>
              <a:t>‘The experimental method is the most nearly ideal method for scientific explanation, but unfortunately it can only rarely be used in political science because of practical and ethical impediments’ (Lijphart, 1971: 684-5)</a:t>
            </a:r>
            <a:endParaRPr lang="en-US" sz="2800" dirty="0"/>
          </a:p>
          <a:p>
            <a:endParaRPr lang="en-GB" dirty="0"/>
          </a:p>
        </p:txBody>
      </p:sp>
    </p:spTree>
    <p:extLst>
      <p:ext uri="{BB962C8B-B14F-4D97-AF65-F5344CB8AC3E}">
        <p14:creationId xmlns:p14="http://schemas.microsoft.com/office/powerpoint/2010/main" val="392033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Too artificial? </a:t>
            </a:r>
            <a:endParaRPr lang="en-US"/>
          </a:p>
        </p:txBody>
      </p:sp>
      <p:sp>
        <p:nvSpPr>
          <p:cNvPr id="4" name="Slide Number Placeholder 5"/>
          <p:cNvSpPr>
            <a:spLocks noGrp="1"/>
          </p:cNvSpPr>
          <p:nvPr>
            <p:ph type="sldNum" sz="quarter" idx="12"/>
          </p:nvPr>
        </p:nvSpPr>
        <p:spPr/>
        <p:txBody>
          <a:bodyPr/>
          <a:lstStyle/>
          <a:p>
            <a:fld id="{B6DE9BA1-1F77-46B2-A81C-1079D63BEF1E}" type="slidenum">
              <a:rPr lang="en-US" altLang="en-US"/>
              <a:pPr/>
              <a:t>8</a:t>
            </a:fld>
            <a:endParaRPr lang="en-US" altLang="en-US"/>
          </a:p>
        </p:txBody>
      </p:sp>
      <p:sp>
        <p:nvSpPr>
          <p:cNvPr id="40963" name="Rectangle 3"/>
          <p:cNvSpPr>
            <a:spLocks noGrp="1" noChangeArrowheads="1"/>
          </p:cNvSpPr>
          <p:nvPr>
            <p:ph sz="quarter" idx="1"/>
          </p:nvPr>
        </p:nvSpPr>
        <p:spPr/>
        <p:txBody>
          <a:bodyPr>
            <a:normAutofit lnSpcReduction="10000"/>
          </a:bodyPr>
          <a:lstStyle/>
          <a:p>
            <a:r>
              <a:rPr lang="en-US" sz="2600" dirty="0"/>
              <a:t>The artificiality of the laboratory setting for social research that provides it with the ability to control extraneous influences also divorces those findings from the social context within which they have meaning. If we find people behave in a certain way in a(n)… experiment can we have any confidence   that they will behave in the same way in their everyday lives? The answer is probably not (Peters, CP, 1998: 48</a:t>
            </a:r>
            <a:r>
              <a:rPr lang="en-US" sz="2600" dirty="0" smtClean="0"/>
              <a:t>).</a:t>
            </a:r>
          </a:p>
          <a:p>
            <a:endParaRPr lang="en-US" sz="2600" dirty="0"/>
          </a:p>
          <a:p>
            <a:r>
              <a:rPr lang="en-US" sz="2600" dirty="0" smtClean="0"/>
              <a:t>‘Hawthorne effect’ (novelty problem) and measurement issues leading to ecological fallacy.</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Just not practical </a:t>
            </a:r>
            <a:endParaRPr lang="en-US"/>
          </a:p>
        </p:txBody>
      </p:sp>
      <p:sp>
        <p:nvSpPr>
          <p:cNvPr id="4" name="Slide Number Placeholder 5"/>
          <p:cNvSpPr>
            <a:spLocks noGrp="1"/>
          </p:cNvSpPr>
          <p:nvPr>
            <p:ph type="sldNum" sz="quarter" idx="12"/>
          </p:nvPr>
        </p:nvSpPr>
        <p:spPr/>
        <p:txBody>
          <a:bodyPr/>
          <a:lstStyle/>
          <a:p>
            <a:fld id="{DF8BC245-55C8-479A-A92A-DC5432135174}" type="slidenum">
              <a:rPr lang="en-US" altLang="en-US"/>
              <a:pPr/>
              <a:t>9</a:t>
            </a:fld>
            <a:endParaRPr lang="en-US" altLang="en-US"/>
          </a:p>
        </p:txBody>
      </p:sp>
      <p:sp>
        <p:nvSpPr>
          <p:cNvPr id="43011" name="Rectangle 3"/>
          <p:cNvSpPr>
            <a:spLocks noGrp="1" noChangeArrowheads="1"/>
          </p:cNvSpPr>
          <p:nvPr>
            <p:ph sz="quarter" idx="1"/>
          </p:nvPr>
        </p:nvSpPr>
        <p:spPr/>
        <p:txBody>
          <a:bodyPr/>
          <a:lstStyle/>
          <a:p>
            <a:r>
              <a:rPr lang="en-US" dirty="0"/>
              <a:t>For most research in the discipline there is little or no opportunity for experimentation-citizens are not likely to submit to very much experimentation on matters as crucial as the selection and management of their governments (Peters, CP,  1998:212</a:t>
            </a:r>
            <a:r>
              <a:rPr lang="en-US" dirty="0" smtClean="0"/>
              <a:t>).</a:t>
            </a:r>
          </a:p>
          <a:p>
            <a:endParaRPr lang="en-US" dirty="0"/>
          </a:p>
          <a:p>
            <a:r>
              <a:rPr lang="en-GB" dirty="0" smtClean="0"/>
              <a:t>Can’t </a:t>
            </a:r>
            <a:r>
              <a:rPr lang="en-GB" dirty="0"/>
              <a:t>change the important </a:t>
            </a:r>
            <a:r>
              <a:rPr lang="en-GB" dirty="0" smtClean="0"/>
              <a:t>things.</a:t>
            </a:r>
          </a:p>
          <a:p>
            <a:pPr lvl="1"/>
            <a:r>
              <a:rPr lang="en-GB" dirty="0" smtClean="0"/>
              <a:t>We can’t exact randomly assign political systems or welfare systems.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739</TotalTime>
  <Words>1168</Words>
  <Application>Microsoft Office PowerPoint</Application>
  <PresentationFormat>On-screen Show (4:3)</PresentationFormat>
  <Paragraphs>218</Paragraphs>
  <Slides>24</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Georgia</vt:lpstr>
      <vt:lpstr>Wingdings</vt:lpstr>
      <vt:lpstr>Wingdings 2</vt:lpstr>
      <vt:lpstr>Civic</vt:lpstr>
      <vt:lpstr>The experimental method</vt:lpstr>
      <vt:lpstr>Should we</vt:lpstr>
      <vt:lpstr>The magic of  the experiment </vt:lpstr>
      <vt:lpstr>Magic</vt:lpstr>
      <vt:lpstr>The logic of experiments </vt:lpstr>
      <vt:lpstr>Formally at the head of the hierarchy</vt:lpstr>
      <vt:lpstr>PowerPoint Presentation</vt:lpstr>
      <vt:lpstr>Too artificial? </vt:lpstr>
      <vt:lpstr>Just not practical </vt:lpstr>
      <vt:lpstr>Ethical challenges</vt:lpstr>
      <vt:lpstr>The recent rise of experimentation</vt:lpstr>
      <vt:lpstr>Experiments  can and do go wrong</vt:lpstr>
      <vt:lpstr>Problems in the heat of research </vt:lpstr>
      <vt:lpstr>Validity problems?  </vt:lpstr>
      <vt:lpstr>Why take the risk? </vt:lpstr>
      <vt:lpstr>Exploring microfoundations </vt:lpstr>
      <vt:lpstr>Delivers on relevance </vt:lpstr>
      <vt:lpstr>Opportunities abound </vt:lpstr>
      <vt:lpstr>Variations on experiments</vt:lpstr>
      <vt:lpstr>And so? </vt:lpstr>
      <vt:lpstr>Experimental ethics</vt:lpstr>
      <vt:lpstr>Ethical issues in social science research Milgram’s ‘obedience to authority’</vt:lpstr>
      <vt:lpstr>My experience troubleshooting</vt:lpstr>
      <vt:lpstr>Experiments frame our thinking about causality using other methods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gs1lo6</dc:creator>
  <cp:lastModifiedBy>Ryan M.G.</cp:lastModifiedBy>
  <cp:revision>30</cp:revision>
  <cp:lastPrinted>1601-01-01T00:00:00Z</cp:lastPrinted>
  <dcterms:created xsi:type="dcterms:W3CDTF">2008-06-19T17:32:58Z</dcterms:created>
  <dcterms:modified xsi:type="dcterms:W3CDTF">2015-11-12T00:50:08Z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