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.mp/media_civil_war" TargetMode="External"/><Relationship Id="rId3" Type="http://schemas.openxmlformats.org/officeDocument/2006/relationships/hyperlink" Target="http://j.mp/media_war_slides" TargetMode="External"/><Relationship Id="rId4" Type="http://schemas.openxmlformats.org/officeDocument/2006/relationships/hyperlink" Target="http://jmrphy.net" TargetMode="External"/><Relationship Id="rId5" Type="http://schemas.openxmlformats.org/officeDocument/2006/relationships/hyperlink" Target="http://twitter.com/jmrphy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jmrphy.net" TargetMode="External"/><Relationship Id="rId3" Type="http://schemas.openxmlformats.org/officeDocument/2006/relationships/hyperlink" Target="http://twitter.com/jmrphy" TargetMode="External"/><Relationship Id="rId4" Type="http://schemas.openxmlformats.org/officeDocument/2006/relationships/hyperlink" Target="http://j.mp/media_civil_war" TargetMode="External"/><Relationship Id="rId5" Type="http://schemas.openxmlformats.org/officeDocument/2006/relationships/hyperlink" Target="http://j.mp/media_war_slides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106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Mass Media and</a:t>
            </a:r>
            <a:endParaRPr b="1" sz="8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Civil War Onset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295900"/>
            <a:ext cx="10656392" cy="3810000"/>
          </a:xfrm>
          <a:prstGeom prst="rect">
            <a:avLst/>
          </a:prstGeom>
        </p:spPr>
        <p:txBody>
          <a:bodyPr/>
          <a:lstStyle/>
          <a:p>
            <a:pPr lvl="0" defTabSz="403097">
              <a:defRPr sz="1800"/>
            </a:pPr>
            <a:r>
              <a:rPr b="1" sz="276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Article: </a:t>
            </a:r>
            <a:r>
              <a:rPr b="1" sz="2760" u="sng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  <a:hlinkClick r:id="rId2" invalidUrl="" action="" tgtFrame="" tooltip="" history="1" highlightClick="0" endSnd="0"/>
              </a:rPr>
              <a:t>j.mp/media_civil_war</a:t>
            </a:r>
            <a:endParaRPr b="1" sz="276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403097">
              <a:defRPr sz="1800"/>
            </a:pPr>
            <a:r>
              <a:rPr b="1" sz="276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Slides: </a:t>
            </a:r>
            <a:r>
              <a:rPr b="1" sz="2760" u="sng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  <a:hlinkClick r:id="rId3" invalidUrl="" action="" tgtFrame="" tooltip="" history="1" highlightClick="0" endSnd="0"/>
              </a:rPr>
              <a:t>j.mp/media_war_slides</a:t>
            </a:r>
            <a:endParaRPr b="1" sz="276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403097">
              <a:defRPr sz="1800"/>
            </a:pPr>
            <a:endParaRPr b="1" sz="276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403097">
              <a:defRPr sz="1800"/>
            </a:pPr>
            <a:r>
              <a:rPr b="1" sz="276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Justin Murphy, PhD</a:t>
            </a:r>
            <a:endParaRPr b="1" sz="276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403097">
              <a:defRPr sz="1800"/>
            </a:pPr>
            <a:r>
              <a:rPr b="1" sz="276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Assistant Professor</a:t>
            </a:r>
            <a:endParaRPr b="1" sz="276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403097">
              <a:defRPr sz="1800"/>
            </a:pPr>
            <a:r>
              <a:rPr b="1" sz="276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Department of Politics and IR</a:t>
            </a:r>
            <a:endParaRPr b="1" sz="276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403097">
              <a:defRPr sz="1800"/>
            </a:pPr>
            <a:r>
              <a:rPr b="1" sz="276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University of Southampton</a:t>
            </a:r>
            <a:endParaRPr b="1" sz="276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403097">
              <a:defRPr sz="1800"/>
            </a:pPr>
            <a:r>
              <a:rPr b="1" sz="2760" u="sng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  <a:hlinkClick r:id="rId4" invalidUrl="" action="" tgtFrame="" tooltip="" history="1" highlightClick="0" endSnd="0"/>
              </a:rPr>
              <a:t>jmrphy.net</a:t>
            </a:r>
            <a:endParaRPr b="1" sz="276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403097">
              <a:defRPr sz="1800"/>
            </a:pPr>
            <a:r>
              <a:rPr b="1" sz="2760" u="sng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  <a:hlinkClick r:id="rId5" invalidUrl="" action="" tgtFrame="" tooltip="" history="1" highlightClick="0" endSnd="0"/>
              </a:rPr>
              <a:t>@jmrphy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Effect of Change in the Global Mean of TV Density</a:t>
            </a:r>
            <a:endParaRPr sz="3000"/>
          </a:p>
          <a:p>
            <a:pPr lvl="0">
              <a:defRPr sz="1800"/>
            </a:pPr>
            <a:r>
              <a:rPr sz="3000"/>
              <a:t>on Number of Civil War Onsets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10083403" y="5333801"/>
            <a:ext cx="3797697" cy="355619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4" name="dtv_effec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4505" y="1524297"/>
            <a:ext cx="7735790" cy="7735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These findings suggest a crucial revision to our current understanding of the role played by media in civil war onset.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The introduction and </a:t>
            </a:r>
            <a:r>
              <a:rPr i="1" sz="2268"/>
              <a:t>early growth </a:t>
            </a:r>
            <a:r>
              <a:rPr sz="2268"/>
              <a:t>of mass media appears to significantly increase the probability of observing a civil war within a particular country.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The global growth of mass media technologies since the 1960s helps explain the dramatic rise of civil wars in this period.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Thank you and feel free to get in touch.</a:t>
            </a:r>
            <a:endParaRPr sz="2268"/>
          </a:p>
          <a:p>
            <a:pPr lvl="3" marL="1120139" indent="-280034" defTabSz="368045">
              <a:spcBef>
                <a:spcPts val="2600"/>
              </a:spcBef>
              <a:defRPr sz="1800"/>
            </a:pPr>
            <a:r>
              <a:rPr sz="2205"/>
              <a:t>Website: </a:t>
            </a:r>
            <a:r>
              <a:rPr sz="2205" u="sng">
                <a:hlinkClick r:id="rId2" invalidUrl="" action="" tgtFrame="" tooltip="" history="1" highlightClick="0" endSnd="0"/>
              </a:rPr>
              <a:t>http://jmrphy.net</a:t>
            </a:r>
            <a:endParaRPr sz="2205"/>
          </a:p>
          <a:p>
            <a:pPr lvl="3" marL="1120139" indent="-280034" defTabSz="368045">
              <a:spcBef>
                <a:spcPts val="2600"/>
              </a:spcBef>
              <a:defRPr sz="1800"/>
            </a:pPr>
            <a:r>
              <a:rPr sz="2205"/>
              <a:t>Twitter: </a:t>
            </a:r>
            <a:r>
              <a:rPr sz="2205" u="sng">
                <a:hlinkClick r:id="rId3" invalidUrl="" action="" tgtFrame="" tooltip="" history="1" highlightClick="0" endSnd="0"/>
              </a:rPr>
              <a:t>@jmrphy</a:t>
            </a:r>
            <a:endParaRPr sz="2205"/>
          </a:p>
          <a:p>
            <a:pPr lvl="3" marL="1120139" indent="-280034" defTabSz="368045">
              <a:spcBef>
                <a:spcPts val="2600"/>
              </a:spcBef>
              <a:defRPr sz="1800"/>
            </a:pPr>
            <a:r>
              <a:rPr sz="2205"/>
              <a:t>Article: </a:t>
            </a:r>
            <a:r>
              <a:rPr sz="2205" u="sng">
                <a:hlinkClick r:id="rId4" invalidUrl="" action="" tgtFrame="" tooltip="" history="1" highlightClick="0" endSnd="0"/>
              </a:rPr>
              <a:t>j.mp/media_civil_war</a:t>
            </a:r>
            <a:endParaRPr sz="2205"/>
          </a:p>
          <a:p>
            <a:pPr lvl="3" marL="1120139" indent="-280034" defTabSz="368045">
              <a:spcBef>
                <a:spcPts val="2600"/>
              </a:spcBef>
              <a:defRPr sz="1800"/>
            </a:pPr>
            <a:r>
              <a:rPr sz="2205"/>
              <a:t>Slides: </a:t>
            </a:r>
            <a:r>
              <a:rPr sz="2205" u="sng">
                <a:hlinkClick r:id="rId5" invalidUrl="" action="" tgtFrame="" tooltip="" history="1" highlightClick="0" endSnd="0"/>
              </a:rPr>
              <a:t>j.mp/media_war_slides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Overview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The Puzzle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A Theory of Non-Linear Media Effects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Hypotheses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Data and Method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Findings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Implications and Conclusion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Puzzle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It is widely argued that mass media play a role in the outbreak of civil wars (Brass 1997; Des Forges 1999; Gagnon Jr 1994; Kellow and Steeves 1998; Metzl 1997; Tambiah 1996).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But there is also evidence that mass media strengthen the state and pacify potential challengers (Anderson 1983; Deutsch 1953; Warren 2014).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lvl="0"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How can we square these contradictory findings?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A Theory of Non-Linear Media Effects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A system of mass communications will strengthen a state because it generates a unique economy of scale (Warren 2014).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The key of my argument is that this should only take effect beyond some critical threshold of media density.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Before that threshold, each increase in media density </a:t>
            </a:r>
            <a:r>
              <a:rPr i="1" sz="3384"/>
              <a:t>encourages</a:t>
            </a:r>
            <a:r>
              <a:rPr sz="3384"/>
              <a:t> insurgency by increasing the payoffs of taking state power </a:t>
            </a:r>
            <a:r>
              <a:rPr i="1" sz="3384"/>
              <a:t>before</a:t>
            </a:r>
            <a:r>
              <a:rPr sz="3384"/>
              <a:t> mass communications are achieved.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Hypotheses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73201">
              <a:spcBef>
                <a:spcPts val="3400"/>
              </a:spcBef>
              <a:buSzTx/>
              <a:buNone/>
              <a:defRPr sz="1800"/>
            </a:pPr>
            <a:r>
              <a:rPr b="1" sz="2916">
                <a:latin typeface="Helvetica"/>
                <a:ea typeface="Helvetica"/>
                <a:cs typeface="Helvetica"/>
                <a:sym typeface="Helvetica"/>
              </a:rPr>
              <a:t>At the cross-national historical level (unit is the country-year):</a:t>
            </a:r>
            <a:endParaRPr b="1" sz="2916">
              <a:latin typeface="Helvetica"/>
              <a:ea typeface="Helvetica"/>
              <a:cs typeface="Helvetica"/>
              <a:sym typeface="Helvetica"/>
            </a:endParaRPr>
          </a:p>
          <a:p>
            <a:pPr lvl="2" marL="0" indent="370331" defTabSz="473201">
              <a:spcBef>
                <a:spcPts val="3400"/>
              </a:spcBef>
              <a:buSzTx/>
              <a:buNone/>
              <a:defRPr sz="1800"/>
            </a:pPr>
            <a:r>
              <a:rPr sz="2916"/>
              <a:t>1. There should exist some threshold of mass media density below which there is a positive correlation between mass media and civil war onset and above which there is a negative correlation.</a:t>
            </a:r>
            <a:endParaRPr sz="2916"/>
          </a:p>
          <a:p>
            <a:pPr lvl="0" marL="0" indent="0" defTabSz="473201">
              <a:spcBef>
                <a:spcPts val="3400"/>
              </a:spcBef>
              <a:buSzTx/>
              <a:buNone/>
              <a:defRPr sz="1800"/>
            </a:pPr>
            <a:r>
              <a:rPr b="1" sz="2916">
                <a:latin typeface="Helvetica"/>
                <a:ea typeface="Helvetica"/>
                <a:cs typeface="Helvetica"/>
                <a:sym typeface="Helvetica"/>
              </a:rPr>
              <a:t>At the international level (unit is global system in each year):</a:t>
            </a:r>
            <a:endParaRPr b="1" sz="2916">
              <a:latin typeface="Helvetica"/>
              <a:ea typeface="Helvetica"/>
              <a:cs typeface="Helvetica"/>
              <a:sym typeface="Helvetica"/>
            </a:endParaRPr>
          </a:p>
          <a:p>
            <a:pPr lvl="2" marL="0" indent="370331" defTabSz="473201">
              <a:spcBef>
                <a:spcPts val="3400"/>
              </a:spcBef>
              <a:buSzTx/>
              <a:buNone/>
              <a:defRPr sz="1800"/>
            </a:pPr>
            <a:r>
              <a:rPr sz="2916"/>
              <a:t>2. The mean level of media density should have a negative correlation with civil war prevalence but year-to-year changes in media density should be associated with an increase in civil war prevalence.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and Method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4485" indent="-324485" defTabSz="426466">
              <a:spcBef>
                <a:spcPts val="3000"/>
              </a:spcBef>
              <a:defRPr sz="1800"/>
            </a:pPr>
            <a:r>
              <a:rPr sz="2628"/>
              <a:t>Cross-national time-series data on civil war onset (Sambanis 2004) and mass media density from Arthur Banks and World Bank (Warren 2014).</a:t>
            </a:r>
            <a:endParaRPr sz="2628"/>
          </a:p>
          <a:p>
            <a:pPr lvl="1" marL="648970" indent="-324485" defTabSz="426466">
              <a:spcBef>
                <a:spcPts val="3000"/>
              </a:spcBef>
              <a:defRPr sz="1800"/>
            </a:pPr>
            <a:r>
              <a:rPr sz="2628"/>
              <a:t>Unbalanced panel of 175 countries over a maximum of 55 years in the period from 1945 to1999.</a:t>
            </a:r>
            <a:endParaRPr sz="2628"/>
          </a:p>
          <a:p>
            <a:pPr lvl="0" marL="324485" indent="-324485" defTabSz="426466">
              <a:spcBef>
                <a:spcPts val="3000"/>
              </a:spcBef>
              <a:defRPr sz="1800"/>
            </a:pPr>
            <a:r>
              <a:rPr sz="2628"/>
              <a:t>Semi-parametric logistic regression (a general additive model) fits mass media density to civil war onset with a nonparametric smooth.</a:t>
            </a:r>
            <a:endParaRPr sz="2628"/>
          </a:p>
          <a:p>
            <a:pPr lvl="0" marL="324485" indent="-324485" defTabSz="426466">
              <a:spcBef>
                <a:spcPts val="3000"/>
              </a:spcBef>
              <a:defRPr sz="1800"/>
            </a:pPr>
            <a:r>
              <a:rPr sz="2628"/>
              <a:t>Traditional parametric logistic regressions for more convenient effect estimates.</a:t>
            </a:r>
            <a:endParaRPr sz="2628"/>
          </a:p>
          <a:p>
            <a:pPr lvl="0" marL="324485" indent="-324485" defTabSz="426466">
              <a:spcBef>
                <a:spcPts val="3000"/>
              </a:spcBef>
              <a:defRPr sz="1800"/>
            </a:pPr>
            <a:r>
              <a:rPr sz="2628"/>
              <a:t>For the international level hypothesis, negative binomial models for the count of total onsets in each year, using TV as the key independent variable.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The Non-Linear Effect of Media Density on Civil War Onset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10083403" y="5333801"/>
            <a:ext cx="3797697" cy="355619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2" name="nonlinear-plot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5815" y="2210595"/>
            <a:ext cx="8001001" cy="666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Effect of Mass Media Density on Civil War</a:t>
            </a:r>
            <a:endParaRPr sz="3000"/>
          </a:p>
          <a:p>
            <a:pPr lvl="0">
              <a:defRPr sz="1800"/>
            </a:pPr>
            <a:r>
              <a:rPr sz="3000"/>
              <a:t>Onset for All Countries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10083403" y="5333801"/>
            <a:ext cx="3797697" cy="355619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6" name="mdi_effec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3420" y="1879203"/>
            <a:ext cx="7593311" cy="7593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Effect of Mass Media Density on Civil War</a:t>
            </a:r>
            <a:endParaRPr sz="3000"/>
          </a:p>
          <a:p>
            <a:pPr lvl="0">
              <a:defRPr sz="1800"/>
            </a:pPr>
            <a:r>
              <a:rPr sz="3000"/>
              <a:t>Onset for Countries &lt; 20th Percentile of Media Density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10083403" y="5333801"/>
            <a:ext cx="3797697" cy="355619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0" name="d_mdi_effec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9438" y="1708894"/>
            <a:ext cx="7496622" cy="7496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