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84" r:id="rId2"/>
    <p:sldMasterId id="2147483661" r:id="rId3"/>
    <p:sldMasterId id="2147483663" r:id="rId4"/>
    <p:sldMasterId id="2147483665" r:id="rId5"/>
    <p:sldMasterId id="2147483667" r:id="rId6"/>
    <p:sldMasterId id="2147483686" r:id="rId7"/>
  </p:sldMasterIdLst>
  <p:notesMasterIdLst>
    <p:notesMasterId r:id="rId19"/>
  </p:notesMasterIdLst>
  <p:handoutMasterIdLst>
    <p:handoutMasterId r:id="rId20"/>
  </p:handoutMasterIdLst>
  <p:sldIdLst>
    <p:sldId id="256" r:id="rId8"/>
    <p:sldId id="261" r:id="rId9"/>
    <p:sldId id="263" r:id="rId10"/>
    <p:sldId id="257" r:id="rId11"/>
    <p:sldId id="264" r:id="rId12"/>
    <p:sldId id="258" r:id="rId13"/>
    <p:sldId id="265" r:id="rId14"/>
    <p:sldId id="259" r:id="rId15"/>
    <p:sldId id="266" r:id="rId16"/>
    <p:sldId id="260" r:id="rId17"/>
    <p:sldId id="26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27" userDrawn="1">
          <p15:clr>
            <a:srgbClr val="A4A3A4"/>
          </p15:clr>
        </p15:guide>
        <p15:guide id="3" pos="7673" userDrawn="1">
          <p15:clr>
            <a:srgbClr val="A4A3A4"/>
          </p15:clr>
        </p15:guide>
        <p15:guide id="4" pos="4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77473"/>
  </p:normalViewPr>
  <p:slideViewPr>
    <p:cSldViewPr snapToGrid="0" snapToObjects="1">
      <p:cViewPr varScale="1">
        <p:scale>
          <a:sx n="97" d="100"/>
          <a:sy n="97" d="100"/>
        </p:scale>
        <p:origin x="1336" y="184"/>
      </p:cViewPr>
      <p:guideLst>
        <p:guide orient="horz" pos="2160"/>
        <p:guide pos="1527"/>
        <p:guide pos="7673"/>
        <p:guide pos="452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2A35D53-822C-C44E-9754-F81485DC40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25D831-27B0-4447-8153-22A3CEA9A9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B602-263A-E14E-9CE7-856C71FA0682}" type="datetimeFigureOut">
              <a:rPr lang="es-ES" smtClean="0"/>
              <a:t>10/11/18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FA5149-480B-C440-8CAB-CBF84654D9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39343A-8312-5142-A9D8-A8EC070B6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D5731-028E-3C46-B864-E81798E823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58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9AF97-FB90-0D45-B5C1-E0CE75B00D34}" type="datetimeFigureOut">
              <a:rPr lang="es-ES" smtClean="0"/>
              <a:t>10/11/18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4288-3739-E649-A236-466707A148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248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56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68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4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78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80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79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E4288-3739-E649-A236-466707A1483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02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20">
            <a:extLst>
              <a:ext uri="{FF2B5EF4-FFF2-40B4-BE49-F238E27FC236}">
                <a16:creationId xmlns:a16="http://schemas.microsoft.com/office/drawing/2014/main" id="{5BB0F8A3-9264-8745-BD61-E19831AD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806574"/>
            <a:ext cx="6781800" cy="15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35FB30E-F648-BB4B-AF16-C23AFA44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6705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_tradnl" sz="3000">
                <a:latin typeface="Helvetica" pitchFamily="2" charset="0"/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03B6120-93EC-B248-97D4-7CD5107D3A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276600" y="5578416"/>
            <a:ext cx="6629400" cy="109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lang="es-ES_tradnl" sz="1800" dirty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marL="57150" lvl="0" indent="-285750">
              <a:spcBef>
                <a:spcPct val="20000"/>
              </a:spcBef>
            </a:pPr>
            <a:r>
              <a:rPr lang="es-ES" dirty="0"/>
              <a:t>Editar los estilos de texto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02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A346-1431-F14E-A711-3B213D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792" y="252585"/>
            <a:ext cx="8400505" cy="464867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11B90-BE13-9F48-9D84-7B86014E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791" y="987425"/>
            <a:ext cx="9073133" cy="5223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4B9181-4C4B-B641-8069-9619CFB6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79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A346-1431-F14E-A711-3B213D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792" y="252585"/>
            <a:ext cx="8400505" cy="464867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BF906-0731-8A42-BF22-EC2F8BB0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791" y="987425"/>
            <a:ext cx="9073133" cy="5223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0ECFC1-7111-BA43-8F9E-3A325382C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1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A346-1431-F14E-A711-3B213D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792" y="252585"/>
            <a:ext cx="8400505" cy="464867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44C23-DC61-F84F-B994-B18A92EF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791" y="987425"/>
            <a:ext cx="9073133" cy="5223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D78D5F-3DA2-0F4D-91FB-8441A0FD7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84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A346-1431-F14E-A711-3B213D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792" y="252585"/>
            <a:ext cx="8400505" cy="464867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F09A2-C7E9-9D49-A153-540EC315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791" y="987425"/>
            <a:ext cx="9073133" cy="5223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F2095-E91E-964C-A82E-AA3551323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03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A346-1431-F14E-A711-3B213D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792" y="252585"/>
            <a:ext cx="8400505" cy="464867"/>
          </a:xfrm>
          <a:prstGeom prst="rect">
            <a:avLst/>
          </a:prstGeom>
        </p:spPr>
        <p:txBody>
          <a:bodyPr anchor="ctr"/>
          <a:lstStyle>
            <a:lvl1pPr algn="r"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565D4-245F-3B44-9009-0E96A7FA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791" y="987425"/>
            <a:ext cx="9073133" cy="5223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7774DF-D82C-0F44-9A34-F38502A0B0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5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20">
            <a:extLst>
              <a:ext uri="{FF2B5EF4-FFF2-40B4-BE49-F238E27FC236}">
                <a16:creationId xmlns:a16="http://schemas.microsoft.com/office/drawing/2014/main" id="{5BB0F8A3-9264-8745-BD61-E19831AD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806574"/>
            <a:ext cx="6781800" cy="15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35FB30E-F648-BB4B-AF16-C23AFA44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6705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_tradnl" sz="30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03B6120-93EC-B248-97D4-7CD5107D3A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276600" y="5578416"/>
            <a:ext cx="6629400" cy="109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lang="es-ES_tradnl" sz="1800" dirty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marL="57150" lvl="0" indent="-285750">
              <a:spcBef>
                <a:spcPct val="20000"/>
              </a:spcBef>
            </a:pPr>
            <a:r>
              <a:rPr lang="es-ES" dirty="0"/>
              <a:t>Editar los estilos de texto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7014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233FBA-3288-CF43-868B-A7E6704A3E7A}"/>
              </a:ext>
            </a:extLst>
          </p:cNvPr>
          <p:cNvCxnSpPr>
            <a:cxnSpLocks/>
            <a:stCxn id="3" idx="1"/>
          </p:cNvCxnSpPr>
          <p:nvPr userDrawn="1"/>
        </p:nvCxnSpPr>
        <p:spPr>
          <a:xfrm flipH="1">
            <a:off x="305219" y="3429000"/>
            <a:ext cx="2127738" cy="0"/>
          </a:xfrm>
          <a:prstGeom prst="line">
            <a:avLst/>
          </a:prstGeom>
          <a:ln>
            <a:solidFill>
              <a:srgbClr val="F5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12E713A8-EF22-4B41-AF40-B0CDCD998C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219" y="2569637"/>
            <a:ext cx="1825085" cy="10576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814D3C7-508F-F84D-AC87-11AA069B78E4}"/>
              </a:ext>
            </a:extLst>
          </p:cNvPr>
          <p:cNvSpPr/>
          <p:nvPr userDrawn="1"/>
        </p:nvSpPr>
        <p:spPr>
          <a:xfrm>
            <a:off x="2432957" y="0"/>
            <a:ext cx="9759043" cy="6858000"/>
          </a:xfrm>
          <a:prstGeom prst="rect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B1B1970-0692-3F4B-A9FC-C664D18FA464}"/>
              </a:ext>
            </a:extLst>
          </p:cNvPr>
          <p:cNvCxnSpPr>
            <a:stCxn id="3" idx="1"/>
          </p:cNvCxnSpPr>
          <p:nvPr userDrawn="1"/>
        </p:nvCxnSpPr>
        <p:spPr>
          <a:xfrm flipV="1">
            <a:off x="2432957" y="3412671"/>
            <a:ext cx="7494814" cy="1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kern="1200" smtClean="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577C81BA-4908-884D-BCE1-1D009B16C2D7}"/>
              </a:ext>
            </a:extLst>
          </p:cNvPr>
          <p:cNvSpPr/>
          <p:nvPr userDrawn="1"/>
        </p:nvSpPr>
        <p:spPr>
          <a:xfrm>
            <a:off x="2286000" y="6423660"/>
            <a:ext cx="9906000" cy="43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49F8248D-EAEC-B143-B4E7-500D4F78513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6383973"/>
            <a:ext cx="9906000" cy="0"/>
          </a:xfrm>
          <a:prstGeom prst="line">
            <a:avLst/>
          </a:prstGeom>
          <a:ln w="76200" cap="flat" cmpd="sng" algn="ctr">
            <a:solidFill>
              <a:srgbClr val="F573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3537B3-D791-FE4D-AEA6-59763729D5BA}"/>
              </a:ext>
            </a:extLst>
          </p:cNvPr>
          <p:cNvSpPr/>
          <p:nvPr userDrawn="1"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4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3A772-3C9F-B544-9C38-B9DBB4BC5A7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762000"/>
            <a:ext cx="8991600" cy="0"/>
          </a:xfrm>
          <a:prstGeom prst="line">
            <a:avLst/>
          </a:prstGeom>
          <a:ln w="50800" cap="flat">
            <a:solidFill>
              <a:srgbClr val="F5731F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F87ED26-D114-F44B-93C6-A318D531A9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3643346"/>
              </p:ext>
            </p:extLst>
          </p:nvPr>
        </p:nvGraphicFramePr>
        <p:xfrm>
          <a:off x="0" y="2515110"/>
          <a:ext cx="2447788" cy="2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1035837077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26532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Teoría revisada corregida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92061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Experimentación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71082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73313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Conclusiones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374464"/>
                  </a:ext>
                </a:extLst>
              </a:tr>
            </a:tbl>
          </a:graphicData>
        </a:graphic>
      </p:graphicFrame>
      <p:sp>
        <p:nvSpPr>
          <p:cNvPr id="10" name="Triángulo 9">
            <a:extLst>
              <a:ext uri="{FF2B5EF4-FFF2-40B4-BE49-F238E27FC236}">
                <a16:creationId xmlns:a16="http://schemas.microsoft.com/office/drawing/2014/main" id="{09F8AB55-906D-BB4C-A25D-7BCCE8EBA68F}"/>
              </a:ext>
            </a:extLst>
          </p:cNvPr>
          <p:cNvSpPr/>
          <p:nvPr userDrawn="1"/>
        </p:nvSpPr>
        <p:spPr>
          <a:xfrm rot="16200000">
            <a:off x="2179683" y="2711209"/>
            <a:ext cx="381000" cy="155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9B0BF14-62ED-8444-A24A-18AA3C91391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775624" y="6496517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entágono 24">
            <a:extLst>
              <a:ext uri="{FF2B5EF4-FFF2-40B4-BE49-F238E27FC236}">
                <a16:creationId xmlns:a16="http://schemas.microsoft.com/office/drawing/2014/main" id="{C6E608EA-1B3E-394F-9EDC-610C5C803724}"/>
              </a:ext>
            </a:extLst>
          </p:cNvPr>
          <p:cNvSpPr/>
          <p:nvPr userDrawn="1"/>
        </p:nvSpPr>
        <p:spPr>
          <a:xfrm rot="10800000">
            <a:off x="11430000" y="6496516"/>
            <a:ext cx="762000" cy="291381"/>
          </a:xfrm>
          <a:prstGeom prst="homePlat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375A408-4101-CF4B-A8DF-654C4B019F3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1579772" y="6498739"/>
            <a:ext cx="528145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s-ES_tradnl" sz="1400" b="1" smtClean="0">
                <a:solidFill>
                  <a:schemeClr val="bg1"/>
                </a:solidFill>
                <a:latin typeface="+mn-lt"/>
              </a:rPr>
              <a:pPr algn="ctr"/>
              <a:t>‹Nº›</a:t>
            </a:fld>
            <a:endParaRPr lang="es-ES_tradnl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C3259D9-D7AD-0B47-BF04-228EAE8ED8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7660" y="309707"/>
            <a:ext cx="1559306" cy="90361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886F1CB-1180-7F4B-ADE4-9709098CD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334" y="6383973"/>
            <a:ext cx="1967583" cy="3307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35C8206-FD78-B54B-B029-3EF04C6898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6486" y="5864079"/>
            <a:ext cx="1161654" cy="423199"/>
          </a:xfrm>
          <a:prstGeom prst="rect">
            <a:avLst/>
          </a:prstGeom>
        </p:spPr>
      </p:pic>
      <p:sp>
        <p:nvSpPr>
          <p:cNvPr id="38" name="Triángulo 37">
            <a:extLst>
              <a:ext uri="{FF2B5EF4-FFF2-40B4-BE49-F238E27FC236}">
                <a16:creationId xmlns:a16="http://schemas.microsoft.com/office/drawing/2014/main" id="{3644F0E1-6B3B-AF4A-9EA7-CEF4D92232E9}"/>
              </a:ext>
            </a:extLst>
          </p:cNvPr>
          <p:cNvSpPr/>
          <p:nvPr userDrawn="1"/>
        </p:nvSpPr>
        <p:spPr>
          <a:xfrm rot="5400000">
            <a:off x="2312443" y="683909"/>
            <a:ext cx="381000" cy="155210"/>
          </a:xfrm>
          <a:prstGeom prst="triangl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5731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964E2D-F9AE-AA40-BA02-E7E8D2FB7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6349" y="6496516"/>
            <a:ext cx="879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ES_tradnl"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7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577C81BA-4908-884D-BCE1-1D009B16C2D7}"/>
              </a:ext>
            </a:extLst>
          </p:cNvPr>
          <p:cNvSpPr/>
          <p:nvPr userDrawn="1"/>
        </p:nvSpPr>
        <p:spPr>
          <a:xfrm>
            <a:off x="2286000" y="6423660"/>
            <a:ext cx="9906000" cy="43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49F8248D-EAEC-B143-B4E7-500D4F78513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6383973"/>
            <a:ext cx="9906000" cy="0"/>
          </a:xfrm>
          <a:prstGeom prst="line">
            <a:avLst/>
          </a:prstGeom>
          <a:ln w="76200" cap="flat" cmpd="sng" algn="ctr">
            <a:solidFill>
              <a:srgbClr val="F573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3537B3-D791-FE4D-AEA6-59763729D5BA}"/>
              </a:ext>
            </a:extLst>
          </p:cNvPr>
          <p:cNvSpPr/>
          <p:nvPr userDrawn="1"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4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3A772-3C9F-B544-9C38-B9DBB4BC5A7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762000"/>
            <a:ext cx="8991600" cy="0"/>
          </a:xfrm>
          <a:prstGeom prst="line">
            <a:avLst/>
          </a:prstGeom>
          <a:ln w="50800" cap="flat">
            <a:solidFill>
              <a:srgbClr val="F5731F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F87ED26-D114-F44B-93C6-A318D531A9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9013313"/>
              </p:ext>
            </p:extLst>
          </p:nvPr>
        </p:nvGraphicFramePr>
        <p:xfrm>
          <a:off x="0" y="2515110"/>
          <a:ext cx="2447788" cy="2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1035837077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Introducción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26532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Teoría revisada corregida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92061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Experimentación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71082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73313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Conclusiones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374464"/>
                  </a:ext>
                </a:extLst>
              </a:tr>
            </a:tbl>
          </a:graphicData>
        </a:graphic>
      </p:graphicFrame>
      <p:sp>
        <p:nvSpPr>
          <p:cNvPr id="10" name="Triángulo 9">
            <a:extLst>
              <a:ext uri="{FF2B5EF4-FFF2-40B4-BE49-F238E27FC236}">
                <a16:creationId xmlns:a16="http://schemas.microsoft.com/office/drawing/2014/main" id="{09F8AB55-906D-BB4C-A25D-7BCCE8EBA68F}"/>
              </a:ext>
            </a:extLst>
          </p:cNvPr>
          <p:cNvSpPr/>
          <p:nvPr userDrawn="1"/>
        </p:nvSpPr>
        <p:spPr>
          <a:xfrm rot="16200000">
            <a:off x="2179683" y="3287679"/>
            <a:ext cx="381000" cy="155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9B0BF14-62ED-8444-A24A-18AA3C91391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775624" y="6496517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entágono 24">
            <a:extLst>
              <a:ext uri="{FF2B5EF4-FFF2-40B4-BE49-F238E27FC236}">
                <a16:creationId xmlns:a16="http://schemas.microsoft.com/office/drawing/2014/main" id="{C6E608EA-1B3E-394F-9EDC-610C5C803724}"/>
              </a:ext>
            </a:extLst>
          </p:cNvPr>
          <p:cNvSpPr/>
          <p:nvPr userDrawn="1"/>
        </p:nvSpPr>
        <p:spPr>
          <a:xfrm rot="10800000">
            <a:off x="11430000" y="6496516"/>
            <a:ext cx="762000" cy="291381"/>
          </a:xfrm>
          <a:prstGeom prst="homePlat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375A408-4101-CF4B-A8DF-654C4B019F3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1579772" y="6498739"/>
            <a:ext cx="528145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s-ES_tradnl" sz="1400" b="1" smtClean="0">
                <a:solidFill>
                  <a:schemeClr val="bg1"/>
                </a:solidFill>
                <a:latin typeface="+mn-lt"/>
              </a:rPr>
              <a:pPr algn="ctr"/>
              <a:t>‹Nº›</a:t>
            </a:fld>
            <a:endParaRPr lang="es-ES_tradnl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C3259D9-D7AD-0B47-BF04-228EAE8ED8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7660" y="309707"/>
            <a:ext cx="1559306" cy="90361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886F1CB-1180-7F4B-ADE4-9709098CD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334" y="6383973"/>
            <a:ext cx="1967583" cy="3307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35C8206-FD78-B54B-B029-3EF04C6898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6486" y="5864079"/>
            <a:ext cx="1161654" cy="423199"/>
          </a:xfrm>
          <a:prstGeom prst="rect">
            <a:avLst/>
          </a:prstGeom>
        </p:spPr>
      </p:pic>
      <p:sp>
        <p:nvSpPr>
          <p:cNvPr id="38" name="Triángulo 37">
            <a:extLst>
              <a:ext uri="{FF2B5EF4-FFF2-40B4-BE49-F238E27FC236}">
                <a16:creationId xmlns:a16="http://schemas.microsoft.com/office/drawing/2014/main" id="{3644F0E1-6B3B-AF4A-9EA7-CEF4D92232E9}"/>
              </a:ext>
            </a:extLst>
          </p:cNvPr>
          <p:cNvSpPr/>
          <p:nvPr userDrawn="1"/>
        </p:nvSpPr>
        <p:spPr>
          <a:xfrm rot="5400000">
            <a:off x="2312443" y="683909"/>
            <a:ext cx="381000" cy="155210"/>
          </a:xfrm>
          <a:prstGeom prst="triangl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5731F"/>
              </a:solidFill>
            </a:endParaRP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7EFF1222-6785-5849-8A65-F1A76D634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6349" y="6496516"/>
            <a:ext cx="879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ES_tradnl"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7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577C81BA-4908-884D-BCE1-1D009B16C2D7}"/>
              </a:ext>
            </a:extLst>
          </p:cNvPr>
          <p:cNvSpPr/>
          <p:nvPr userDrawn="1"/>
        </p:nvSpPr>
        <p:spPr>
          <a:xfrm>
            <a:off x="2286000" y="6423660"/>
            <a:ext cx="9906000" cy="43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49F8248D-EAEC-B143-B4E7-500D4F78513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6383973"/>
            <a:ext cx="9906000" cy="0"/>
          </a:xfrm>
          <a:prstGeom prst="line">
            <a:avLst/>
          </a:prstGeom>
          <a:ln w="76200" cap="flat" cmpd="sng" algn="ctr">
            <a:solidFill>
              <a:srgbClr val="F573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3537B3-D791-FE4D-AEA6-59763729D5BA}"/>
              </a:ext>
            </a:extLst>
          </p:cNvPr>
          <p:cNvSpPr/>
          <p:nvPr userDrawn="1"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4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3A772-3C9F-B544-9C38-B9DBB4BC5A7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762000"/>
            <a:ext cx="8991600" cy="0"/>
          </a:xfrm>
          <a:prstGeom prst="line">
            <a:avLst/>
          </a:prstGeom>
          <a:ln w="50800" cap="flat">
            <a:solidFill>
              <a:srgbClr val="F5731F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F87ED26-D114-F44B-93C6-A318D531A9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8873717"/>
              </p:ext>
            </p:extLst>
          </p:nvPr>
        </p:nvGraphicFramePr>
        <p:xfrm>
          <a:off x="0" y="2515110"/>
          <a:ext cx="2447788" cy="2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1035837077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Introducción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26532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Teoría revisada corregida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92061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Experimentación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71082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73313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Conclusiones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374464"/>
                  </a:ext>
                </a:extLst>
              </a:tr>
            </a:tbl>
          </a:graphicData>
        </a:graphic>
      </p:graphicFrame>
      <p:sp>
        <p:nvSpPr>
          <p:cNvPr id="10" name="Triángulo 9">
            <a:extLst>
              <a:ext uri="{FF2B5EF4-FFF2-40B4-BE49-F238E27FC236}">
                <a16:creationId xmlns:a16="http://schemas.microsoft.com/office/drawing/2014/main" id="{09F8AB55-906D-BB4C-A25D-7BCCE8EBA68F}"/>
              </a:ext>
            </a:extLst>
          </p:cNvPr>
          <p:cNvSpPr/>
          <p:nvPr userDrawn="1"/>
        </p:nvSpPr>
        <p:spPr>
          <a:xfrm rot="16200000">
            <a:off x="2179683" y="3827645"/>
            <a:ext cx="381000" cy="155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9B0BF14-62ED-8444-A24A-18AA3C91391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775624" y="6496517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entágono 24">
            <a:extLst>
              <a:ext uri="{FF2B5EF4-FFF2-40B4-BE49-F238E27FC236}">
                <a16:creationId xmlns:a16="http://schemas.microsoft.com/office/drawing/2014/main" id="{C6E608EA-1B3E-394F-9EDC-610C5C803724}"/>
              </a:ext>
            </a:extLst>
          </p:cNvPr>
          <p:cNvSpPr/>
          <p:nvPr userDrawn="1"/>
        </p:nvSpPr>
        <p:spPr>
          <a:xfrm rot="10800000">
            <a:off x="11430000" y="6496516"/>
            <a:ext cx="762000" cy="291381"/>
          </a:xfrm>
          <a:prstGeom prst="homePlat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375A408-4101-CF4B-A8DF-654C4B019F3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1579772" y="6498739"/>
            <a:ext cx="528145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s-ES_tradnl" sz="1400" b="1" smtClean="0">
                <a:solidFill>
                  <a:schemeClr val="bg1"/>
                </a:solidFill>
                <a:latin typeface="+mn-lt"/>
              </a:rPr>
              <a:pPr algn="ctr"/>
              <a:t>‹Nº›</a:t>
            </a:fld>
            <a:endParaRPr lang="es-ES_tradnl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C3259D9-D7AD-0B47-BF04-228EAE8ED8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7660" y="309707"/>
            <a:ext cx="1559306" cy="90361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886F1CB-1180-7F4B-ADE4-9709098CD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334" y="6383973"/>
            <a:ext cx="1967583" cy="3307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35C8206-FD78-B54B-B029-3EF04C6898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6486" y="5864079"/>
            <a:ext cx="1161654" cy="423199"/>
          </a:xfrm>
          <a:prstGeom prst="rect">
            <a:avLst/>
          </a:prstGeom>
        </p:spPr>
      </p:pic>
      <p:sp>
        <p:nvSpPr>
          <p:cNvPr id="38" name="Triángulo 37">
            <a:extLst>
              <a:ext uri="{FF2B5EF4-FFF2-40B4-BE49-F238E27FC236}">
                <a16:creationId xmlns:a16="http://schemas.microsoft.com/office/drawing/2014/main" id="{3644F0E1-6B3B-AF4A-9EA7-CEF4D92232E9}"/>
              </a:ext>
            </a:extLst>
          </p:cNvPr>
          <p:cNvSpPr/>
          <p:nvPr userDrawn="1"/>
        </p:nvSpPr>
        <p:spPr>
          <a:xfrm rot="5400000">
            <a:off x="2312443" y="683909"/>
            <a:ext cx="381000" cy="155210"/>
          </a:xfrm>
          <a:prstGeom prst="triangl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5731F"/>
              </a:solidFill>
            </a:endParaRP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3E85F0CC-4035-D245-A1CB-C6FE9D40C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6349" y="6496516"/>
            <a:ext cx="879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ES_tradnl"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61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577C81BA-4908-884D-BCE1-1D009B16C2D7}"/>
              </a:ext>
            </a:extLst>
          </p:cNvPr>
          <p:cNvSpPr/>
          <p:nvPr userDrawn="1"/>
        </p:nvSpPr>
        <p:spPr>
          <a:xfrm>
            <a:off x="2286000" y="6423660"/>
            <a:ext cx="9906000" cy="43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49F8248D-EAEC-B143-B4E7-500D4F78513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6383973"/>
            <a:ext cx="9906000" cy="0"/>
          </a:xfrm>
          <a:prstGeom prst="line">
            <a:avLst/>
          </a:prstGeom>
          <a:ln w="76200" cap="flat" cmpd="sng" algn="ctr">
            <a:solidFill>
              <a:srgbClr val="F573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3537B3-D791-FE4D-AEA6-59763729D5BA}"/>
              </a:ext>
            </a:extLst>
          </p:cNvPr>
          <p:cNvSpPr/>
          <p:nvPr userDrawn="1"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4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3A772-3C9F-B544-9C38-B9DBB4BC5A7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762000"/>
            <a:ext cx="8991600" cy="0"/>
          </a:xfrm>
          <a:prstGeom prst="line">
            <a:avLst/>
          </a:prstGeom>
          <a:ln w="50800" cap="flat">
            <a:solidFill>
              <a:srgbClr val="F5731F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F87ED26-D114-F44B-93C6-A318D531A9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2037341"/>
              </p:ext>
            </p:extLst>
          </p:nvPr>
        </p:nvGraphicFramePr>
        <p:xfrm>
          <a:off x="0" y="2515110"/>
          <a:ext cx="2447788" cy="2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1035837077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Introducción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26532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Teoría revisada corregida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92061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Experimentación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71082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73313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Conclusiones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374464"/>
                  </a:ext>
                </a:extLst>
              </a:tr>
            </a:tbl>
          </a:graphicData>
        </a:graphic>
      </p:graphicFrame>
      <p:sp>
        <p:nvSpPr>
          <p:cNvPr id="10" name="Triángulo 9">
            <a:extLst>
              <a:ext uri="{FF2B5EF4-FFF2-40B4-BE49-F238E27FC236}">
                <a16:creationId xmlns:a16="http://schemas.microsoft.com/office/drawing/2014/main" id="{09F8AB55-906D-BB4C-A25D-7BCCE8EBA68F}"/>
              </a:ext>
            </a:extLst>
          </p:cNvPr>
          <p:cNvSpPr/>
          <p:nvPr userDrawn="1"/>
        </p:nvSpPr>
        <p:spPr>
          <a:xfrm rot="16200000">
            <a:off x="2179683" y="4381318"/>
            <a:ext cx="381000" cy="155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9B0BF14-62ED-8444-A24A-18AA3C91391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775624" y="6496517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entágono 24">
            <a:extLst>
              <a:ext uri="{FF2B5EF4-FFF2-40B4-BE49-F238E27FC236}">
                <a16:creationId xmlns:a16="http://schemas.microsoft.com/office/drawing/2014/main" id="{C6E608EA-1B3E-394F-9EDC-610C5C803724}"/>
              </a:ext>
            </a:extLst>
          </p:cNvPr>
          <p:cNvSpPr/>
          <p:nvPr userDrawn="1"/>
        </p:nvSpPr>
        <p:spPr>
          <a:xfrm rot="10800000">
            <a:off x="11430000" y="6496516"/>
            <a:ext cx="762000" cy="291381"/>
          </a:xfrm>
          <a:prstGeom prst="homePlat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375A408-4101-CF4B-A8DF-654C4B019F3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1579772" y="6498739"/>
            <a:ext cx="528145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s-ES_tradnl" sz="1400" b="1" smtClean="0">
                <a:solidFill>
                  <a:schemeClr val="bg1"/>
                </a:solidFill>
                <a:latin typeface="+mn-lt"/>
              </a:rPr>
              <a:pPr algn="ctr"/>
              <a:t>‹Nº›</a:t>
            </a:fld>
            <a:endParaRPr lang="es-ES_tradnl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C3259D9-D7AD-0B47-BF04-228EAE8ED8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7660" y="309707"/>
            <a:ext cx="1559306" cy="90361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886F1CB-1180-7F4B-ADE4-9709098CD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334" y="6383973"/>
            <a:ext cx="1967583" cy="3307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35C8206-FD78-B54B-B029-3EF04C6898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6486" y="5864079"/>
            <a:ext cx="1161654" cy="423199"/>
          </a:xfrm>
          <a:prstGeom prst="rect">
            <a:avLst/>
          </a:prstGeom>
        </p:spPr>
      </p:pic>
      <p:sp>
        <p:nvSpPr>
          <p:cNvPr id="38" name="Triángulo 37">
            <a:extLst>
              <a:ext uri="{FF2B5EF4-FFF2-40B4-BE49-F238E27FC236}">
                <a16:creationId xmlns:a16="http://schemas.microsoft.com/office/drawing/2014/main" id="{3644F0E1-6B3B-AF4A-9EA7-CEF4D92232E9}"/>
              </a:ext>
            </a:extLst>
          </p:cNvPr>
          <p:cNvSpPr/>
          <p:nvPr userDrawn="1"/>
        </p:nvSpPr>
        <p:spPr>
          <a:xfrm rot="5400000">
            <a:off x="2312443" y="683909"/>
            <a:ext cx="381000" cy="155210"/>
          </a:xfrm>
          <a:prstGeom prst="triangl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5731F"/>
              </a:solidFill>
            </a:endParaRP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D30B38DF-CC06-114F-AD0D-336DAB9C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6349" y="6496516"/>
            <a:ext cx="879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ES_tradnl"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04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577C81BA-4908-884D-BCE1-1D009B16C2D7}"/>
              </a:ext>
            </a:extLst>
          </p:cNvPr>
          <p:cNvSpPr/>
          <p:nvPr userDrawn="1"/>
        </p:nvSpPr>
        <p:spPr>
          <a:xfrm>
            <a:off x="2286000" y="6423660"/>
            <a:ext cx="9906000" cy="43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49F8248D-EAEC-B143-B4E7-500D4F78513C}"/>
              </a:ext>
            </a:extLst>
          </p:cNvPr>
          <p:cNvCxnSpPr>
            <a:cxnSpLocks/>
          </p:cNvCxnSpPr>
          <p:nvPr userDrawn="1"/>
        </p:nvCxnSpPr>
        <p:spPr>
          <a:xfrm>
            <a:off x="2286000" y="6383973"/>
            <a:ext cx="9906000" cy="0"/>
          </a:xfrm>
          <a:prstGeom prst="line">
            <a:avLst/>
          </a:prstGeom>
          <a:ln w="76200" cap="flat" cmpd="sng" algn="ctr">
            <a:solidFill>
              <a:srgbClr val="F573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43537B3-D791-FE4D-AEA6-59763729D5BA}"/>
              </a:ext>
            </a:extLst>
          </p:cNvPr>
          <p:cNvSpPr/>
          <p:nvPr userDrawn="1"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4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3A772-3C9F-B544-9C38-B9DBB4BC5A7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762000"/>
            <a:ext cx="8991600" cy="0"/>
          </a:xfrm>
          <a:prstGeom prst="line">
            <a:avLst/>
          </a:prstGeom>
          <a:ln w="50800" cap="flat">
            <a:solidFill>
              <a:srgbClr val="F5731F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F87ED26-D114-F44B-93C6-A318D531A9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8370166"/>
              </p:ext>
            </p:extLst>
          </p:nvPr>
        </p:nvGraphicFramePr>
        <p:xfrm>
          <a:off x="0" y="2515110"/>
          <a:ext cx="2447788" cy="2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1035837077"/>
                    </a:ext>
                  </a:extLst>
                </a:gridCol>
              </a:tblGrid>
              <a:tr h="556056"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Introducción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265324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Teoría revisada corregida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92061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Experimentación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710825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733139"/>
                  </a:ext>
                </a:extLst>
              </a:tr>
              <a:tr h="556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Conclusiones</a:t>
                      </a:r>
                    </a:p>
                  </a:txBody>
                  <a:tcPr marL="127440" marR="19944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374464"/>
                  </a:ext>
                </a:extLst>
              </a:tr>
            </a:tbl>
          </a:graphicData>
        </a:graphic>
      </p:graphicFrame>
      <p:sp>
        <p:nvSpPr>
          <p:cNvPr id="10" name="Triángulo 9">
            <a:extLst>
              <a:ext uri="{FF2B5EF4-FFF2-40B4-BE49-F238E27FC236}">
                <a16:creationId xmlns:a16="http://schemas.microsoft.com/office/drawing/2014/main" id="{09F8AB55-906D-BB4C-A25D-7BCCE8EBA68F}"/>
              </a:ext>
            </a:extLst>
          </p:cNvPr>
          <p:cNvSpPr/>
          <p:nvPr userDrawn="1"/>
        </p:nvSpPr>
        <p:spPr>
          <a:xfrm rot="16200000">
            <a:off x="2179683" y="4934991"/>
            <a:ext cx="381000" cy="1552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9B0BF14-62ED-8444-A24A-18AA3C913913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1775624" y="6496517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entágono 24">
            <a:extLst>
              <a:ext uri="{FF2B5EF4-FFF2-40B4-BE49-F238E27FC236}">
                <a16:creationId xmlns:a16="http://schemas.microsoft.com/office/drawing/2014/main" id="{C6E608EA-1B3E-394F-9EDC-610C5C803724}"/>
              </a:ext>
            </a:extLst>
          </p:cNvPr>
          <p:cNvSpPr/>
          <p:nvPr userDrawn="1"/>
        </p:nvSpPr>
        <p:spPr>
          <a:xfrm rot="10800000">
            <a:off x="11430000" y="6496516"/>
            <a:ext cx="762000" cy="291381"/>
          </a:xfrm>
          <a:prstGeom prst="homePlat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5375A408-4101-CF4B-A8DF-654C4B019F3B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1579772" y="6498739"/>
            <a:ext cx="528145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s-ES_tradnl" sz="1400" b="1" smtClean="0">
                <a:solidFill>
                  <a:schemeClr val="bg1"/>
                </a:solidFill>
                <a:latin typeface="+mn-lt"/>
              </a:rPr>
              <a:pPr algn="ctr"/>
              <a:t>‹Nº›</a:t>
            </a:fld>
            <a:endParaRPr lang="es-ES_tradnl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C3259D9-D7AD-0B47-BF04-228EAE8ED8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7660" y="309707"/>
            <a:ext cx="1559306" cy="90361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886F1CB-1180-7F4B-ADE4-9709098CD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334" y="6383973"/>
            <a:ext cx="1967583" cy="3307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35C8206-FD78-B54B-B029-3EF04C6898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6486" y="5864079"/>
            <a:ext cx="1161654" cy="423199"/>
          </a:xfrm>
          <a:prstGeom prst="rect">
            <a:avLst/>
          </a:prstGeom>
        </p:spPr>
      </p:pic>
      <p:sp>
        <p:nvSpPr>
          <p:cNvPr id="38" name="Triángulo 37">
            <a:extLst>
              <a:ext uri="{FF2B5EF4-FFF2-40B4-BE49-F238E27FC236}">
                <a16:creationId xmlns:a16="http://schemas.microsoft.com/office/drawing/2014/main" id="{3644F0E1-6B3B-AF4A-9EA7-CEF4D92232E9}"/>
              </a:ext>
            </a:extLst>
          </p:cNvPr>
          <p:cNvSpPr/>
          <p:nvPr userDrawn="1"/>
        </p:nvSpPr>
        <p:spPr>
          <a:xfrm rot="5400000">
            <a:off x="2312443" y="683909"/>
            <a:ext cx="381000" cy="155210"/>
          </a:xfrm>
          <a:prstGeom prst="triangle">
            <a:avLst/>
          </a:prstGeom>
          <a:solidFill>
            <a:srgbClr val="F57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5731F"/>
              </a:solidFill>
            </a:endParaRPr>
          </a:p>
        </p:txBody>
      </p:sp>
      <p:sp>
        <p:nvSpPr>
          <p:cNvPr id="17" name="Marcador de pie de página 3">
            <a:extLst>
              <a:ext uri="{FF2B5EF4-FFF2-40B4-BE49-F238E27FC236}">
                <a16:creationId xmlns:a16="http://schemas.microsoft.com/office/drawing/2014/main" id="{1BF7B17E-F6DF-E345-87F0-1E9995A5E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6349" y="6496516"/>
            <a:ext cx="879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s-ES_tradnl"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12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233FBA-3288-CF43-868B-A7E6704A3E7A}"/>
              </a:ext>
            </a:extLst>
          </p:cNvPr>
          <p:cNvCxnSpPr>
            <a:cxnSpLocks/>
            <a:stCxn id="3" idx="1"/>
          </p:cNvCxnSpPr>
          <p:nvPr userDrawn="1"/>
        </p:nvCxnSpPr>
        <p:spPr>
          <a:xfrm flipH="1">
            <a:off x="305219" y="3429000"/>
            <a:ext cx="21277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0814D3C7-508F-F84D-AC87-11AA069B78E4}"/>
              </a:ext>
            </a:extLst>
          </p:cNvPr>
          <p:cNvSpPr/>
          <p:nvPr userDrawn="1"/>
        </p:nvSpPr>
        <p:spPr>
          <a:xfrm>
            <a:off x="2432957" y="0"/>
            <a:ext cx="975904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B1B1970-0692-3F4B-A9FC-C664D18FA464}"/>
              </a:ext>
            </a:extLst>
          </p:cNvPr>
          <p:cNvCxnSpPr>
            <a:stCxn id="3" idx="1"/>
          </p:cNvCxnSpPr>
          <p:nvPr userDrawn="1"/>
        </p:nvCxnSpPr>
        <p:spPr>
          <a:xfrm flipV="1">
            <a:off x="2432957" y="3412671"/>
            <a:ext cx="7494814" cy="16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2CE0755-D924-354B-877B-B0EE475822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219" y="2569637"/>
            <a:ext cx="1825085" cy="10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kern="1200" smtClean="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269172-DF2D-8C44-BC22-33662368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CORREGIDO DE LOS CAMPOS ACÚSTICOS (DIRECTO, TEMPRANO Y TARDÍO)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1C04F751-77CF-BE41-B2EE-D0C3A9F6B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Basado en la teoría moderna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1E92C8E-9E14-C640-BCD0-DF6A2DE464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s-ES_tradnl" altLang="es-ES" dirty="0"/>
              <a:t>Octubre, 2018. </a:t>
            </a:r>
          </a:p>
          <a:p>
            <a:pPr>
              <a:spcBef>
                <a:spcPct val="20000"/>
              </a:spcBef>
            </a:pPr>
            <a:r>
              <a:rPr lang="es-ES_tradnl" altLang="es-ES" dirty="0"/>
              <a:t>Requena Plens, </a:t>
            </a:r>
            <a:r>
              <a:rPr lang="es-ES_tradnl" altLang="es-ES" dirty="0" err="1"/>
              <a:t>Jose</a:t>
            </a:r>
            <a:r>
              <a:rPr lang="es-ES_tradnl" altLang="es-ES" dirty="0"/>
              <a:t> Manuel; Vera Guarinos, Jenaro.</a:t>
            </a:r>
          </a:p>
          <a:p>
            <a:pPr>
              <a:spcBef>
                <a:spcPct val="20000"/>
              </a:spcBef>
            </a:pPr>
            <a:r>
              <a:rPr lang="es-ES_tradnl" altLang="es-ES" dirty="0"/>
              <a:t>DFISTS. Escuela Politécnica Superior de Alicante.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73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C1E44-47FA-1C47-B6C8-CBAE040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99B6E-D5CF-2D4D-9BF7-81E8FDA5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Es necesario realizar decenas de medidas experimentales para encontrar las relaciones de los parámetros del recinto y la fuente con los coeficientes propuestos.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El decaimiento del campo temprano frente a la distancia depende en gran medida de la posición de la fuente y el volumen del recinto, por lo que se debe establecer unos limites de validez para aplicar la inversa de la distancia.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Las ecuaciones se proponen en su forma general para que puedan ser utilizadas con cualquier tiempo de integración.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Debido a la simplicidad de los cálculos, si finalmente se encuentran las relaciones, se podrá utilizar para analizar los campos acústicos en un recinto de forma rápida y efectiva sin recurrir a cálculos costosos como los realizados por programas de simulación acústica.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C7A93-44DF-0842-A0B0-2A9F4943A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1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C1E44-47FA-1C47-B6C8-CBAE040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CORREGIDO DE LOS CAMPOS ACÚSTICOS (DIRECTO, TEMPRANO Y TARDÍO)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866BD-ACA6-3841-A009-6DFEEA4B0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Basado en la teoría moderna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FF4A8-DC78-6440-B6BA-979385DDC8A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s-ES_tradnl" altLang="es-ES" dirty="0"/>
              <a:t>Octubre, 2018. </a:t>
            </a:r>
          </a:p>
          <a:p>
            <a:pPr>
              <a:spcBef>
                <a:spcPct val="20000"/>
              </a:spcBef>
            </a:pPr>
            <a:r>
              <a:rPr lang="es-ES_tradnl" altLang="es-ES" dirty="0"/>
              <a:t>Requena Plens, </a:t>
            </a:r>
            <a:r>
              <a:rPr lang="es-ES_tradnl" altLang="es-ES" dirty="0" err="1"/>
              <a:t>Jose</a:t>
            </a:r>
            <a:r>
              <a:rPr lang="es-ES_tradnl" altLang="es-ES" dirty="0"/>
              <a:t> Manuel; Vera Guarinos, Jenaro.</a:t>
            </a:r>
          </a:p>
          <a:p>
            <a:pPr>
              <a:spcBef>
                <a:spcPct val="20000"/>
              </a:spcBef>
            </a:pPr>
            <a:r>
              <a:rPr lang="es-ES_tradnl" altLang="es-ES" dirty="0"/>
              <a:t>DFISTS. Escuela Politécnica Superior de Alicante.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18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E2BFDD4-9F52-184A-B6E9-5DDD9AC7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4BE4E43-EDD6-9C4A-8751-D4B8C930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El cálculo de los campos acústicos directo y reverberado según Hopkins y </a:t>
            </a:r>
            <a:r>
              <a:rPr lang="es-ES_tradnl" dirty="0" err="1"/>
              <a:t>Stryker</a:t>
            </a:r>
            <a:r>
              <a:rPr lang="es-ES_tradnl" dirty="0"/>
              <a:t> (1948):</a:t>
            </a:r>
            <a:br>
              <a:rPr lang="es-ES_tradnl" dirty="0"/>
            </a:b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Teniendo en cuenta la integración temporal de los campos acústicos estos se dividen en tres: campo directo, campo temprano y campo tardío (Teoría revisada, </a:t>
            </a:r>
            <a:r>
              <a:rPr lang="es-ES_tradnl" dirty="0" err="1"/>
              <a:t>Barron</a:t>
            </a:r>
            <a:r>
              <a:rPr lang="es-ES_tradnl" dirty="0"/>
              <a:t> y Lee, 1988):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347A4C0B-40B5-344C-82B0-4C9B41663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CE379-CA1A-A949-B694-E70FAC2D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90" y="1421154"/>
            <a:ext cx="2551619" cy="885256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E16FD91-35F8-3943-B435-D115BBA1B1DC}"/>
              </a:ext>
            </a:extLst>
          </p:cNvPr>
          <p:cNvGrpSpPr/>
          <p:nvPr/>
        </p:nvGrpSpPr>
        <p:grpSpPr>
          <a:xfrm>
            <a:off x="3300906" y="3599222"/>
            <a:ext cx="7788901" cy="2461324"/>
            <a:chOff x="3643078" y="3599222"/>
            <a:chExt cx="7788901" cy="246132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6908EB9-31DF-4E4A-9308-6AF2E9D4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3078" y="3599222"/>
              <a:ext cx="5584516" cy="2461324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EEA90EE-981F-3145-A215-F327665C5A78}"/>
                </a:ext>
              </a:extLst>
            </p:cNvPr>
            <p:cNvSpPr txBox="1"/>
            <p:nvPr/>
          </p:nvSpPr>
          <p:spPr>
            <a:xfrm>
              <a:off x="9719109" y="4560314"/>
              <a:ext cx="1712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solidFill>
                    <a:srgbClr val="FF0000"/>
                  </a:solidFill>
                </a:rPr>
                <a:t>t</a:t>
              </a:r>
              <a:r>
                <a:rPr lang="es-ES_tradnl" baseline="-25000" dirty="0">
                  <a:solidFill>
                    <a:srgbClr val="FF0000"/>
                  </a:solidFill>
                </a:rPr>
                <a:t>0 </a:t>
              </a:r>
              <a:r>
                <a:rPr lang="es-ES_tradnl" dirty="0">
                  <a:solidFill>
                    <a:srgbClr val="FF0000"/>
                  </a:solidFill>
                </a:rPr>
                <a:t>= 50 ms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75C085F-77BF-B34B-B484-5711F6D9DB84}"/>
                </a:ext>
              </a:extLst>
            </p:cNvPr>
            <p:cNvCxnSpPr/>
            <p:nvPr/>
          </p:nvCxnSpPr>
          <p:spPr>
            <a:xfrm>
              <a:off x="9176198" y="4744980"/>
              <a:ext cx="54291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B33B9B-86D2-A34F-B6D3-AF624690DE41}"/>
                </a:ext>
              </a:extLst>
            </p:cNvPr>
            <p:cNvSpPr txBox="1"/>
            <p:nvPr/>
          </p:nvSpPr>
          <p:spPr>
            <a:xfrm>
              <a:off x="7791834" y="5390308"/>
              <a:ext cx="2631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solidFill>
                    <a:srgbClr val="FF0000"/>
                  </a:solidFill>
                </a:rPr>
                <a:t>t</a:t>
              </a:r>
              <a:r>
                <a:rPr lang="es-ES_tradnl" baseline="-25000" dirty="0">
                  <a:solidFill>
                    <a:srgbClr val="FF0000"/>
                  </a:solidFill>
                </a:rPr>
                <a:t>0 </a:t>
              </a:r>
              <a:r>
                <a:rPr lang="es-ES_tradnl" dirty="0">
                  <a:solidFill>
                    <a:srgbClr val="FF0000"/>
                  </a:solidFill>
                </a:rPr>
                <a:t>= 50 ms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9FAAF54-8C81-5944-8768-E2CB9DE4ECD3}"/>
                </a:ext>
              </a:extLst>
            </p:cNvPr>
            <p:cNvCxnSpPr/>
            <p:nvPr/>
          </p:nvCxnSpPr>
          <p:spPr>
            <a:xfrm>
              <a:off x="7248924" y="5574974"/>
              <a:ext cx="54291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03149A-F381-8142-9292-995CFB2F9A1C}"/>
              </a:ext>
            </a:extLst>
          </p:cNvPr>
          <p:cNvSpPr txBox="1"/>
          <p:nvPr/>
        </p:nvSpPr>
        <p:spPr>
          <a:xfrm>
            <a:off x="9376937" y="4858086"/>
            <a:ext cx="2631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solidFill>
                  <a:srgbClr val="FF0000"/>
                </a:solidFill>
              </a:rPr>
              <a:t>*Teniendo en cuenta el efecto </a:t>
            </a:r>
            <a:r>
              <a:rPr lang="es-ES_tradnl" sz="1000" i="1" dirty="0" err="1">
                <a:solidFill>
                  <a:srgbClr val="FF0000"/>
                </a:solidFill>
              </a:rPr>
              <a:t>Hass</a:t>
            </a:r>
            <a:endParaRPr lang="es-ES_tradnl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42292-7D79-7049-9B9A-C5FFA29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6A812CC-15F0-1D45-8E5F-CF7356F90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5360" y="987425"/>
            <a:ext cx="8099967" cy="522287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A7F93C-AB03-304B-B201-E86CA784A2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523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461545-FE76-7043-9D76-332DADD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revisada corregida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7DFE3-2027-F745-96ED-4648BA74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La teoría revisada corregida busca mejorar el ajuste de los cálculos de los campos acústicos propuestos por </a:t>
            </a:r>
            <a:r>
              <a:rPr lang="es-ES_tradnl" dirty="0" err="1"/>
              <a:t>Barron</a:t>
            </a:r>
            <a:r>
              <a:rPr lang="es-ES_tradnl" dirty="0"/>
              <a:t> y Lee.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La primera corrección es un factor aplicado al cálculo del campo temprano debido a que este decae aproximadamente con la inversa de la distancia.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313E4-B1D0-6E4E-A656-DA3EE6B921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99C246-4DD7-2844-BC9B-13E99CCF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25" y="2934970"/>
            <a:ext cx="6610350" cy="30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27D04-FD39-2444-9C6E-B60BF8BF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Teoría revisada corregida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B277F-DE5E-5E41-8FDD-7A0EC09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El resto de correcciones son coeficientes aplicados tanto a la exponencial como al global. Estos coeficientes se obtienen mediante regresión ajustando las ecuaciones a los campos obtenidos experimentalmente.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Este no es un método definitivo sino que el fin del mismo es encontrar que relación tiene cada coeficiente con los parámetros del recinto o la fuente y sustituirlo por esta.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86CF33-083C-024F-95F1-AD91FC16B6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6D9068-226F-524E-8900-0B9B089E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99" y="2057399"/>
            <a:ext cx="6138002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8ED292-4E4B-2549-883E-C00ABE06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Experimentación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A99E94F-8F5A-7641-A83D-73075918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Se han realizado los cálculos de los campos acústicos de dos recintos diferentes mediante el software EASE. Ambas simulaciones se han validado previamente mediante medidas experimentales.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Los recintos son:</a:t>
            </a:r>
          </a:p>
          <a:p>
            <a:pPr algn="just"/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OP/S003: 18.9 x 9.6 x 2.8 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/>
              <a:t>EP/0-26M: 11.9 x 7.1 x 2.7 m.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43D2B2-E2DA-934C-A764-0D53FE402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B78354-6B4A-C74C-A8F5-671513B1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61" y="2258025"/>
            <a:ext cx="5592527" cy="16215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268F1F-CE56-1D41-90EE-2D921D98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52" y="4286723"/>
            <a:ext cx="5392502" cy="16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8914-201C-334C-BD27-D3050C3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Campos acústicos experimentales/simulación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E030D-89B2-5A4F-9026-69FDE957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Los campos acústicos obtenidos en el recinto OP/S003 son: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Y en el aula EP/0-26M: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58D60E-9DAF-A641-8D8F-50FF8641C8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5D70E4-33C0-D04A-ACBD-CD2E7B96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62" y="1380455"/>
            <a:ext cx="5781675" cy="22265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A2AFCA-1200-7647-B694-F6F882D257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490" y="4024788"/>
            <a:ext cx="5783734" cy="22621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9C26749-E994-2345-B9A7-B53BA72D4E83}"/>
              </a:ext>
            </a:extLst>
          </p:cNvPr>
          <p:cNvSpPr txBox="1"/>
          <p:nvPr/>
        </p:nvSpPr>
        <p:spPr>
          <a:xfrm>
            <a:off x="5570218" y="1304500"/>
            <a:ext cx="687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Esquina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41EB3C-2701-374C-BDA4-98387FD5E30B}"/>
              </a:ext>
            </a:extLst>
          </p:cNvPr>
          <p:cNvSpPr txBox="1"/>
          <p:nvPr/>
        </p:nvSpPr>
        <p:spPr>
          <a:xfrm>
            <a:off x="5570218" y="3937431"/>
            <a:ext cx="687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Esquina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F0600-141A-9B4A-AF61-6AF7AF96057F}"/>
              </a:ext>
            </a:extLst>
          </p:cNvPr>
          <p:cNvSpPr txBox="1"/>
          <p:nvPr/>
        </p:nvSpPr>
        <p:spPr>
          <a:xfrm>
            <a:off x="8481645" y="1304500"/>
            <a:ext cx="687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Centro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60FE4-88C8-354D-AB89-6147D9255BD9}"/>
              </a:ext>
            </a:extLst>
          </p:cNvPr>
          <p:cNvSpPr txBox="1"/>
          <p:nvPr/>
        </p:nvSpPr>
        <p:spPr>
          <a:xfrm>
            <a:off x="8477469" y="3937431"/>
            <a:ext cx="687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Centro</a:t>
            </a:r>
          </a:p>
        </p:txBody>
      </p:sp>
    </p:spTree>
    <p:extLst>
      <p:ext uri="{BB962C8B-B14F-4D97-AF65-F5344CB8AC3E}">
        <p14:creationId xmlns:p14="http://schemas.microsoft.com/office/powerpoint/2010/main" val="8327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10ADA-0DC8-234B-B465-25FD734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B31A18A-A625-FD4F-940E-30BAD6F49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ES_tradnl" dirty="0"/>
                  <a:t>Campos en el recinto OP/S003: </a:t>
                </a:r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s-ES_tradnl" sz="1400" b="1" dirty="0"/>
                  <a:t>Izquierda</a:t>
                </a:r>
                <a:r>
                  <a:rPr lang="es-ES_tradnl" sz="1400" dirty="0"/>
                  <a:t>: Fuente en la esquina,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=1.244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=1.268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=0.949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=−0.339</m:t>
                    </m:r>
                  </m:oMath>
                </a14:m>
                <a:r>
                  <a:rPr lang="es-ES_tradnl" sz="1400" dirty="0"/>
                  <a:t>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=3.533</m:t>
                    </m:r>
                  </m:oMath>
                </a14:m>
                <a:r>
                  <a:rPr lang="es-ES_tradnl" sz="1400" dirty="0"/>
                  <a:t>. </a:t>
                </a:r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s-ES_tradnl" sz="1400" b="1" dirty="0"/>
                  <a:t>Derecha</a:t>
                </a:r>
                <a:r>
                  <a:rPr lang="es-ES_tradnl" sz="1400" dirty="0"/>
                  <a:t>: Fuente en el centro,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=1.195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=1.175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=0.937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=−2.123</m:t>
                    </m:r>
                  </m:oMath>
                </a14:m>
                <a:r>
                  <a:rPr lang="es-ES_tradnl" sz="1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=1.683</m:t>
                    </m:r>
                  </m:oMath>
                </a14:m>
                <a:r>
                  <a:rPr lang="es-ES_tradnl" sz="1400" dirty="0"/>
                  <a:t>.</a:t>
                </a:r>
                <a:r>
                  <a:rPr lang="es-ES" sz="1400" dirty="0">
                    <a:effectLst/>
                  </a:rPr>
                  <a:t> </a:t>
                </a:r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s-ES_tradnl" sz="1400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B31A18A-A625-FD4F-940E-30BAD6F49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9" t="-4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86391-C0DE-3541-B03C-FB66E6F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5557F5-CD84-FF40-958D-5F6D39F0F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52" y="2066300"/>
            <a:ext cx="8103095" cy="38116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F35A974-6709-9E4D-A936-6F68410FE462}"/>
              </a:ext>
            </a:extLst>
          </p:cNvPr>
          <p:cNvSpPr txBox="1"/>
          <p:nvPr/>
        </p:nvSpPr>
        <p:spPr>
          <a:xfrm>
            <a:off x="4953768" y="1943189"/>
            <a:ext cx="105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Esquina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C19698-FDD3-A143-B6B8-0C9B96A5536A}"/>
              </a:ext>
            </a:extLst>
          </p:cNvPr>
          <p:cNvSpPr txBox="1"/>
          <p:nvPr/>
        </p:nvSpPr>
        <p:spPr>
          <a:xfrm>
            <a:off x="9118642" y="1943189"/>
            <a:ext cx="105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Centro</a:t>
            </a:r>
          </a:p>
        </p:txBody>
      </p:sp>
    </p:spTree>
    <p:extLst>
      <p:ext uri="{BB962C8B-B14F-4D97-AF65-F5344CB8AC3E}">
        <p14:creationId xmlns:p14="http://schemas.microsoft.com/office/powerpoint/2010/main" val="2082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10ADA-0DC8-234B-B465-25FD734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B31A18A-A625-FD4F-940E-30BAD6F49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ES_tradnl" dirty="0"/>
                  <a:t>Campos en el aula EP/0-26M: </a:t>
                </a:r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s-ES_tradnl" sz="1400" b="1" dirty="0"/>
                  <a:t>Izquierda</a:t>
                </a:r>
                <a:r>
                  <a:rPr lang="es-ES_tradnl" sz="1400" dirty="0"/>
                  <a:t>: Fuente en la esquina,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=1.084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=0.839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=1.046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=−2.209</m:t>
                    </m:r>
                  </m:oMath>
                </a14:m>
                <a:r>
                  <a:rPr lang="es-ES_tradnl" sz="1400" dirty="0"/>
                  <a:t>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=1.618</m:t>
                    </m:r>
                  </m:oMath>
                </a14:m>
                <a:r>
                  <a:rPr lang="es-ES_tradnl" sz="1400" dirty="0"/>
                  <a:t>. </a:t>
                </a:r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s-ES_tradnl" sz="1400" b="1" dirty="0"/>
                  <a:t>Derecha</a:t>
                </a:r>
                <a:r>
                  <a:rPr lang="es-ES_tradnl" sz="1400" dirty="0"/>
                  <a:t>: Fuente en el centro,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=1.081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=0.843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=0.965</m:t>
                    </m:r>
                  </m:oMath>
                </a14:m>
                <a:r>
                  <a:rPr lang="es-ES_tradnl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=−3.895</m:t>
                    </m:r>
                  </m:oMath>
                </a14:m>
                <a:r>
                  <a:rPr lang="es-ES_tradnl" sz="1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_tradnl" sz="1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ES_tradnl" sz="1400" i="1">
                        <a:latin typeface="Cambria Math" panose="02040503050406030204" pitchFamily="18" charset="0"/>
                      </a:rPr>
                      <m:t>=1.073</m:t>
                    </m:r>
                  </m:oMath>
                </a14:m>
                <a:r>
                  <a:rPr lang="es-ES_tradnl" sz="1400" dirty="0"/>
                  <a:t>.</a:t>
                </a:r>
                <a:r>
                  <a:rPr lang="es-ES" sz="1400" dirty="0">
                    <a:effectLst/>
                  </a:rPr>
                  <a:t> </a:t>
                </a: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marL="285750" indent="-28575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s-ES" sz="14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s-ES_tradnl" sz="1400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EB31A18A-A625-FD4F-940E-30BAD6F49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9" t="-4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86391-C0DE-3541-B03C-FB66E6F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/>
              <a:t>Cálculo corregido, basado en la teoría moderna, de los campos acústicos (directo, temprano y tardío). Plens y Guarinos. 2018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5557F5-CD84-FF40-958D-5F6D39F0F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52" y="2078866"/>
            <a:ext cx="8103095" cy="37864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F35A974-6709-9E4D-A936-6F68410FE462}"/>
              </a:ext>
            </a:extLst>
          </p:cNvPr>
          <p:cNvSpPr txBox="1"/>
          <p:nvPr/>
        </p:nvSpPr>
        <p:spPr>
          <a:xfrm>
            <a:off x="4953768" y="1943189"/>
            <a:ext cx="105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Esquina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C19698-FDD3-A143-B6B8-0C9B96A5536A}"/>
              </a:ext>
            </a:extLst>
          </p:cNvPr>
          <p:cNvSpPr txBox="1"/>
          <p:nvPr/>
        </p:nvSpPr>
        <p:spPr>
          <a:xfrm>
            <a:off x="9118642" y="1943189"/>
            <a:ext cx="105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Centro</a:t>
            </a:r>
          </a:p>
        </p:txBody>
      </p:sp>
    </p:spTree>
    <p:extLst>
      <p:ext uri="{BB962C8B-B14F-4D97-AF65-F5344CB8AC3E}">
        <p14:creationId xmlns:p14="http://schemas.microsoft.com/office/powerpoint/2010/main" val="536161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ic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dic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dice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dic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dice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ontra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814</Words>
  <Application>Microsoft Macintosh PowerPoint</Application>
  <PresentationFormat>Panorámica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</vt:lpstr>
      <vt:lpstr>Portada</vt:lpstr>
      <vt:lpstr>Indice 1</vt:lpstr>
      <vt:lpstr>Indice 2</vt:lpstr>
      <vt:lpstr>Indice 3</vt:lpstr>
      <vt:lpstr>Indice 4</vt:lpstr>
      <vt:lpstr>Indice 5</vt:lpstr>
      <vt:lpstr>Contraportada</vt:lpstr>
      <vt:lpstr>CÁLCULO CORREGIDO DE LOS CAMPOS ACÚSTICOS (DIRECTO, TEMPRANO Y TARDÍO)</vt:lpstr>
      <vt:lpstr>Introducción</vt:lpstr>
      <vt:lpstr>Introducción</vt:lpstr>
      <vt:lpstr>Teoría revisada corregida</vt:lpstr>
      <vt:lpstr>Teoría revisada corregida</vt:lpstr>
      <vt:lpstr>Experimentación</vt:lpstr>
      <vt:lpstr>Campos acústicos experimentales/simulación</vt:lpstr>
      <vt:lpstr>Aplicación</vt:lpstr>
      <vt:lpstr>Aplicación</vt:lpstr>
      <vt:lpstr>Conclusiones</vt:lpstr>
      <vt:lpstr>CÁLCULO CORREGIDO DE LOS CAMPOS ACÚSTICOS (DIRECTO, TEMPRANO Y TARDÍO)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REQUENA PLENS</dc:creator>
  <cp:lastModifiedBy>JOSE MANUEL REQUENA PLENS</cp:lastModifiedBy>
  <cp:revision>61</cp:revision>
  <cp:lastPrinted>2018-10-12T15:11:52Z</cp:lastPrinted>
  <dcterms:created xsi:type="dcterms:W3CDTF">2018-10-12T13:11:51Z</dcterms:created>
  <dcterms:modified xsi:type="dcterms:W3CDTF">2018-11-10T10:29:27Z</dcterms:modified>
</cp:coreProperties>
</file>