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3"/>
  </p:notesMasterIdLst>
  <p:sldIdLst>
    <p:sldId id="4778" r:id="rId2"/>
    <p:sldId id="1010" r:id="rId3"/>
    <p:sldId id="4780" r:id="rId4"/>
    <p:sldId id="4779" r:id="rId5"/>
    <p:sldId id="4781" r:id="rId6"/>
    <p:sldId id="4782" r:id="rId7"/>
    <p:sldId id="4783" r:id="rId8"/>
    <p:sldId id="4784" r:id="rId9"/>
    <p:sldId id="4785" r:id="rId10"/>
    <p:sldId id="4786" r:id="rId11"/>
    <p:sldId id="275" r:id="rId12"/>
  </p:sldIdLst>
  <p:sldSz cx="12192000" cy="6858000"/>
  <p:notesSz cx="6858000" cy="9144000"/>
  <p:embeddedFontLst>
    <p:embeddedFont>
      <p:font typeface="Roboto" panose="02000000000000000000" pitchFamily="2" charset="0"/>
      <p:regular r:id="rId14"/>
      <p:bold r:id="rId15"/>
      <p:italic r:id="rId16"/>
      <p:boldItalic r:id="rId17"/>
    </p:embeddedFont>
    <p:embeddedFont>
      <p:font typeface="Roboto Light" panose="02000000000000000000" pitchFamily="2" charset="0"/>
      <p:regular r:id="rId18"/>
      <p:italic r:id="rId19"/>
    </p:embeddedFont>
    <p:embeddedFont>
      <p:font typeface="Roboto Medium" panose="02000000000000000000" pitchFamily="2" charset="0"/>
      <p:regular r:id="rId20"/>
      <p:italic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3"/>
            <p14:sldId id="4784"/>
            <p14:sldId id="4785"/>
            <p14:sldId id="4786"/>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D921FB-53AA-408F-ADA0-A39133F47E77}" v="15" dt="2025-03-03T05:45:41.0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94" autoAdjust="0"/>
    <p:restoredTop sz="91283" autoAdjust="0"/>
  </p:normalViewPr>
  <p:slideViewPr>
    <p:cSldViewPr snapToGrid="0" showGuides="1">
      <p:cViewPr varScale="1">
        <p:scale>
          <a:sx n="67" d="100"/>
          <a:sy n="67" d="100"/>
        </p:scale>
        <p:origin x="1584" y="278"/>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eph Welsh" userId="61ace4ae4fbf6a2e" providerId="LiveId" clId="{D8D921FB-53AA-408F-ADA0-A39133F47E77}"/>
    <pc:docChg chg="undo custSel modSld">
      <pc:chgData name="Joseph Welsh" userId="61ace4ae4fbf6a2e" providerId="LiveId" clId="{D8D921FB-53AA-408F-ADA0-A39133F47E77}" dt="2025-03-03T05:59:24.144" v="2697" actId="34807"/>
      <pc:docMkLst>
        <pc:docMk/>
      </pc:docMkLst>
      <pc:sldChg chg="modSp mod">
        <pc:chgData name="Joseph Welsh" userId="61ace4ae4fbf6a2e" providerId="LiveId" clId="{D8D921FB-53AA-408F-ADA0-A39133F47E77}" dt="2025-03-03T05:55:19.032" v="2651" actId="34807"/>
        <pc:sldMkLst>
          <pc:docMk/>
          <pc:sldMk cId="1173541040" sldId="4780"/>
        </pc:sldMkLst>
        <pc:spChg chg="mod">
          <ac:chgData name="Joseph Welsh" userId="61ace4ae4fbf6a2e" providerId="LiveId" clId="{D8D921FB-53AA-408F-ADA0-A39133F47E77}" dt="2025-03-03T05:55:19.032" v="2651" actId="34807"/>
          <ac:spMkLst>
            <pc:docMk/>
            <pc:sldMk cId="1173541040" sldId="4780"/>
            <ac:spMk id="7" creationId="{7C949C27-3E05-4AA4-A1A8-5696F6F3C356}"/>
          </ac:spMkLst>
        </pc:spChg>
        <pc:spChg chg="mod">
          <ac:chgData name="Joseph Welsh" userId="61ace4ae4fbf6a2e" providerId="LiveId" clId="{D8D921FB-53AA-408F-ADA0-A39133F47E77}" dt="2025-03-03T05:55:11.255" v="2650" actId="403"/>
          <ac:spMkLst>
            <pc:docMk/>
            <pc:sldMk cId="1173541040" sldId="4780"/>
            <ac:spMk id="9" creationId="{FF9D96EA-4B80-4F92-A071-B09915E427CE}"/>
          </ac:spMkLst>
        </pc:spChg>
      </pc:sldChg>
      <pc:sldChg chg="addSp delSp modSp mod">
        <pc:chgData name="Joseph Welsh" userId="61ace4ae4fbf6a2e" providerId="LiveId" clId="{D8D921FB-53AA-408F-ADA0-A39133F47E77}" dt="2025-03-03T05:56:10.588" v="2659" actId="34807"/>
        <pc:sldMkLst>
          <pc:docMk/>
          <pc:sldMk cId="2143329268" sldId="4781"/>
        </pc:sldMkLst>
        <pc:spChg chg="mod">
          <ac:chgData name="Joseph Welsh" userId="61ace4ae4fbf6a2e" providerId="LiveId" clId="{D8D921FB-53AA-408F-ADA0-A39133F47E77}" dt="2025-03-03T05:56:10.588" v="2659" actId="34807"/>
          <ac:spMkLst>
            <pc:docMk/>
            <pc:sldMk cId="2143329268" sldId="4781"/>
            <ac:spMk id="4" creationId="{AE016588-9575-44B2-BAA3-5937B6A9EDA0}"/>
          </ac:spMkLst>
        </pc:spChg>
        <pc:picChg chg="add del mod">
          <ac:chgData name="Joseph Welsh" userId="61ace4ae4fbf6a2e" providerId="LiveId" clId="{D8D921FB-53AA-408F-ADA0-A39133F47E77}" dt="2025-03-03T05:19:36.054" v="1549" actId="21"/>
          <ac:picMkLst>
            <pc:docMk/>
            <pc:sldMk cId="2143329268" sldId="4781"/>
            <ac:picMk id="3" creationId="{0D14E045-B165-0C37-537F-98C1B74D27CD}"/>
          </ac:picMkLst>
        </pc:picChg>
      </pc:sldChg>
      <pc:sldChg chg="addSp delSp modSp mod">
        <pc:chgData name="Joseph Welsh" userId="61ace4ae4fbf6a2e" providerId="LiveId" clId="{D8D921FB-53AA-408F-ADA0-A39133F47E77}" dt="2025-03-03T05:57:18.897" v="2673" actId="14100"/>
        <pc:sldMkLst>
          <pc:docMk/>
          <pc:sldMk cId="4221212761" sldId="4782"/>
        </pc:sldMkLst>
        <pc:spChg chg="add">
          <ac:chgData name="Joseph Welsh" userId="61ace4ae4fbf6a2e" providerId="LiveId" clId="{D8D921FB-53AA-408F-ADA0-A39133F47E77}" dt="2025-03-02T22:43:16.859" v="0"/>
          <ac:spMkLst>
            <pc:docMk/>
            <pc:sldMk cId="4221212761" sldId="4782"/>
            <ac:spMk id="3" creationId="{73FA7CE7-DD2B-EAD4-2415-01C17A70CB55}"/>
          </ac:spMkLst>
        </pc:spChg>
        <pc:spChg chg="mod">
          <ac:chgData name="Joseph Welsh" userId="61ace4ae4fbf6a2e" providerId="LiveId" clId="{D8D921FB-53AA-408F-ADA0-A39133F47E77}" dt="2025-03-03T05:57:18.897" v="2673" actId="14100"/>
          <ac:spMkLst>
            <pc:docMk/>
            <pc:sldMk cId="4221212761" sldId="4782"/>
            <ac:spMk id="4" creationId="{AE016588-9575-44B2-BAA3-5937B6A9EDA0}"/>
          </ac:spMkLst>
        </pc:spChg>
        <pc:picChg chg="add del mod">
          <ac:chgData name="Joseph Welsh" userId="61ace4ae4fbf6a2e" providerId="LiveId" clId="{D8D921FB-53AA-408F-ADA0-A39133F47E77}" dt="2025-03-03T00:36:53.163" v="20"/>
          <ac:picMkLst>
            <pc:docMk/>
            <pc:sldMk cId="4221212761" sldId="4782"/>
            <ac:picMk id="6" creationId="{60D4EB60-AEC0-BEBF-9864-0D8B0577C895}"/>
          </ac:picMkLst>
        </pc:picChg>
        <pc:picChg chg="add mod">
          <ac:chgData name="Joseph Welsh" userId="61ace4ae4fbf6a2e" providerId="LiveId" clId="{D8D921FB-53AA-408F-ADA0-A39133F47E77}" dt="2025-03-03T00:36:48.759" v="14"/>
          <ac:picMkLst>
            <pc:docMk/>
            <pc:sldMk cId="4221212761" sldId="4782"/>
            <ac:picMk id="8" creationId="{2E8A5A49-32AD-94EB-47CC-C62F37312876}"/>
          </ac:picMkLst>
        </pc:picChg>
        <pc:picChg chg="add del mod">
          <ac:chgData name="Joseph Welsh" userId="61ace4ae4fbf6a2e" providerId="LiveId" clId="{D8D921FB-53AA-408F-ADA0-A39133F47E77}" dt="2025-03-03T05:02:26.271" v="935" actId="478"/>
          <ac:picMkLst>
            <pc:docMk/>
            <pc:sldMk cId="4221212761" sldId="4782"/>
            <ac:picMk id="10" creationId="{04FE98A2-DBF3-3C18-CC1D-EB9FA8B2A560}"/>
          </ac:picMkLst>
        </pc:picChg>
        <pc:picChg chg="add mod">
          <ac:chgData name="Joseph Welsh" userId="61ace4ae4fbf6a2e" providerId="LiveId" clId="{D8D921FB-53AA-408F-ADA0-A39133F47E77}" dt="2025-03-03T05:03:45.680" v="974" actId="1076"/>
          <ac:picMkLst>
            <pc:docMk/>
            <pc:sldMk cId="4221212761" sldId="4782"/>
            <ac:picMk id="12" creationId="{3E62A1D8-782D-DD84-6321-E9809BA63110}"/>
          </ac:picMkLst>
        </pc:picChg>
      </pc:sldChg>
      <pc:sldChg chg="addSp modSp mod">
        <pc:chgData name="Joseph Welsh" userId="61ace4ae4fbf6a2e" providerId="LiveId" clId="{D8D921FB-53AA-408F-ADA0-A39133F47E77}" dt="2025-03-03T05:58:47.852" v="2695" actId="20577"/>
        <pc:sldMkLst>
          <pc:docMk/>
          <pc:sldMk cId="859750405" sldId="4783"/>
        </pc:sldMkLst>
        <pc:spChg chg="mod">
          <ac:chgData name="Joseph Welsh" userId="61ace4ae4fbf6a2e" providerId="LiveId" clId="{D8D921FB-53AA-408F-ADA0-A39133F47E77}" dt="2025-03-03T05:58:47.852" v="2695" actId="20577"/>
          <ac:spMkLst>
            <pc:docMk/>
            <pc:sldMk cId="859750405" sldId="4783"/>
            <ac:spMk id="4" creationId="{AE016588-9575-44B2-BAA3-5937B6A9EDA0}"/>
          </ac:spMkLst>
        </pc:spChg>
        <pc:spChg chg="add mod">
          <ac:chgData name="Joseph Welsh" userId="61ace4ae4fbf6a2e" providerId="LiveId" clId="{D8D921FB-53AA-408F-ADA0-A39133F47E77}" dt="2025-03-03T03:16:17.341" v="386" actId="14100"/>
          <ac:spMkLst>
            <pc:docMk/>
            <pc:sldMk cId="859750405" sldId="4783"/>
            <ac:spMk id="11" creationId="{49C501D3-4A9C-B9D7-2223-5AF477345624}"/>
          </ac:spMkLst>
        </pc:spChg>
        <pc:spChg chg="add mod">
          <ac:chgData name="Joseph Welsh" userId="61ace4ae4fbf6a2e" providerId="LiveId" clId="{D8D921FB-53AA-408F-ADA0-A39133F47E77}" dt="2025-03-03T03:16:03.404" v="381" actId="1036"/>
          <ac:spMkLst>
            <pc:docMk/>
            <pc:sldMk cId="859750405" sldId="4783"/>
            <ac:spMk id="12" creationId="{D2D84F86-053A-39F4-235D-5CAC2663D35B}"/>
          </ac:spMkLst>
        </pc:spChg>
        <pc:picChg chg="add mod">
          <ac:chgData name="Joseph Welsh" userId="61ace4ae4fbf6a2e" providerId="LiveId" clId="{D8D921FB-53AA-408F-ADA0-A39133F47E77}" dt="2025-03-03T00:38:05.809" v="46" actId="1076"/>
          <ac:picMkLst>
            <pc:docMk/>
            <pc:sldMk cId="859750405" sldId="4783"/>
            <ac:picMk id="6" creationId="{0A4D74AE-158E-386E-4927-37C4CC883467}"/>
          </ac:picMkLst>
        </pc:picChg>
      </pc:sldChg>
      <pc:sldChg chg="addSp modSp mod">
        <pc:chgData name="Joseph Welsh" userId="61ace4ae4fbf6a2e" providerId="LiveId" clId="{D8D921FB-53AA-408F-ADA0-A39133F47E77}" dt="2025-03-03T05:58:58.315" v="2696" actId="34807"/>
        <pc:sldMkLst>
          <pc:docMk/>
          <pc:sldMk cId="523037342" sldId="4785"/>
        </pc:sldMkLst>
        <pc:spChg chg="mod">
          <ac:chgData name="Joseph Welsh" userId="61ace4ae4fbf6a2e" providerId="LiveId" clId="{D8D921FB-53AA-408F-ADA0-A39133F47E77}" dt="2025-03-03T05:58:58.315" v="2696" actId="34807"/>
          <ac:spMkLst>
            <pc:docMk/>
            <pc:sldMk cId="523037342" sldId="4785"/>
            <ac:spMk id="4" creationId="{AE016588-9575-44B2-BAA3-5937B6A9EDA0}"/>
          </ac:spMkLst>
        </pc:spChg>
        <pc:picChg chg="add mod modCrop">
          <ac:chgData name="Joseph Welsh" userId="61ace4ae4fbf6a2e" providerId="LiveId" clId="{D8D921FB-53AA-408F-ADA0-A39133F47E77}" dt="2025-03-03T05:46:20.223" v="2002" actId="1076"/>
          <ac:picMkLst>
            <pc:docMk/>
            <pc:sldMk cId="523037342" sldId="4785"/>
            <ac:picMk id="5" creationId="{6B38E447-7877-E002-3A0D-21E0854AAA92}"/>
          </ac:picMkLst>
        </pc:picChg>
      </pc:sldChg>
      <pc:sldChg chg="addSp delSp modSp mod">
        <pc:chgData name="Joseph Welsh" userId="61ace4ae4fbf6a2e" providerId="LiveId" clId="{D8D921FB-53AA-408F-ADA0-A39133F47E77}" dt="2025-03-03T05:59:24.144" v="2697" actId="34807"/>
        <pc:sldMkLst>
          <pc:docMk/>
          <pc:sldMk cId="2676349839" sldId="4786"/>
        </pc:sldMkLst>
        <pc:spChg chg="mod">
          <ac:chgData name="Joseph Welsh" userId="61ace4ae4fbf6a2e" providerId="LiveId" clId="{D8D921FB-53AA-408F-ADA0-A39133F47E77}" dt="2025-03-03T05:59:24.144" v="2697" actId="34807"/>
          <ac:spMkLst>
            <pc:docMk/>
            <pc:sldMk cId="2676349839" sldId="4786"/>
            <ac:spMk id="4" creationId="{AE016588-9575-44B2-BAA3-5937B6A9EDA0}"/>
          </ac:spMkLst>
        </pc:spChg>
        <pc:spChg chg="add mod">
          <ac:chgData name="Joseph Welsh" userId="61ace4ae4fbf6a2e" providerId="LiveId" clId="{D8D921FB-53AA-408F-ADA0-A39133F47E77}" dt="2025-03-03T05:30:13.811" v="1991" actId="1038"/>
          <ac:spMkLst>
            <pc:docMk/>
            <pc:sldMk cId="2676349839" sldId="4786"/>
            <ac:spMk id="7" creationId="{EB56E266-76D6-7674-FFD0-A249D8DE65C4}"/>
          </ac:spMkLst>
        </pc:spChg>
        <pc:spChg chg="add mod">
          <ac:chgData name="Joseph Welsh" userId="61ace4ae4fbf6a2e" providerId="LiveId" clId="{D8D921FB-53AA-408F-ADA0-A39133F47E77}" dt="2025-03-03T05:30:37.331" v="1994" actId="207"/>
          <ac:spMkLst>
            <pc:docMk/>
            <pc:sldMk cId="2676349839" sldId="4786"/>
            <ac:spMk id="8" creationId="{610E1EBD-82F3-5143-E018-29CE522074EA}"/>
          </ac:spMkLst>
        </pc:spChg>
        <pc:picChg chg="add del mod">
          <ac:chgData name="Joseph Welsh" userId="61ace4ae4fbf6a2e" providerId="LiveId" clId="{D8D921FB-53AA-408F-ADA0-A39133F47E77}" dt="2025-03-03T05:24:19.605" v="1554" actId="478"/>
          <ac:picMkLst>
            <pc:docMk/>
            <pc:sldMk cId="2676349839" sldId="4786"/>
            <ac:picMk id="3" creationId="{0D14E045-B165-0C37-537F-98C1B74D27CD}"/>
          </ac:picMkLst>
        </pc:picChg>
        <pc:picChg chg="add mod">
          <ac:chgData name="Joseph Welsh" userId="61ace4ae4fbf6a2e" providerId="LiveId" clId="{D8D921FB-53AA-408F-ADA0-A39133F47E77}" dt="2025-03-03T05:30:02.828" v="1950" actId="1038"/>
          <ac:picMkLst>
            <pc:docMk/>
            <pc:sldMk cId="2676349839" sldId="4786"/>
            <ac:picMk id="6" creationId="{BFD485B9-40E6-C2A2-7611-06F90576E41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1/03/2025</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11</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June 2020</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0"/>
            <a:ext cx="4552315" cy="5673110"/>
          </a:xfrm>
        </p:spPr>
        <p:txBody>
          <a:bodyPr anchor="ctr"/>
          <a:lstStyle/>
          <a:p>
            <a:pPr algn="ctr"/>
            <a:r>
              <a:rPr lang="en-US" sz="2400">
                <a:solidFill>
                  <a:srgbClr val="000005"/>
                </a:solidFill>
                <a:effectLst/>
                <a:latin typeface="Roboto" panose="02000000000000000000" pitchFamily="2" charset="0"/>
              </a:rPr>
              <a:t>The trial layout proved effective, leading to a rise in customer traffic at the trial stores compared to those without any layout modifications. This significant increase is most evident in the initial pairing, although a positive impact is observed across all three pairings.</a:t>
            </a:r>
            <a:endParaRPr lang="en-AU" dirty="0"/>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pic>
        <p:nvPicPr>
          <p:cNvPr id="6" name="Picture 5" descr="A graph with colorful lines&#10;&#10;AI-generated content may be incorrect.">
            <a:extLst>
              <a:ext uri="{FF2B5EF4-FFF2-40B4-BE49-F238E27FC236}">
                <a16:creationId xmlns:a16="http://schemas.microsoft.com/office/drawing/2014/main" id="{BFD485B9-40E6-C2A2-7611-06F90576E4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3100" y="102863"/>
            <a:ext cx="6400813" cy="6400813"/>
          </a:xfrm>
          <a:prstGeom prst="rect">
            <a:avLst/>
          </a:prstGeom>
        </p:spPr>
      </p:pic>
      <p:sp>
        <p:nvSpPr>
          <p:cNvPr id="7" name="TextBox 6">
            <a:extLst>
              <a:ext uri="{FF2B5EF4-FFF2-40B4-BE49-F238E27FC236}">
                <a16:creationId xmlns:a16="http://schemas.microsoft.com/office/drawing/2014/main" id="{EB56E266-76D6-7674-FFD0-A249D8DE65C4}"/>
              </a:ext>
            </a:extLst>
          </p:cNvPr>
          <p:cNvSpPr txBox="1"/>
          <p:nvPr/>
        </p:nvSpPr>
        <p:spPr>
          <a:xfrm>
            <a:off x="7349490" y="5097780"/>
            <a:ext cx="3749040" cy="285750"/>
          </a:xfrm>
          <a:prstGeom prst="rect">
            <a:avLst/>
          </a:prstGeom>
          <a:noFill/>
        </p:spPr>
        <p:txBody>
          <a:bodyPr wrap="square" lIns="0" tIns="0" rIns="0" bIns="0" rtlCol="0" anchor="t">
            <a:noAutofit/>
          </a:bodyPr>
          <a:lstStyle/>
          <a:p>
            <a:pPr algn="l"/>
            <a:r>
              <a:rPr lang="en-US" sz="1200" b="1" dirty="0">
                <a:latin typeface="Roboto Light" panose="02000000000000000000" pitchFamily="2" charset="0"/>
                <a:ea typeface="Roboto Light" panose="02000000000000000000" pitchFamily="2" charset="0"/>
              </a:rPr>
              <a:t>Pre-trial                                     Trial               Post-trial</a:t>
            </a:r>
          </a:p>
        </p:txBody>
      </p:sp>
      <p:sp>
        <p:nvSpPr>
          <p:cNvPr id="8" name="Oval 7">
            <a:extLst>
              <a:ext uri="{FF2B5EF4-FFF2-40B4-BE49-F238E27FC236}">
                <a16:creationId xmlns:a16="http://schemas.microsoft.com/office/drawing/2014/main" id="{610E1EBD-82F3-5143-E018-29CE522074EA}"/>
              </a:ext>
            </a:extLst>
          </p:cNvPr>
          <p:cNvSpPr/>
          <p:nvPr/>
        </p:nvSpPr>
        <p:spPr>
          <a:xfrm>
            <a:off x="9098280" y="948690"/>
            <a:ext cx="1154430" cy="14401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1</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a:latin typeface="Roboto" panose="02000000000000000000" pitchFamily="2" charset="0"/>
                <a:ea typeface="Roboto" panose="02000000000000000000" pitchFamily="2" charset="0"/>
                <a:cs typeface="Roboto" panose="02000000000000000000" pitchFamily="2" charset="0"/>
              </a:rPr>
              <a:t>Task 2</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7C949C27-3E05-4AA4-A1A8-5696F6F3C356}"/>
              </a:ext>
            </a:extLst>
          </p:cNvPr>
          <p:cNvSpPr txBox="1"/>
          <p:nvPr/>
        </p:nvSpPr>
        <p:spPr>
          <a:xfrm>
            <a:off x="4095585" y="1967887"/>
            <a:ext cx="7580989" cy="1718742"/>
          </a:xfrm>
          <a:prstGeom prst="rect">
            <a:avLst/>
          </a:prstGeom>
          <a:noFill/>
        </p:spPr>
        <p:txBody>
          <a:bodyPr wrap="square" lIns="0" tIns="0" rIns="0" bIns="0" rtlCol="0" anchor="t">
            <a:noAutofit/>
          </a:bodyPr>
          <a:lstStyle/>
          <a:p>
            <a:pPr algn="l"/>
            <a:r>
              <a:rPr lang="en-US" sz="1800">
                <a:solidFill>
                  <a:srgbClr val="000005"/>
                </a:solidFill>
                <a:effectLst/>
                <a:latin typeface="Roboto Light" panose="02000000000000000000" pitchFamily="2" charset="0"/>
              </a:rPr>
              <a:t>Chips are considered a basic food item, mainly appreciated by cost-conscious families and everyday consumers without the obligations of providing for a family.</a:t>
            </a:r>
            <a:endParaRPr lang="en-AU" dirty="0">
              <a:latin typeface="Roboto Light" panose="02000000000000000000" pitchFamily="2" charset="0"/>
              <a:ea typeface="Roboto Light" panose="02000000000000000000" pitchFamily="2" charset="0"/>
            </a:endParaRPr>
          </a:p>
        </p:txBody>
      </p:sp>
      <p:sp>
        <p:nvSpPr>
          <p:cNvPr id="9" name="TextBox 8">
            <a:extLst>
              <a:ext uri="{FF2B5EF4-FFF2-40B4-BE49-F238E27FC236}">
                <a16:creationId xmlns:a16="http://schemas.microsoft.com/office/drawing/2014/main" id="{FF9D96EA-4B80-4F92-A071-B09915E427CE}"/>
              </a:ext>
            </a:extLst>
          </p:cNvPr>
          <p:cNvSpPr txBox="1"/>
          <p:nvPr/>
        </p:nvSpPr>
        <p:spPr>
          <a:xfrm>
            <a:off x="4095585" y="4158466"/>
            <a:ext cx="7580989" cy="1718742"/>
          </a:xfrm>
          <a:prstGeom prst="rect">
            <a:avLst/>
          </a:prstGeom>
          <a:noFill/>
        </p:spPr>
        <p:txBody>
          <a:bodyPr wrap="square" lIns="0" tIns="0" rIns="0" bIns="0" rtlCol="0" anchor="t">
            <a:noAutofit/>
          </a:bodyPr>
          <a:lstStyle/>
          <a:p>
            <a:r>
              <a:rPr lang="en-US" dirty="0">
                <a:solidFill>
                  <a:srgbClr val="000005"/>
                </a:solidFill>
                <a:effectLst/>
                <a:latin typeface="Roboto Light" panose="02000000000000000000" pitchFamily="2" charset="0"/>
              </a:rPr>
              <a:t>The trial layout boosted chip sales by attracting more customers from February to April 2019.</a:t>
            </a:r>
            <a:endParaRPr lang="en-AU"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Category</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0"/>
            <a:ext cx="10479600" cy="5113040"/>
          </a:xfrm>
        </p:spPr>
        <p:txBody>
          <a:bodyPr anchor="ctr"/>
          <a:lstStyle/>
          <a:p>
            <a:pPr algn="ctr"/>
            <a:r>
              <a:rPr lang="en-US" sz="2400" dirty="0">
                <a:solidFill>
                  <a:srgbClr val="000005"/>
                </a:solidFill>
                <a:effectLst/>
                <a:latin typeface="Roboto" panose="02000000000000000000" pitchFamily="2" charset="0"/>
              </a:rPr>
              <a:t>Overview: For some families, chips represent a cost-effective option, while others have the means to spend more.</a:t>
            </a:r>
            <a:endParaRPr lang="en-AU" dirty="0"/>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4" y="453370"/>
            <a:ext cx="4899025" cy="5641848"/>
          </a:xfrm>
        </p:spPr>
        <p:txBody>
          <a:bodyPr anchor="ctr"/>
          <a:lstStyle/>
          <a:p>
            <a:pPr marL="0" indent="0" algn="ctr" rtl="0" eaLnBrk="1" latinLnBrk="0" hangingPunct="1">
              <a:spcBef>
                <a:spcPts val="1000"/>
              </a:spcBef>
              <a:buNone/>
            </a:pPr>
            <a:r>
              <a:rPr lang="en-US" sz="2400" dirty="0">
                <a:solidFill>
                  <a:srgbClr val="000005"/>
                </a:solidFill>
                <a:effectLst/>
                <a:latin typeface="Roboto" panose="02000000000000000000" pitchFamily="2" charset="0"/>
              </a:rPr>
              <a:t>Chip sales are not predominantly influenced by premium consumers.</a:t>
            </a:r>
          </a:p>
          <a:p>
            <a:pPr marL="0" indent="0" algn="ctr" rtl="0" eaLnBrk="1" latinLnBrk="0" hangingPunct="1">
              <a:spcBef>
                <a:spcPts val="1000"/>
              </a:spcBef>
              <a:buNone/>
            </a:pPr>
            <a:r>
              <a:rPr lang="en-US" sz="2400" dirty="0">
                <a:solidFill>
                  <a:srgbClr val="000005"/>
                </a:solidFill>
                <a:effectLst/>
                <a:latin typeface="Roboto" panose="02000000000000000000" pitchFamily="2" charset="0"/>
              </a:rPr>
              <a:t>In fact, budget-conscious and mainstream shoppers each account for a larger share of sales compared to premium buyers, suggesting that chips are not considered a luxury product.</a:t>
            </a:r>
          </a:p>
          <a:p>
            <a:pPr marL="0" indent="0" algn="ctr" rtl="0" eaLnBrk="1" latinLnBrk="0" hangingPunct="1">
              <a:spcBef>
                <a:spcPts val="1000"/>
              </a:spcBef>
              <a:buNone/>
            </a:pPr>
            <a:r>
              <a:rPr lang="en-US" sz="2400" dirty="0">
                <a:solidFill>
                  <a:srgbClr val="000005"/>
                </a:solidFill>
                <a:effectLst/>
                <a:latin typeface="Roboto" panose="02000000000000000000" pitchFamily="2" charset="0"/>
              </a:rPr>
              <a:t>Since affluent customers do not largely contribute to chip sales, any marketing efforts should focus on appealing to the more price-sensitive demographic.</a:t>
            </a:r>
            <a:endParaRPr lang="en-AU" dirty="0"/>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pic>
        <p:nvPicPr>
          <p:cNvPr id="12" name="Picture 11" descr="A graph with different colored bars&#10;&#10;AI-generated content may be incorrect.">
            <a:extLst>
              <a:ext uri="{FF2B5EF4-FFF2-40B4-BE49-F238E27FC236}">
                <a16:creationId xmlns:a16="http://schemas.microsoft.com/office/drawing/2014/main" id="{3E62A1D8-782D-DD84-6321-E9809BA631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4727" y="453371"/>
            <a:ext cx="5641848" cy="5641848"/>
          </a:xfrm>
          <a:prstGeom prst="rect">
            <a:avLst/>
          </a:prstGeom>
        </p:spPr>
      </p:pic>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0"/>
            <a:ext cx="4387879" cy="5638819"/>
          </a:xfrm>
        </p:spPr>
        <p:txBody>
          <a:bodyPr anchor="ctr"/>
          <a:lstStyle/>
          <a:p>
            <a:pPr marL="0" indent="0" algn="ctr" rtl="0" eaLnBrk="1" latinLnBrk="0" hangingPunct="1">
              <a:spcBef>
                <a:spcPts val="1000"/>
              </a:spcBef>
              <a:buNone/>
            </a:pPr>
            <a:r>
              <a:rPr lang="en-US" sz="2400" dirty="0">
                <a:solidFill>
                  <a:srgbClr val="000005"/>
                </a:solidFill>
                <a:effectLst/>
                <a:latin typeface="Roboto" panose="02000000000000000000" pitchFamily="2" charset="0"/>
              </a:rPr>
              <a:t>The majority of chips bought by families across all life stages fall into the budget customer segment.</a:t>
            </a:r>
          </a:p>
          <a:p>
            <a:pPr marL="0" indent="0" algn="ctr" rtl="0" eaLnBrk="1" latinLnBrk="0" hangingPunct="1">
              <a:spcBef>
                <a:spcPts val="1000"/>
              </a:spcBef>
              <a:buNone/>
            </a:pPr>
            <a:r>
              <a:rPr lang="en-US" sz="2400" dirty="0">
                <a:solidFill>
                  <a:srgbClr val="000005"/>
                </a:solidFill>
                <a:effectLst/>
                <a:latin typeface="Roboto" panose="02000000000000000000" pitchFamily="2" charset="0"/>
              </a:rPr>
              <a:t>In contrast, the singles and couples who primarily purchase chips are from the mainstream category.</a:t>
            </a:r>
          </a:p>
          <a:p>
            <a:pPr marL="0" indent="0" algn="ctr" rtl="0" eaLnBrk="1" latinLnBrk="0" hangingPunct="1">
              <a:spcBef>
                <a:spcPts val="1000"/>
              </a:spcBef>
              <a:buNone/>
            </a:pPr>
            <a:r>
              <a:rPr lang="en-US" sz="2400" dirty="0">
                <a:solidFill>
                  <a:srgbClr val="000005"/>
                </a:solidFill>
                <a:effectLst/>
                <a:latin typeface="Roboto" panose="02000000000000000000" pitchFamily="2" charset="0"/>
              </a:rPr>
              <a:t>Families with premium status tend to buy fewer chips compared to those in the budget category.</a:t>
            </a:r>
            <a:endParaRPr lang="en-AU" dirty="0"/>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pic>
        <p:nvPicPr>
          <p:cNvPr id="6" name="Picture 5" descr="A graph of different colored bars&#10;&#10;AI-generated content may be incorrect.">
            <a:extLst>
              <a:ext uri="{FF2B5EF4-FFF2-40B4-BE49-F238E27FC236}">
                <a16:creationId xmlns:a16="http://schemas.microsoft.com/office/drawing/2014/main" id="{0A4D74AE-158E-386E-4927-37C4CC8834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8883" y="450341"/>
            <a:ext cx="5641848" cy="5641848"/>
          </a:xfrm>
          <a:prstGeom prst="rect">
            <a:avLst/>
          </a:prstGeom>
        </p:spPr>
      </p:pic>
      <p:sp>
        <p:nvSpPr>
          <p:cNvPr id="11" name="Oval 10">
            <a:extLst>
              <a:ext uri="{FF2B5EF4-FFF2-40B4-BE49-F238E27FC236}">
                <a16:creationId xmlns:a16="http://schemas.microsoft.com/office/drawing/2014/main" id="{49C501D3-4A9C-B9D7-2223-5AF477345624}"/>
              </a:ext>
            </a:extLst>
          </p:cNvPr>
          <p:cNvSpPr/>
          <p:nvPr/>
        </p:nvSpPr>
        <p:spPr>
          <a:xfrm>
            <a:off x="6938010" y="1040130"/>
            <a:ext cx="1394460" cy="7581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noFill/>
              <a:latin typeface="Roboto Light" panose="02000000000000000000" pitchFamily="2" charset="0"/>
              <a:ea typeface="Roboto Light" panose="02000000000000000000" pitchFamily="2" charset="0"/>
            </a:endParaRPr>
          </a:p>
        </p:txBody>
      </p:sp>
      <p:sp>
        <p:nvSpPr>
          <p:cNvPr id="12" name="Oval 11">
            <a:extLst>
              <a:ext uri="{FF2B5EF4-FFF2-40B4-BE49-F238E27FC236}">
                <a16:creationId xmlns:a16="http://schemas.microsoft.com/office/drawing/2014/main" id="{D2D84F86-053A-39F4-235D-5CAC2663D35B}"/>
              </a:ext>
            </a:extLst>
          </p:cNvPr>
          <p:cNvSpPr/>
          <p:nvPr/>
        </p:nvSpPr>
        <p:spPr>
          <a:xfrm>
            <a:off x="8210550" y="3634740"/>
            <a:ext cx="1394460" cy="7581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a:no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0"/>
            <a:ext cx="4937759" cy="5284489"/>
          </a:xfrm>
        </p:spPr>
        <p:txBody>
          <a:bodyPr anchor="ctr"/>
          <a:lstStyle/>
          <a:p>
            <a:pPr algn="ctr"/>
            <a:r>
              <a:rPr lang="en-US" sz="2400">
                <a:solidFill>
                  <a:srgbClr val="000005"/>
                </a:solidFill>
                <a:effectLst/>
                <a:latin typeface="Roboto" panose="02000000000000000000" pitchFamily="2" charset="0"/>
              </a:rPr>
              <a:t>During the trial period, while many other stores reported stagnant or decreasing sales, the trial stores enjoyed a rise in sales driven by a boost in customer traffic. Although other stores faced a decline in customer numbers, the new layouts in the trial stores facilitated a higher volume of chip purchases, resulting in increased sales, even though the overall quantity and frequency of purchases remained relatively stable.</a:t>
            </a:r>
            <a:endParaRPr lang="en-AU" dirty="0"/>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pic>
        <p:nvPicPr>
          <p:cNvPr id="5" name="Picture 4" descr="A screenshot of a computer&#10;&#10;AI-generated content may be incorrect.">
            <a:extLst>
              <a:ext uri="{FF2B5EF4-FFF2-40B4-BE49-F238E27FC236}">
                <a16:creationId xmlns:a16="http://schemas.microsoft.com/office/drawing/2014/main" id="{6B38E447-7877-E002-3A0D-21E0854AAA92}"/>
              </a:ext>
            </a:extLst>
          </p:cNvPr>
          <p:cNvPicPr>
            <a:picLocks noChangeAspect="1"/>
          </p:cNvPicPr>
          <p:nvPr/>
        </p:nvPicPr>
        <p:blipFill>
          <a:blip r:embed="rId3">
            <a:extLst>
              <a:ext uri="{28A0092B-C50C-407E-A947-70E740481C1C}">
                <a14:useLocalDpi xmlns:a14="http://schemas.microsoft.com/office/drawing/2010/main" val="0"/>
              </a:ext>
            </a:extLst>
          </a:blip>
          <a:srcRect b="47666"/>
          <a:stretch/>
        </p:blipFill>
        <p:spPr>
          <a:xfrm>
            <a:off x="6738816" y="282347"/>
            <a:ext cx="4937759" cy="5931888"/>
          </a:xfrm>
          <a:prstGeom prst="rect">
            <a:avLst/>
          </a:prstGeom>
        </p:spPr>
      </p:pic>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8006</TotalTime>
  <Words>577</Words>
  <Application>Microsoft Office PowerPoint</Application>
  <PresentationFormat>Widescreen</PresentationFormat>
  <Paragraphs>41</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Roboto Light</vt:lpstr>
      <vt:lpstr>Roboto</vt:lpstr>
      <vt:lpstr>Arial</vt:lpstr>
      <vt:lpstr>Roboto Medium</vt:lpstr>
      <vt:lpstr>Calibri</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02</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Joseph Welsh</cp:lastModifiedBy>
  <cp:revision>464</cp:revision>
  <dcterms:created xsi:type="dcterms:W3CDTF">2018-02-07T23:23:24Z</dcterms:created>
  <dcterms:modified xsi:type="dcterms:W3CDTF">2025-03-03T05:59:32Z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