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1" r:id="rId6"/>
    <p:sldId id="268" r:id="rId7"/>
    <p:sldId id="262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803AE-A9F2-4270-A2B9-6F8A70E5E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593115-3DB6-49AD-8340-0630B3361282}">
      <dgm:prSet/>
      <dgm:spPr/>
      <dgm:t>
        <a:bodyPr/>
        <a:lstStyle/>
        <a:p>
          <a:r>
            <a:rPr lang="en-US"/>
            <a:t>Public distrust of health system</a:t>
          </a:r>
        </a:p>
      </dgm:t>
    </dgm:pt>
    <dgm:pt modelId="{43EC9B31-5CE1-48F1-903E-8842C1CE7D92}" type="parTrans" cxnId="{93127755-8A2F-4079-96CD-D373350B8D63}">
      <dgm:prSet/>
      <dgm:spPr/>
      <dgm:t>
        <a:bodyPr/>
        <a:lstStyle/>
        <a:p>
          <a:endParaRPr lang="en-US"/>
        </a:p>
      </dgm:t>
    </dgm:pt>
    <dgm:pt modelId="{694ECF08-1F8F-48F7-81A6-7FFCA052B311}" type="sibTrans" cxnId="{93127755-8A2F-4079-96CD-D373350B8D63}">
      <dgm:prSet/>
      <dgm:spPr/>
      <dgm:t>
        <a:bodyPr/>
        <a:lstStyle/>
        <a:p>
          <a:endParaRPr lang="en-US"/>
        </a:p>
      </dgm:t>
    </dgm:pt>
    <dgm:pt modelId="{ACA82FB0-0EFC-4BC1-9A29-8AAA0A51EF2D}">
      <dgm:prSet/>
      <dgm:spPr/>
      <dgm:t>
        <a:bodyPr/>
        <a:lstStyle/>
        <a:p>
          <a:r>
            <a:rPr lang="en-US"/>
            <a:t>Political unrest</a:t>
          </a:r>
        </a:p>
      </dgm:t>
    </dgm:pt>
    <dgm:pt modelId="{F563ECA9-C538-4F97-B321-31A5D22C33AA}" type="parTrans" cxnId="{83FFF50F-574A-4A4A-8520-695B06FE63A9}">
      <dgm:prSet/>
      <dgm:spPr/>
      <dgm:t>
        <a:bodyPr/>
        <a:lstStyle/>
        <a:p>
          <a:endParaRPr lang="en-US"/>
        </a:p>
      </dgm:t>
    </dgm:pt>
    <dgm:pt modelId="{D4C3F711-CF8F-42F4-963E-9467977252C9}" type="sibTrans" cxnId="{83FFF50F-574A-4A4A-8520-695B06FE63A9}">
      <dgm:prSet/>
      <dgm:spPr/>
      <dgm:t>
        <a:bodyPr/>
        <a:lstStyle/>
        <a:p>
          <a:endParaRPr lang="en-US"/>
        </a:p>
      </dgm:t>
    </dgm:pt>
    <dgm:pt modelId="{C30D583B-D213-4C00-9B45-87984A23BAA0}">
      <dgm:prSet/>
      <dgm:spPr/>
      <dgm:t>
        <a:bodyPr/>
        <a:lstStyle/>
        <a:p>
          <a:r>
            <a:rPr lang="en-US"/>
            <a:t>Human mobility</a:t>
          </a:r>
        </a:p>
      </dgm:t>
    </dgm:pt>
    <dgm:pt modelId="{BAFF82DB-F3DD-4F28-8CE1-3AF25FEA0C0F}" type="parTrans" cxnId="{BFBB1807-1671-4778-A60D-C11A25F628FE}">
      <dgm:prSet/>
      <dgm:spPr/>
      <dgm:t>
        <a:bodyPr/>
        <a:lstStyle/>
        <a:p>
          <a:endParaRPr lang="en-US"/>
        </a:p>
      </dgm:t>
    </dgm:pt>
    <dgm:pt modelId="{5848B08E-45A9-4867-9513-BB2B5975583A}" type="sibTrans" cxnId="{BFBB1807-1671-4778-A60D-C11A25F628FE}">
      <dgm:prSet/>
      <dgm:spPr/>
      <dgm:t>
        <a:bodyPr/>
        <a:lstStyle/>
        <a:p>
          <a:endParaRPr lang="en-US"/>
        </a:p>
      </dgm:t>
    </dgm:pt>
    <dgm:pt modelId="{6352727F-03BA-4AA3-83B0-F70193196EAB}" type="pres">
      <dgm:prSet presAssocID="{C3F803AE-A9F2-4270-A2B9-6F8A70E5EA2B}" presName="root" presStyleCnt="0">
        <dgm:presLayoutVars>
          <dgm:dir/>
          <dgm:resizeHandles val="exact"/>
        </dgm:presLayoutVars>
      </dgm:prSet>
      <dgm:spPr/>
    </dgm:pt>
    <dgm:pt modelId="{C711C70D-0796-4938-AB5B-2BC9E0194B3E}" type="pres">
      <dgm:prSet presAssocID="{E6593115-3DB6-49AD-8340-0630B3361282}" presName="compNode" presStyleCnt="0"/>
      <dgm:spPr/>
    </dgm:pt>
    <dgm:pt modelId="{F0FF5580-7AB1-45AF-B503-BF99E516FB61}" type="pres">
      <dgm:prSet presAssocID="{E6593115-3DB6-49AD-8340-0630B3361282}" presName="bgRect" presStyleLbl="bgShp" presStyleIdx="0" presStyleCnt="3"/>
      <dgm:spPr/>
    </dgm:pt>
    <dgm:pt modelId="{E6762568-3B23-4064-98B2-E78B72F4702C}" type="pres">
      <dgm:prSet presAssocID="{E6593115-3DB6-49AD-8340-0630B33612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6E347C41-D912-403D-BBCC-1ECCAC1769C2}" type="pres">
      <dgm:prSet presAssocID="{E6593115-3DB6-49AD-8340-0630B3361282}" presName="spaceRect" presStyleCnt="0"/>
      <dgm:spPr/>
    </dgm:pt>
    <dgm:pt modelId="{762B66FD-D6E0-453D-BD12-C1B19D145E59}" type="pres">
      <dgm:prSet presAssocID="{E6593115-3DB6-49AD-8340-0630B3361282}" presName="parTx" presStyleLbl="revTx" presStyleIdx="0" presStyleCnt="3">
        <dgm:presLayoutVars>
          <dgm:chMax val="0"/>
          <dgm:chPref val="0"/>
        </dgm:presLayoutVars>
      </dgm:prSet>
      <dgm:spPr/>
    </dgm:pt>
    <dgm:pt modelId="{A1CAF752-7891-42FA-8B14-8E9874B9F19A}" type="pres">
      <dgm:prSet presAssocID="{694ECF08-1F8F-48F7-81A6-7FFCA052B311}" presName="sibTrans" presStyleCnt="0"/>
      <dgm:spPr/>
    </dgm:pt>
    <dgm:pt modelId="{ABFABDC3-E558-4269-A29C-6090A3F1320E}" type="pres">
      <dgm:prSet presAssocID="{ACA82FB0-0EFC-4BC1-9A29-8AAA0A51EF2D}" presName="compNode" presStyleCnt="0"/>
      <dgm:spPr/>
    </dgm:pt>
    <dgm:pt modelId="{3D8B69F5-1258-4F47-B5E5-7F6E1CD31D0B}" type="pres">
      <dgm:prSet presAssocID="{ACA82FB0-0EFC-4BC1-9A29-8AAA0A51EF2D}" presName="bgRect" presStyleLbl="bgShp" presStyleIdx="1" presStyleCnt="3"/>
      <dgm:spPr/>
    </dgm:pt>
    <dgm:pt modelId="{8F329299-3A36-434E-94F2-D41122F3BF47}" type="pres">
      <dgm:prSet presAssocID="{ACA82FB0-0EFC-4BC1-9A29-8AAA0A51EF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DEF5260-9D2E-4215-9832-5188EB6F513A}" type="pres">
      <dgm:prSet presAssocID="{ACA82FB0-0EFC-4BC1-9A29-8AAA0A51EF2D}" presName="spaceRect" presStyleCnt="0"/>
      <dgm:spPr/>
    </dgm:pt>
    <dgm:pt modelId="{E562A4BC-3C4E-41CF-B83F-268C3DC906AF}" type="pres">
      <dgm:prSet presAssocID="{ACA82FB0-0EFC-4BC1-9A29-8AAA0A51EF2D}" presName="parTx" presStyleLbl="revTx" presStyleIdx="1" presStyleCnt="3">
        <dgm:presLayoutVars>
          <dgm:chMax val="0"/>
          <dgm:chPref val="0"/>
        </dgm:presLayoutVars>
      </dgm:prSet>
      <dgm:spPr/>
    </dgm:pt>
    <dgm:pt modelId="{FA8B696A-3B36-44D5-9809-6C1FDD1BB1F7}" type="pres">
      <dgm:prSet presAssocID="{D4C3F711-CF8F-42F4-963E-9467977252C9}" presName="sibTrans" presStyleCnt="0"/>
      <dgm:spPr/>
    </dgm:pt>
    <dgm:pt modelId="{B14851A7-FB4B-426C-8AE5-733C259AEFCA}" type="pres">
      <dgm:prSet presAssocID="{C30D583B-D213-4C00-9B45-87984A23BAA0}" presName="compNode" presStyleCnt="0"/>
      <dgm:spPr/>
    </dgm:pt>
    <dgm:pt modelId="{03927396-F8EA-4DDC-BDB1-8F7FF2693600}" type="pres">
      <dgm:prSet presAssocID="{C30D583B-D213-4C00-9B45-87984A23BAA0}" presName="bgRect" presStyleLbl="bgShp" presStyleIdx="2" presStyleCnt="3"/>
      <dgm:spPr/>
    </dgm:pt>
    <dgm:pt modelId="{4FCAC8BF-A411-4B10-AB5B-3D25D5910EDB}" type="pres">
      <dgm:prSet presAssocID="{C30D583B-D213-4C00-9B45-87984A23BA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74B2BA26-D60B-4987-A04E-AA8D680EE71F}" type="pres">
      <dgm:prSet presAssocID="{C30D583B-D213-4C00-9B45-87984A23BAA0}" presName="spaceRect" presStyleCnt="0"/>
      <dgm:spPr/>
    </dgm:pt>
    <dgm:pt modelId="{7CA87EF1-181D-4A16-A70A-DC13CF017AF2}" type="pres">
      <dgm:prSet presAssocID="{C30D583B-D213-4C00-9B45-87984A23BA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BB1807-1671-4778-A60D-C11A25F628FE}" srcId="{C3F803AE-A9F2-4270-A2B9-6F8A70E5EA2B}" destId="{C30D583B-D213-4C00-9B45-87984A23BAA0}" srcOrd="2" destOrd="0" parTransId="{BAFF82DB-F3DD-4F28-8CE1-3AF25FEA0C0F}" sibTransId="{5848B08E-45A9-4867-9513-BB2B5975583A}"/>
    <dgm:cxn modelId="{83FFF50F-574A-4A4A-8520-695B06FE63A9}" srcId="{C3F803AE-A9F2-4270-A2B9-6F8A70E5EA2B}" destId="{ACA82FB0-0EFC-4BC1-9A29-8AAA0A51EF2D}" srcOrd="1" destOrd="0" parTransId="{F563ECA9-C538-4F97-B321-31A5D22C33AA}" sibTransId="{D4C3F711-CF8F-42F4-963E-9467977252C9}"/>
    <dgm:cxn modelId="{161E233D-BB13-43C3-9414-52E07C40E83A}" type="presOf" srcId="{C3F803AE-A9F2-4270-A2B9-6F8A70E5EA2B}" destId="{6352727F-03BA-4AA3-83B0-F70193196EAB}" srcOrd="0" destOrd="0" presId="urn:microsoft.com/office/officeart/2018/2/layout/IconVerticalSolidList"/>
    <dgm:cxn modelId="{93127755-8A2F-4079-96CD-D373350B8D63}" srcId="{C3F803AE-A9F2-4270-A2B9-6F8A70E5EA2B}" destId="{E6593115-3DB6-49AD-8340-0630B3361282}" srcOrd="0" destOrd="0" parTransId="{43EC9B31-5CE1-48F1-903E-8842C1CE7D92}" sibTransId="{694ECF08-1F8F-48F7-81A6-7FFCA052B311}"/>
    <dgm:cxn modelId="{C2C8D382-384C-454E-8039-429F1F471BC9}" type="presOf" srcId="{E6593115-3DB6-49AD-8340-0630B3361282}" destId="{762B66FD-D6E0-453D-BD12-C1B19D145E59}" srcOrd="0" destOrd="0" presId="urn:microsoft.com/office/officeart/2018/2/layout/IconVerticalSolidList"/>
    <dgm:cxn modelId="{0D0BA3B5-FB6A-4CD6-B41F-255630887B22}" type="presOf" srcId="{C30D583B-D213-4C00-9B45-87984A23BAA0}" destId="{7CA87EF1-181D-4A16-A70A-DC13CF017AF2}" srcOrd="0" destOrd="0" presId="urn:microsoft.com/office/officeart/2018/2/layout/IconVerticalSolidList"/>
    <dgm:cxn modelId="{BE7EA2E0-FC15-43CE-B765-0ABBF18E7630}" type="presOf" srcId="{ACA82FB0-0EFC-4BC1-9A29-8AAA0A51EF2D}" destId="{E562A4BC-3C4E-41CF-B83F-268C3DC906AF}" srcOrd="0" destOrd="0" presId="urn:microsoft.com/office/officeart/2018/2/layout/IconVerticalSolidList"/>
    <dgm:cxn modelId="{D7DFAC5E-2381-49B4-B146-BA9DBF4F0518}" type="presParOf" srcId="{6352727F-03BA-4AA3-83B0-F70193196EAB}" destId="{C711C70D-0796-4938-AB5B-2BC9E0194B3E}" srcOrd="0" destOrd="0" presId="urn:microsoft.com/office/officeart/2018/2/layout/IconVerticalSolidList"/>
    <dgm:cxn modelId="{9A3420DD-6F32-4BF3-BA85-6BCBACFD84DF}" type="presParOf" srcId="{C711C70D-0796-4938-AB5B-2BC9E0194B3E}" destId="{F0FF5580-7AB1-45AF-B503-BF99E516FB61}" srcOrd="0" destOrd="0" presId="urn:microsoft.com/office/officeart/2018/2/layout/IconVerticalSolidList"/>
    <dgm:cxn modelId="{7617C987-4461-4865-A672-79C1B77495C0}" type="presParOf" srcId="{C711C70D-0796-4938-AB5B-2BC9E0194B3E}" destId="{E6762568-3B23-4064-98B2-E78B72F4702C}" srcOrd="1" destOrd="0" presId="urn:microsoft.com/office/officeart/2018/2/layout/IconVerticalSolidList"/>
    <dgm:cxn modelId="{0A27FF8F-A588-44B9-9C8D-1D66B8429233}" type="presParOf" srcId="{C711C70D-0796-4938-AB5B-2BC9E0194B3E}" destId="{6E347C41-D912-403D-BBCC-1ECCAC1769C2}" srcOrd="2" destOrd="0" presId="urn:microsoft.com/office/officeart/2018/2/layout/IconVerticalSolidList"/>
    <dgm:cxn modelId="{A5F3C910-64BF-42A5-9E67-F5EA88DE5553}" type="presParOf" srcId="{C711C70D-0796-4938-AB5B-2BC9E0194B3E}" destId="{762B66FD-D6E0-453D-BD12-C1B19D145E59}" srcOrd="3" destOrd="0" presId="urn:microsoft.com/office/officeart/2018/2/layout/IconVerticalSolidList"/>
    <dgm:cxn modelId="{5FF8B5BA-8C6A-4EEF-99B3-B39D18C09636}" type="presParOf" srcId="{6352727F-03BA-4AA3-83B0-F70193196EAB}" destId="{A1CAF752-7891-42FA-8B14-8E9874B9F19A}" srcOrd="1" destOrd="0" presId="urn:microsoft.com/office/officeart/2018/2/layout/IconVerticalSolidList"/>
    <dgm:cxn modelId="{7A49CA72-0DA8-4A90-A2F0-CBEE999B6EDF}" type="presParOf" srcId="{6352727F-03BA-4AA3-83B0-F70193196EAB}" destId="{ABFABDC3-E558-4269-A29C-6090A3F1320E}" srcOrd="2" destOrd="0" presId="urn:microsoft.com/office/officeart/2018/2/layout/IconVerticalSolidList"/>
    <dgm:cxn modelId="{F0FD3D05-3A8C-4E96-884E-B6D2BA0FE732}" type="presParOf" srcId="{ABFABDC3-E558-4269-A29C-6090A3F1320E}" destId="{3D8B69F5-1258-4F47-B5E5-7F6E1CD31D0B}" srcOrd="0" destOrd="0" presId="urn:microsoft.com/office/officeart/2018/2/layout/IconVerticalSolidList"/>
    <dgm:cxn modelId="{B101EA23-CD9F-41CB-9CD3-476C21927840}" type="presParOf" srcId="{ABFABDC3-E558-4269-A29C-6090A3F1320E}" destId="{8F329299-3A36-434E-94F2-D41122F3BF47}" srcOrd="1" destOrd="0" presId="urn:microsoft.com/office/officeart/2018/2/layout/IconVerticalSolidList"/>
    <dgm:cxn modelId="{8D4FD138-7583-430E-BB8C-134677D3031D}" type="presParOf" srcId="{ABFABDC3-E558-4269-A29C-6090A3F1320E}" destId="{8DEF5260-9D2E-4215-9832-5188EB6F513A}" srcOrd="2" destOrd="0" presId="urn:microsoft.com/office/officeart/2018/2/layout/IconVerticalSolidList"/>
    <dgm:cxn modelId="{1A8033C1-F0CA-489E-B809-D12B2AEB12A3}" type="presParOf" srcId="{ABFABDC3-E558-4269-A29C-6090A3F1320E}" destId="{E562A4BC-3C4E-41CF-B83F-268C3DC906AF}" srcOrd="3" destOrd="0" presId="urn:microsoft.com/office/officeart/2018/2/layout/IconVerticalSolidList"/>
    <dgm:cxn modelId="{D2D53956-B628-4758-841D-ADE32BE8D2FE}" type="presParOf" srcId="{6352727F-03BA-4AA3-83B0-F70193196EAB}" destId="{FA8B696A-3B36-44D5-9809-6C1FDD1BB1F7}" srcOrd="3" destOrd="0" presId="urn:microsoft.com/office/officeart/2018/2/layout/IconVerticalSolidList"/>
    <dgm:cxn modelId="{FDC8A409-3376-4B2C-AEF1-7CCFB03213EB}" type="presParOf" srcId="{6352727F-03BA-4AA3-83B0-F70193196EAB}" destId="{B14851A7-FB4B-426C-8AE5-733C259AEFCA}" srcOrd="4" destOrd="0" presId="urn:microsoft.com/office/officeart/2018/2/layout/IconVerticalSolidList"/>
    <dgm:cxn modelId="{4FE39C36-2DE6-4E0B-8D47-AF9029D8EDBB}" type="presParOf" srcId="{B14851A7-FB4B-426C-8AE5-733C259AEFCA}" destId="{03927396-F8EA-4DDC-BDB1-8F7FF2693600}" srcOrd="0" destOrd="0" presId="urn:microsoft.com/office/officeart/2018/2/layout/IconVerticalSolidList"/>
    <dgm:cxn modelId="{505E935E-651F-488D-A747-B13F1AF5F595}" type="presParOf" srcId="{B14851A7-FB4B-426C-8AE5-733C259AEFCA}" destId="{4FCAC8BF-A411-4B10-AB5B-3D25D5910EDB}" srcOrd="1" destOrd="0" presId="urn:microsoft.com/office/officeart/2018/2/layout/IconVerticalSolidList"/>
    <dgm:cxn modelId="{C78EA1BB-F75D-41E0-85E2-780B9AAB2D8B}" type="presParOf" srcId="{B14851A7-FB4B-426C-8AE5-733C259AEFCA}" destId="{74B2BA26-D60B-4987-A04E-AA8D680EE71F}" srcOrd="2" destOrd="0" presId="urn:microsoft.com/office/officeart/2018/2/layout/IconVerticalSolidList"/>
    <dgm:cxn modelId="{3C89A989-940F-465F-A72E-098897A524B5}" type="presParOf" srcId="{B14851A7-FB4B-426C-8AE5-733C259AEFCA}" destId="{7CA87EF1-181D-4A16-A70A-DC13CF017A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F5580-7AB1-45AF-B503-BF99E516FB6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62568-3B23-4064-98B2-E78B72F4702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B66FD-D6E0-453D-BD12-C1B19D145E5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Public distrust of health system</a:t>
          </a:r>
        </a:p>
      </dsp:txBody>
      <dsp:txXfrm>
        <a:off x="1941716" y="718"/>
        <a:ext cx="4571887" cy="1681139"/>
      </dsp:txXfrm>
    </dsp:sp>
    <dsp:sp modelId="{3D8B69F5-1258-4F47-B5E5-7F6E1CD31D0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29299-3A36-434E-94F2-D41122F3BF4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2A4BC-3C4E-41CF-B83F-268C3DC906A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Political unrest</a:t>
          </a:r>
        </a:p>
      </dsp:txBody>
      <dsp:txXfrm>
        <a:off x="1941716" y="2102143"/>
        <a:ext cx="4571887" cy="1681139"/>
      </dsp:txXfrm>
    </dsp:sp>
    <dsp:sp modelId="{03927396-F8EA-4DDC-BDB1-8F7FF269360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AC8BF-A411-4B10-AB5B-3D25D5910ED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87EF1-181D-4A16-A70A-DC13CF017AF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Human mobility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FE7C-9315-47C6-A0F8-E4AEB39E3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C812D-066B-4E2F-BA66-EF3CE0CA4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F343-6CEE-479F-8E59-E0D18B97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109C-FAD6-4483-827A-302E0351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36DD-5E79-4ECD-9C76-E17C88B3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BE6E-F286-4767-8208-2364C6C1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BCD24-17B7-434B-BF8C-325B4D7F9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5BF-C46F-40D4-95B1-526E3BEA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4245-7EFC-47B0-AC0C-5740F946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E92D-30B8-444F-A606-2B838866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59CA4-2AF5-440E-B256-5F970E397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18B86-1BF6-46C0-BE60-0C197908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488D-9796-44A7-A4A6-C9288393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F692-5E9C-4C33-8B21-F555F7D5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CB6B0-ADA5-4B46-BBC4-15962876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EAE2-7D74-40AB-8C75-A69EC092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967-9D33-4600-8D1B-FE71AF72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E01AD-6D55-4D09-9290-72FEDBF1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BE2E-4E2B-4BDC-A646-8A82E600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F012-42AE-42DE-9EA5-CA260D25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AD22-4662-45B8-9F96-EEA81A7B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D3DE2-63F0-40FF-875D-02C9107E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7416-14CA-4D4F-A7EB-577CD40B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96716-3C9A-40C1-8CAC-67B8BBAE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2358-33E7-46D7-B6B4-4C62451D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4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2AB1-1CE0-4E7C-B269-1B59F0D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CDF9-8B34-45E7-9B99-33ABA0EF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62C4-9086-4548-9574-9E2C2CF8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453E-347B-467D-9384-B0FB7D29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F0CE7-3DB2-4825-AD07-1D4535A7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DE269-9F39-428F-8D54-76F99D15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EFEC-1EAE-4523-83B7-ED6A1074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2C62-931D-4CA7-BF5D-F861DC8F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2AEA-4A22-46CF-898C-3DC4F461F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E658D-281F-484A-A3C9-A65FA8744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DD183-F90F-49DA-83F7-567C1F530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043FE-976B-4163-97E3-5EB412FD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BF174-5AFD-4C70-AA06-6CE088CE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63A93-4EAC-4C71-87E3-18708413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64B0-02EB-4782-BAA5-D6FBDA80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8B040-A5C0-4145-B581-688CA745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26A2-D92C-4DE3-B311-C1595309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62687-BBAA-4C00-8A09-D8E0E915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BB3E6-1245-456D-8328-38E9AE0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D28EE-0B12-4AFA-85E6-F60E67DE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B1921-BCA0-4B1E-8E20-2B2CCF96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7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1A1C-8E72-4E6B-93AF-1992A47F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5287-5EEC-465A-89E2-B1AAA4FE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A94D-4A8C-41AD-B1DC-66116748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7A28D-7ADB-47C0-8930-3081C204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0CBB9-8528-4D39-9636-39EB444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B5D7B-9565-4797-AE96-BF7ED39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6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B3C2-23DF-4C10-84CC-D5673487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87EA5-327C-4A59-B54D-5090959F7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9F65-A1B3-4369-B8B2-C9AAF583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652D9-9E75-473D-B750-03118874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DB5A1-E7AF-48E0-9B25-272D8FA4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32AD-54AB-457D-9C25-1A7276F4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40F6C-B717-4F71-9B66-750FABBB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FDA3-22A1-49AD-9D52-5CC04DC8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5EC5-6FC5-4A7C-9E56-D4C37ABD8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A0D0-8148-4BA0-854A-041A2BCD7C2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2E25-F0B6-40DA-93C3-4F713C5E9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06F1-AEBC-47DE-A056-008F64C54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CCE20E1-26ED-4E22-878E-A5CE9DA1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Jamie Caldwell, Tina Cheng, Deena </a:t>
            </a:r>
            <a:r>
              <a:rPr lang="en-US" sz="1800" dirty="0" err="1"/>
              <a:t>Giffen</a:t>
            </a:r>
            <a:r>
              <a:rPr lang="en-US" sz="1800" dirty="0"/>
              <a:t>, John Huber, and Sarah Bowden</a:t>
            </a:r>
          </a:p>
          <a:p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864E9-61F5-44EA-93B8-8C0E84AF0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2018-2019 Ebola virus outbreak</a:t>
            </a:r>
            <a:br>
              <a:rPr lang="en-US" sz="4000">
                <a:solidFill>
                  <a:schemeClr val="bg2"/>
                </a:solidFill>
              </a:rPr>
            </a:br>
            <a:r>
              <a:rPr lang="en-US" sz="4000">
                <a:solidFill>
                  <a:schemeClr val="bg2"/>
                </a:solidFill>
              </a:rPr>
              <a:t>North Kivu, DRC</a:t>
            </a:r>
          </a:p>
        </p:txBody>
      </p:sp>
    </p:spTree>
    <p:extLst>
      <p:ext uri="{BB962C8B-B14F-4D97-AF65-F5344CB8AC3E}">
        <p14:creationId xmlns:p14="http://schemas.microsoft.com/office/powerpoint/2010/main" val="148325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A8D-595C-4363-88EE-5C6E1233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Outbreak area: DRC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4EF3-1613-48D9-8665-2F4145BB9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Cases spreading south from Beni towards Goma(large population center)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Recent spillover into Uganda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&lt;90 km from border with South Sudan as of last week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9 countries within a 500 km radius of outbreak epicenter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0" name="Picture 2" descr="Image result for ebola drc">
            <a:extLst>
              <a:ext uri="{FF2B5EF4-FFF2-40B4-BE49-F238E27FC236}">
                <a16:creationId xmlns:a16="http://schemas.microsoft.com/office/drawing/2014/main" id="{0515D3DE-7F61-4EB0-8385-AFD9E5A476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r="7421" b="-1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8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8F024-71F1-443E-A197-320BE8DA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Complications of current outbreak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EFBBD-CC07-4352-8CF9-F0DADEACD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2408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57A417-F1AE-44F9-8229-E30761A9B3A8}"/>
              </a:ext>
            </a:extLst>
          </p:cNvPr>
          <p:cNvSpPr/>
          <p:nvPr/>
        </p:nvSpPr>
        <p:spPr>
          <a:xfrm>
            <a:off x="5194300" y="4701309"/>
            <a:ext cx="6513604" cy="165504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6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22B5-5BA0-406E-B13D-7EF0C0FD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629266"/>
            <a:ext cx="4114801" cy="991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Ebola case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3B1-E6B8-47E4-B401-0C03BBC89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79" y="1884218"/>
            <a:ext cx="3928761" cy="40824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Top 6 health zones with most cases to date:</a:t>
            </a:r>
          </a:p>
          <a:p>
            <a:r>
              <a:rPr lang="en-US" sz="1600" dirty="0"/>
              <a:t>Beni</a:t>
            </a:r>
          </a:p>
          <a:p>
            <a:r>
              <a:rPr lang="en-US" sz="1600" dirty="0" err="1"/>
              <a:t>Butembo</a:t>
            </a:r>
            <a:endParaRPr lang="en-US" sz="1600" dirty="0"/>
          </a:p>
          <a:p>
            <a:r>
              <a:rPr lang="en-US" sz="1600" dirty="0" err="1"/>
              <a:t>Mabalako</a:t>
            </a:r>
            <a:endParaRPr lang="en-US" sz="1600" dirty="0"/>
          </a:p>
          <a:p>
            <a:r>
              <a:rPr lang="en-US" sz="1600" dirty="0" err="1"/>
              <a:t>Kalunguta</a:t>
            </a:r>
            <a:endParaRPr lang="en-US" sz="1600" dirty="0"/>
          </a:p>
          <a:p>
            <a:r>
              <a:rPr lang="en-US" sz="1600" dirty="0" err="1"/>
              <a:t>Katwa</a:t>
            </a:r>
            <a:endParaRPr lang="en-US" sz="1600" dirty="0"/>
          </a:p>
          <a:p>
            <a:r>
              <a:rPr lang="en-US" sz="1600" dirty="0" err="1"/>
              <a:t>Mandima</a:t>
            </a:r>
            <a:r>
              <a:rPr lang="en-US" sz="1600" dirty="0"/>
              <a:t>	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Aggregated cases by week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Omitted past 12 weeks for forecasting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s://www.who.int/csr/don/figure1_20190725.PNG">
            <a:extLst>
              <a:ext uri="{FF2B5EF4-FFF2-40B4-BE49-F238E27FC236}">
                <a16:creationId xmlns:a16="http://schemas.microsoft.com/office/drawing/2014/main" id="{C4DFB15A-31D1-4FEC-8C56-599907546E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303" r="3" b="2"/>
          <a:stretch/>
        </p:blipFill>
        <p:spPr bwMode="auto">
          <a:xfrm>
            <a:off x="5608319" y="1620615"/>
            <a:ext cx="5614835" cy="34635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6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426D-9C31-46FF-9B69-F3EBB375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2689"/>
            <a:ext cx="10515600" cy="7247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Spatial data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438E08-D12D-46EF-A169-40BEA9AB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607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Population-weighted centroids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656783-F3D0-4A21-A7F7-3D280B370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607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Friction surface</a:t>
            </a:r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E04B9EF5-CBF4-4CFD-88D8-D8AB85B9A2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0" y="2254451"/>
            <a:ext cx="5183188" cy="2985107"/>
          </a:xfrm>
          <a:prstGeom prst="rect">
            <a:avLst/>
          </a:prstGeom>
        </p:spPr>
      </p:pic>
      <p:pic>
        <p:nvPicPr>
          <p:cNvPr id="18" name="Content Placeholder 17" descr="Population-weighted health zone centroids&#10;">
            <a:extLst>
              <a:ext uri="{FF2B5EF4-FFF2-40B4-BE49-F238E27FC236}">
                <a16:creationId xmlns:a16="http://schemas.microsoft.com/office/drawing/2014/main" id="{71BAD8B5-8384-4A3F-A2BD-3E219706EA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7" y="1856940"/>
            <a:ext cx="4768995" cy="476899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F44744C-3B6F-40DC-9B7F-7CC31A39786D}"/>
              </a:ext>
            </a:extLst>
          </p:cNvPr>
          <p:cNvSpPr/>
          <p:nvPr/>
        </p:nvSpPr>
        <p:spPr>
          <a:xfrm rot="2068474">
            <a:off x="4760322" y="2632364"/>
            <a:ext cx="443346" cy="842818"/>
          </a:xfrm>
          <a:prstGeom prst="roundRect">
            <a:avLst>
              <a:gd name="adj" fmla="val 17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47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93E46-7A55-4731-80DF-FA263DF8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1: random walk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82FB10-FE87-4993-B27B-B672A75B1D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47" y="971751"/>
            <a:ext cx="7813073" cy="54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7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E76A0-C40B-4322-BCE0-05CD4C47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2: Euclidean distance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9F500D9-99F1-41AA-A393-9BC3DF2D3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65" y="425999"/>
            <a:ext cx="8405548" cy="63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7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5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1ED2-7FE8-456E-A60D-20C5D0A9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2: Forecast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D1976DD-E3AB-4662-A68F-9ECF83391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04" y="1063632"/>
            <a:ext cx="8250826" cy="51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7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8331-207C-4175-971D-D0254B7F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Model 3: surface friction weighted distance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F31101-1066-49B4-A8A5-8C226704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…maybe next time.</a:t>
            </a:r>
          </a:p>
        </p:txBody>
      </p:sp>
    </p:spTree>
    <p:extLst>
      <p:ext uri="{BB962C8B-B14F-4D97-AF65-F5344CB8AC3E}">
        <p14:creationId xmlns:p14="http://schemas.microsoft.com/office/powerpoint/2010/main" val="116373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125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2018-2019 Ebola virus outbreak North Kivu, DRC</vt:lpstr>
      <vt:lpstr>Outbreak area: DRC</vt:lpstr>
      <vt:lpstr>Complications of current outbreak</vt:lpstr>
      <vt:lpstr>Ebola case data</vt:lpstr>
      <vt:lpstr>Spatial data</vt:lpstr>
      <vt:lpstr>Model 1: random walk</vt:lpstr>
      <vt:lpstr>Model 2: Euclidean distance</vt:lpstr>
      <vt:lpstr>Model 2: Forecast</vt:lpstr>
      <vt:lpstr>Model 3: surface friction weighted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2018-2019 Ebola virus outbreak North Kivu, DRC</dc:title>
  <dc:creator>Sarah Bowden</dc:creator>
  <cp:lastModifiedBy>Sarah Bowden</cp:lastModifiedBy>
  <cp:revision>14</cp:revision>
  <dcterms:created xsi:type="dcterms:W3CDTF">2019-07-29T10:47:12Z</dcterms:created>
  <dcterms:modified xsi:type="dcterms:W3CDTF">2019-08-02T17:11:26Z</dcterms:modified>
</cp:coreProperties>
</file>