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1C663A6-97B3-425F-916D-8863C15AD85C}">
  <a:tblStyle styleId="{A1C663A6-97B3-425F-916D-8863C15AD8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images, but there are other types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Coordinate with the researchers to make sure that I’m writing this program to work with the type of image they will use, supporting one or multiple image types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Trebuchet MS"/>
              <a:buNone/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Raleway"/>
              <a:buNone/>
              <a:defRPr b="1" sz="52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Raleway"/>
              <a:buNone/>
              <a:defRPr b="1" sz="52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Raleway"/>
              <a:buNone/>
              <a:defRPr b="1" sz="52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Raleway"/>
              <a:buNone/>
              <a:defRPr b="1" sz="52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Raleway"/>
              <a:buNone/>
              <a:defRPr b="1" sz="52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Raleway"/>
              <a:buNone/>
              <a:defRPr b="1" sz="52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Raleway"/>
              <a:buNone/>
              <a:defRPr b="1" sz="52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Raleway"/>
              <a:buNone/>
              <a:defRPr b="1" sz="52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Trebuchet MS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Times New Roman"/>
              <a:buChar char="○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Times New Roman"/>
              <a:buChar char="■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Times New Roman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Times New Roman"/>
              <a:buChar char="○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Times New Roman"/>
              <a:buChar char="■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Times New Roman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Times New Roman"/>
              <a:buChar char="○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Times New Roman"/>
              <a:buChar char="■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333950"/>
            <a:ext cx="4572000" cy="480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b="1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  <a:defRPr sz="1800"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/>
            </a:lvl1pPr>
            <a:lvl2pPr lvl="1" algn="r">
              <a:buNone/>
              <a:defRPr sz="1000"/>
            </a:lvl2pPr>
            <a:lvl3pPr lvl="2" algn="r">
              <a:buNone/>
              <a:defRPr sz="1000"/>
            </a:lvl3pPr>
            <a:lvl4pPr lvl="3" algn="r">
              <a:buNone/>
              <a:defRPr sz="1000"/>
            </a:lvl4pPr>
            <a:lvl5pPr lvl="4" algn="r">
              <a:buNone/>
              <a:defRPr sz="1000"/>
            </a:lvl5pPr>
            <a:lvl6pPr lvl="5" algn="r">
              <a:buNone/>
              <a:defRPr sz="1000"/>
            </a:lvl6pPr>
            <a:lvl7pPr lvl="6" algn="r">
              <a:buNone/>
              <a:defRPr sz="1000"/>
            </a:lvl7pPr>
            <a:lvl8pPr lvl="7" algn="r">
              <a:buNone/>
              <a:defRPr sz="1000"/>
            </a:lvl8pPr>
            <a:lvl9pPr lvl="8" algn="r">
              <a:buNone/>
              <a:defRPr sz="1000"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Shape 9"/>
          <p:cNvSpPr/>
          <p:nvPr/>
        </p:nvSpPr>
        <p:spPr>
          <a:xfrm>
            <a:off x="-67950" y="-75175"/>
            <a:ext cx="9279900" cy="407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Identifying and Measuring Curvature of Caulobacter Cells</a:t>
            </a:r>
            <a:endParaRPr sz="3800"/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3138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Jenna Schabdach</a:t>
            </a:r>
            <a:endParaRPr sz="2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Department of Biomedical Informatics</a:t>
            </a:r>
            <a:endParaRPr sz="2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University of Pittsburgh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Caulobacter</a:t>
            </a:r>
            <a:r>
              <a:rPr lang="en"/>
              <a:t> Bacteria 101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Highly studied by biological researchers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Cells divide into 2 cell types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Stationary, stalked cell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Motile swarmer cell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functionalities to stem cells</a:t>
            </a:r>
            <a:endParaRPr/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400" y="1622521"/>
            <a:ext cx="4032675" cy="24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4687500" y="4089675"/>
            <a:ext cx="378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source:</a:t>
            </a:r>
            <a:r>
              <a:rPr lang="en" sz="1000">
                <a:solidFill>
                  <a:schemeClr val="dk1"/>
                </a:solidFill>
              </a:rPr>
              <a:t> Z. Gitai, “The New Bacterial Cell Biology: Moving Parts and Subcellular Architecture,” </a:t>
            </a:r>
            <a:r>
              <a:rPr i="1" lang="en" sz="1000">
                <a:solidFill>
                  <a:schemeClr val="dk1"/>
                </a:solidFill>
              </a:rPr>
              <a:t>Cell</a:t>
            </a:r>
            <a:r>
              <a:rPr lang="en" sz="1000">
                <a:solidFill>
                  <a:schemeClr val="dk1"/>
                </a:solidFill>
              </a:rPr>
              <a:t>, vol. 120, pp. 577–586, 2005.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Caulobacter</a:t>
            </a:r>
            <a:r>
              <a:rPr lang="en"/>
              <a:t> Bacteria 101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research: division process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Proteins localize to different points in the cell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 they know where to go?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Theory: curvature plays a role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Force cells to grow to a curvature using a scaffold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 cells using light microscope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Measure the curvature of the cells</a:t>
            </a:r>
            <a:endParaRPr/>
          </a:p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9288" l="44295" r="0" t="0"/>
          <a:stretch/>
        </p:blipFill>
        <p:spPr>
          <a:xfrm>
            <a:off x="5224000" y="1776024"/>
            <a:ext cx="3540375" cy="212891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5951075" y="3953800"/>
            <a:ext cx="27717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credit:</a:t>
            </a:r>
            <a:r>
              <a:rPr lang="en" sz="1000">
                <a:solidFill>
                  <a:schemeClr val="dk1"/>
                </a:solidFill>
              </a:rPr>
              <a:t> L. D. Renner, P. Eswaramoorthy, K. S. Ramamurthi, and D. B. Weibel, “Studying Biomolecule Localization by Engineering Bacterial Cell Wall Curvature,” </a:t>
            </a:r>
            <a:r>
              <a:rPr i="1" lang="en" sz="1000">
                <a:solidFill>
                  <a:schemeClr val="dk1"/>
                </a:solidFill>
              </a:rPr>
              <a:t>PLoS One</a:t>
            </a:r>
            <a:r>
              <a:rPr lang="en" sz="1000">
                <a:solidFill>
                  <a:schemeClr val="dk1"/>
                </a:solidFill>
              </a:rPr>
              <a:t>, vol. 8, no. 12, 2013.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</a:t>
            </a:r>
            <a:r>
              <a:rPr i="1" lang="en"/>
              <a:t>Caulobacter</a:t>
            </a:r>
            <a:r>
              <a:rPr lang="en"/>
              <a:t> Images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AutoNum type="arabicPeriod"/>
            </a:pPr>
            <a:r>
              <a:rPr lang="en"/>
              <a:t>Segment the image: identify bacteria cells vs. background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Measure the curvature of the cells</a:t>
            </a:r>
            <a:endParaRPr/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013" y="2149775"/>
            <a:ext cx="2447975" cy="246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Segmenting Cells vs. Background</a:t>
            </a:r>
            <a:endParaRPr/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07043"/>
            <a:ext cx="2447975" cy="246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8017" y="1507038"/>
            <a:ext cx="2447975" cy="2462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4348" y="1507025"/>
            <a:ext cx="2447975" cy="246243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523488" y="4048900"/>
            <a:ext cx="20244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</a:t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3559800" y="4048900"/>
            <a:ext cx="20244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Thresholded Image</a:t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6596088" y="4048900"/>
            <a:ext cx="20244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Map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Curvature</a:t>
            </a:r>
            <a:endParaRPr/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48" y="1507025"/>
            <a:ext cx="2447975" cy="246243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652488" y="4048900"/>
            <a:ext cx="20244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Map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383150" y="1152475"/>
            <a:ext cx="544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Iterate through label map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Fit a polynomial to the cells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the curvature of the polynomial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Results: Counting Cells</a:t>
            </a:r>
            <a:endParaRPr/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07043"/>
            <a:ext cx="2447975" cy="246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5348" y="1507025"/>
            <a:ext cx="2447975" cy="246243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523488" y="4048900"/>
            <a:ext cx="20244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</a:t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3167088" y="4048900"/>
            <a:ext cx="20244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Map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5747275" y="1507050"/>
            <a:ext cx="3084900" cy="30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cells in original?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Researcher: 16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 map: 16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Challenges, Limitations, and Future Work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735100" y="1152475"/>
            <a:ext cx="809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File formats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Finding best segmentation pipeline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Researcher needs unclear</a:t>
            </a:r>
            <a:endParaRPr sz="1400"/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3" name="Shape 123"/>
          <p:cNvGraphicFramePr/>
          <p:nvPr/>
        </p:nvGraphicFramePr>
        <p:xfrm>
          <a:off x="735100" y="286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{A1C663A6-97B3-425F-916D-8863C15AD85C}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Limitations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Future Work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Thresholds specific to test image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Tweak parameters using more images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Specific to type of microscopy image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Coordinate with researchers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Incorporate fluorescent images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Sara Whitlock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Childers Lab</a:t>
            </a:r>
            <a:endParaRPr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chabdach PhD Y2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