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2"/>
  </p:notesMasterIdLst>
  <p:sldIdLst>
    <p:sldId id="260" r:id="rId2"/>
    <p:sldId id="256" r:id="rId3"/>
    <p:sldId id="257" r:id="rId4"/>
    <p:sldId id="258" r:id="rId5"/>
    <p:sldId id="261" r:id="rId6"/>
    <p:sldId id="262" r:id="rId7"/>
    <p:sldId id="263" r:id="rId8"/>
    <p:sldId id="264" r:id="rId9"/>
    <p:sldId id="259" r:id="rId10"/>
    <p:sldId id="266" r:id="rId11"/>
  </p:sldIdLst>
  <p:sldSz cx="9144000" cy="5143500" type="screen16x9"/>
  <p:notesSz cx="6858000" cy="9144000"/>
  <p:embeddedFontLst>
    <p:embeddedFont>
      <p:font typeface="Lato" panose="020F0502020204030203" pitchFamily="34" charset="0"/>
      <p:regular r:id="rId13"/>
      <p:bold r:id="rId14"/>
      <p:italic r:id="rId15"/>
      <p:boldItalic r:id="rId16"/>
    </p:embeddedFont>
    <p:embeddedFont>
      <p:font typeface="Raleway"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990" y="9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font" Target="fonts/font8.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font" Target="fonts/font3.fntdata"/><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a:extLst>
            <a:ext uri="{FF2B5EF4-FFF2-40B4-BE49-F238E27FC236}">
              <a16:creationId xmlns:a16="http://schemas.microsoft.com/office/drawing/2014/main" id="{5E22ECA7-1F2E-76E1-27D8-02CE32960C6E}"/>
            </a:ext>
          </a:extLst>
        </p:cNvPr>
        <p:cNvGrpSpPr/>
        <p:nvPr/>
      </p:nvGrpSpPr>
      <p:grpSpPr>
        <a:xfrm>
          <a:off x="0" y="0"/>
          <a:ext cx="0" cy="0"/>
          <a:chOff x="0" y="0"/>
          <a:chExt cx="0" cy="0"/>
        </a:xfrm>
      </p:grpSpPr>
      <p:sp>
        <p:nvSpPr>
          <p:cNvPr id="83" name="Google Shape;83;p:notes">
            <a:extLst>
              <a:ext uri="{FF2B5EF4-FFF2-40B4-BE49-F238E27FC236}">
                <a16:creationId xmlns:a16="http://schemas.microsoft.com/office/drawing/2014/main" id="{13B02167-77A3-F0DA-0420-9E455E9B24B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a:extLst>
              <a:ext uri="{FF2B5EF4-FFF2-40B4-BE49-F238E27FC236}">
                <a16:creationId xmlns:a16="http://schemas.microsoft.com/office/drawing/2014/main" id="{7DB7BC97-DC1A-A221-4E02-C9114096703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8108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a:extLst>
            <a:ext uri="{FF2B5EF4-FFF2-40B4-BE49-F238E27FC236}">
              <a16:creationId xmlns:a16="http://schemas.microsoft.com/office/drawing/2014/main" id="{061B70A5-7702-4044-E4A3-9D5437819A3A}"/>
            </a:ext>
          </a:extLst>
        </p:cNvPr>
        <p:cNvGrpSpPr/>
        <p:nvPr/>
      </p:nvGrpSpPr>
      <p:grpSpPr>
        <a:xfrm>
          <a:off x="0" y="0"/>
          <a:ext cx="0" cy="0"/>
          <a:chOff x="0" y="0"/>
          <a:chExt cx="0" cy="0"/>
        </a:xfrm>
      </p:grpSpPr>
      <p:sp>
        <p:nvSpPr>
          <p:cNvPr id="100" name="Google Shape;100;g11231f45f93_0_83:notes">
            <a:extLst>
              <a:ext uri="{FF2B5EF4-FFF2-40B4-BE49-F238E27FC236}">
                <a16:creationId xmlns:a16="http://schemas.microsoft.com/office/drawing/2014/main" id="{BBFEE0F2-FDEE-2AD5-6522-A73402BDE7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a:extLst>
              <a:ext uri="{FF2B5EF4-FFF2-40B4-BE49-F238E27FC236}">
                <a16:creationId xmlns:a16="http://schemas.microsoft.com/office/drawing/2014/main" id="{44528E45-D664-0F27-1E63-BD09BD71F8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254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11231f45f93_0_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11231f45f93_0_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11231f45f93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F4432878-CA0C-5CD9-885B-188713856507}"/>
            </a:ext>
          </a:extLst>
        </p:cNvPr>
        <p:cNvGrpSpPr/>
        <p:nvPr/>
      </p:nvGrpSpPr>
      <p:grpSpPr>
        <a:xfrm>
          <a:off x="0" y="0"/>
          <a:ext cx="0" cy="0"/>
          <a:chOff x="0" y="0"/>
          <a:chExt cx="0" cy="0"/>
        </a:xfrm>
      </p:grpSpPr>
      <p:sp>
        <p:nvSpPr>
          <p:cNvPr id="94" name="Google Shape;94;g11231f45f93_0_89:notes">
            <a:extLst>
              <a:ext uri="{FF2B5EF4-FFF2-40B4-BE49-F238E27FC236}">
                <a16:creationId xmlns:a16="http://schemas.microsoft.com/office/drawing/2014/main" id="{892CA50B-E5EA-C309-ED80-0D29C6ED04C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a:extLst>
              <a:ext uri="{FF2B5EF4-FFF2-40B4-BE49-F238E27FC236}">
                <a16:creationId xmlns:a16="http://schemas.microsoft.com/office/drawing/2014/main" id="{890E13C9-0C91-EABD-2433-45ECDFB8084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26269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38D75B37-8D6D-58C6-12CD-31F3A5BC8B00}"/>
            </a:ext>
          </a:extLst>
        </p:cNvPr>
        <p:cNvGrpSpPr/>
        <p:nvPr/>
      </p:nvGrpSpPr>
      <p:grpSpPr>
        <a:xfrm>
          <a:off x="0" y="0"/>
          <a:ext cx="0" cy="0"/>
          <a:chOff x="0" y="0"/>
          <a:chExt cx="0" cy="0"/>
        </a:xfrm>
      </p:grpSpPr>
      <p:sp>
        <p:nvSpPr>
          <p:cNvPr id="94" name="Google Shape;94;g11231f45f93_0_89:notes">
            <a:extLst>
              <a:ext uri="{FF2B5EF4-FFF2-40B4-BE49-F238E27FC236}">
                <a16:creationId xmlns:a16="http://schemas.microsoft.com/office/drawing/2014/main" id="{D30799B6-9753-55C7-2BCC-49DA74F3CF7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a:extLst>
              <a:ext uri="{FF2B5EF4-FFF2-40B4-BE49-F238E27FC236}">
                <a16:creationId xmlns:a16="http://schemas.microsoft.com/office/drawing/2014/main" id="{71536C89-93C3-8DC2-485A-01445447BDA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359088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8D55EA5D-C169-10E4-F13B-760947DE6532}"/>
            </a:ext>
          </a:extLst>
        </p:cNvPr>
        <p:cNvGrpSpPr/>
        <p:nvPr/>
      </p:nvGrpSpPr>
      <p:grpSpPr>
        <a:xfrm>
          <a:off x="0" y="0"/>
          <a:ext cx="0" cy="0"/>
          <a:chOff x="0" y="0"/>
          <a:chExt cx="0" cy="0"/>
        </a:xfrm>
      </p:grpSpPr>
      <p:sp>
        <p:nvSpPr>
          <p:cNvPr id="94" name="Google Shape;94;g11231f45f93_0_89:notes">
            <a:extLst>
              <a:ext uri="{FF2B5EF4-FFF2-40B4-BE49-F238E27FC236}">
                <a16:creationId xmlns:a16="http://schemas.microsoft.com/office/drawing/2014/main" id="{9AA302EB-57DD-414B-3455-F568EB2A12B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a:extLst>
              <a:ext uri="{FF2B5EF4-FFF2-40B4-BE49-F238E27FC236}">
                <a16:creationId xmlns:a16="http://schemas.microsoft.com/office/drawing/2014/main" id="{5909FE21-BA22-9E86-EF4F-3755FA40BB0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06402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a:extLst>
            <a:ext uri="{FF2B5EF4-FFF2-40B4-BE49-F238E27FC236}">
              <a16:creationId xmlns:a16="http://schemas.microsoft.com/office/drawing/2014/main" id="{CA958DF6-797F-7FBF-20C6-972872232E93}"/>
            </a:ext>
          </a:extLst>
        </p:cNvPr>
        <p:cNvGrpSpPr/>
        <p:nvPr/>
      </p:nvGrpSpPr>
      <p:grpSpPr>
        <a:xfrm>
          <a:off x="0" y="0"/>
          <a:ext cx="0" cy="0"/>
          <a:chOff x="0" y="0"/>
          <a:chExt cx="0" cy="0"/>
        </a:xfrm>
      </p:grpSpPr>
      <p:sp>
        <p:nvSpPr>
          <p:cNvPr id="94" name="Google Shape;94;g11231f45f93_0_89:notes">
            <a:extLst>
              <a:ext uri="{FF2B5EF4-FFF2-40B4-BE49-F238E27FC236}">
                <a16:creationId xmlns:a16="http://schemas.microsoft.com/office/drawing/2014/main" id="{C0A507CC-F425-D189-B575-718D7026892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11231f45f93_0_89:notes">
            <a:extLst>
              <a:ext uri="{FF2B5EF4-FFF2-40B4-BE49-F238E27FC236}">
                <a16:creationId xmlns:a16="http://schemas.microsoft.com/office/drawing/2014/main" id="{7DC7543B-7096-307E-28F9-F3BEDA8A8C7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1458311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231f45f93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231f45f93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 name="Google Shape;14;p2"/>
          <p:cNvSpPr txBox="1">
            <a:spLocks noGrp="1"/>
          </p:cNvSpPr>
          <p:nvPr>
            <p:ph type="ctrTitle"/>
          </p:nvPr>
        </p:nvSpPr>
        <p:spPr>
          <a:xfrm>
            <a:off x="729450" y="1322450"/>
            <a:ext cx="7688100" cy="16647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a:endParaRPr/>
          </a:p>
        </p:txBody>
      </p:sp>
      <p:sp>
        <p:nvSpPr>
          <p:cNvPr id="15" name="Google Shape;15;p2"/>
          <p:cNvSpPr txBox="1">
            <a:spLocks noGrp="1"/>
          </p:cNvSpPr>
          <p:nvPr>
            <p:ph type="subTitle" idx="1"/>
          </p:nvPr>
        </p:nvSpPr>
        <p:spPr>
          <a:xfrm>
            <a:off x="729627" y="3172900"/>
            <a:ext cx="7688100" cy="5412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 name="Google Shape;77;p11"/>
          <p:cNvSpPr txBox="1">
            <a:spLocks noGrp="1"/>
          </p:cNvSpPr>
          <p:nvPr>
            <p:ph type="title" hasCustomPrompt="1"/>
          </p:nvPr>
        </p:nvSpPr>
        <p:spPr>
          <a:xfrm>
            <a:off x="729450" y="733950"/>
            <a:ext cx="7688400" cy="12447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a:spLocks noGrp="1"/>
          </p:cNvSpPr>
          <p:nvPr>
            <p:ph type="body" idx="1"/>
          </p:nvPr>
        </p:nvSpPr>
        <p:spPr>
          <a:xfrm>
            <a:off x="729450" y="2272888"/>
            <a:ext cx="7688400" cy="15804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Clr>
                <a:schemeClr val="lt1"/>
              </a:buClr>
              <a:buSzPts val="1300"/>
              <a:buChar char="●"/>
              <a:defRPr>
                <a:solidFill>
                  <a:schemeClr val="lt1"/>
                </a:solidFill>
              </a:defRPr>
            </a:lvl1pPr>
            <a:lvl2pPr marL="914400" lvl="1" indent="-298450">
              <a:spcBef>
                <a:spcPts val="0"/>
              </a:spcBef>
              <a:spcAft>
                <a:spcPts val="0"/>
              </a:spcAft>
              <a:buClr>
                <a:schemeClr val="lt1"/>
              </a:buClr>
              <a:buSzPts val="1100"/>
              <a:buChar char="○"/>
              <a:defRPr>
                <a:solidFill>
                  <a:schemeClr val="lt1"/>
                </a:solidFill>
              </a:defRPr>
            </a:lvl2pPr>
            <a:lvl3pPr marL="1371600" lvl="2" indent="-298450">
              <a:spcBef>
                <a:spcPts val="0"/>
              </a:spcBef>
              <a:spcAft>
                <a:spcPts val="0"/>
              </a:spcAft>
              <a:buClr>
                <a:schemeClr val="lt1"/>
              </a:buClr>
              <a:buSzPts val="1100"/>
              <a:buChar char="■"/>
              <a:defRPr>
                <a:solidFill>
                  <a:schemeClr val="lt1"/>
                </a:solidFill>
              </a:defRPr>
            </a:lvl3pPr>
            <a:lvl4pPr marL="1828800" lvl="3" indent="-298450">
              <a:spcBef>
                <a:spcPts val="0"/>
              </a:spcBef>
              <a:spcAft>
                <a:spcPts val="0"/>
              </a:spcAft>
              <a:buClr>
                <a:schemeClr val="lt1"/>
              </a:buClr>
              <a:buSzPts val="11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a:solidFill>
                  <a:schemeClr val="lt1"/>
                </a:solidFill>
              </a:defRPr>
            </a:lvl6pPr>
            <a:lvl7pPr marL="3200400" lvl="6" indent="-298450">
              <a:spcBef>
                <a:spcPts val="0"/>
              </a:spcBef>
              <a:spcAft>
                <a:spcPts val="0"/>
              </a:spcAft>
              <a:buClr>
                <a:schemeClr val="lt1"/>
              </a:buClr>
              <a:buSzPts val="1100"/>
              <a:buChar char="●"/>
              <a:defRPr>
                <a:solidFill>
                  <a:schemeClr val="lt1"/>
                </a:solidFill>
              </a:defRPr>
            </a:lvl7pPr>
            <a:lvl8pPr marL="3657600" lvl="7" indent="-298450">
              <a:spcBef>
                <a:spcPts val="0"/>
              </a:spcBef>
              <a:spcAft>
                <a:spcPts val="0"/>
              </a:spcAft>
              <a:buClr>
                <a:schemeClr val="lt1"/>
              </a:buClr>
              <a:buSzPts val="1100"/>
              <a:buChar char="○"/>
              <a:defRPr>
                <a:solidFill>
                  <a:schemeClr val="lt1"/>
                </a:solidFill>
              </a:defRPr>
            </a:lvl8pPr>
            <a:lvl9pPr marL="4114800" lvl="8" indent="-298450">
              <a:spcBef>
                <a:spcPts val="0"/>
              </a:spcBef>
              <a:spcAft>
                <a:spcPts val="0"/>
              </a:spcAft>
              <a:buClr>
                <a:schemeClr val="lt1"/>
              </a:buClr>
              <a:buSzPts val="1100"/>
              <a:buChar char="■"/>
              <a:defRPr>
                <a:solidFill>
                  <a:schemeClr val="lt1"/>
                </a:solidFill>
              </a:defRPr>
            </a:lvl9pPr>
          </a:lstStyle>
          <a:p>
            <a:endParaRPr/>
          </a:p>
        </p:txBody>
      </p:sp>
      <p:sp>
        <p:nvSpPr>
          <p:cNvPr id="79" name="Google Shape;79;p11"/>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0"/>
        <p:cNvGrpSpPr/>
        <p:nvPr/>
      </p:nvGrpSpPr>
      <p:grpSpPr>
        <a:xfrm>
          <a:off x="0" y="0"/>
          <a:ext cx="0" cy="0"/>
          <a:chOff x="0" y="0"/>
          <a:chExt cx="0" cy="0"/>
        </a:xfrm>
      </p:grpSpPr>
      <p:sp>
        <p:nvSpPr>
          <p:cNvPr id="81" name="Google Shape;81;p12"/>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 name="Google Shape;21;p3"/>
          <p:cNvSpPr txBox="1">
            <a:spLocks noGrp="1"/>
          </p:cNvSpPr>
          <p:nvPr>
            <p:ph type="title"/>
          </p:nvPr>
        </p:nvSpPr>
        <p:spPr>
          <a:xfrm>
            <a:off x="729450" y="1322450"/>
            <a:ext cx="7688400" cy="1518600"/>
          </a:xfrm>
          <a:prstGeom prst="rect">
            <a:avLst/>
          </a:prstGeom>
        </p:spPr>
        <p:txBody>
          <a:bodyPr spcFirstLastPara="1" wrap="square" lIns="91425" tIns="91425" rIns="91425" bIns="91425" anchor="t"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22" name="Google Shape;22;p3"/>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8" name="Google Shape;28;p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29" name="Google Shape;29;p4"/>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0" name="Google Shape;30;p4"/>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6" name="Google Shape;36;p5"/>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37" name="Google Shape;37;p5"/>
          <p:cNvSpPr txBox="1">
            <a:spLocks noGrp="1"/>
          </p:cNvSpPr>
          <p:nvPr>
            <p:ph type="body" idx="1"/>
          </p:nvPr>
        </p:nvSpPr>
        <p:spPr>
          <a:xfrm>
            <a:off x="729325"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8" name="Google Shape;38;p5"/>
          <p:cNvSpPr txBox="1">
            <a:spLocks noGrp="1"/>
          </p:cNvSpPr>
          <p:nvPr>
            <p:ph type="body" idx="2"/>
          </p:nvPr>
        </p:nvSpPr>
        <p:spPr>
          <a:xfrm>
            <a:off x="4643604" y="2078875"/>
            <a:ext cx="3774300" cy="22611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39" name="Google Shape;39;p5"/>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5" name="Google Shape;45;p6"/>
          <p:cNvSpPr txBox="1">
            <a:spLocks noGrp="1"/>
          </p:cNvSpPr>
          <p:nvPr>
            <p:ph type="title"/>
          </p:nvPr>
        </p:nvSpPr>
        <p:spPr>
          <a:xfrm>
            <a:off x="729450" y="1318650"/>
            <a:ext cx="7688400" cy="535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46" name="Google Shape;46;p6"/>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2" name="Google Shape;52;p7"/>
          <p:cNvSpPr txBox="1">
            <a:spLocks noGrp="1"/>
          </p:cNvSpPr>
          <p:nvPr>
            <p:ph type="title"/>
          </p:nvPr>
        </p:nvSpPr>
        <p:spPr>
          <a:xfrm>
            <a:off x="730000" y="1318650"/>
            <a:ext cx="3300900" cy="13815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53" name="Google Shape;53;p7"/>
          <p:cNvSpPr txBox="1">
            <a:spLocks noGrp="1"/>
          </p:cNvSpPr>
          <p:nvPr>
            <p:ph type="body" idx="1"/>
          </p:nvPr>
        </p:nvSpPr>
        <p:spPr>
          <a:xfrm>
            <a:off x="721225" y="2781725"/>
            <a:ext cx="3300900" cy="1597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7"/>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59" name="Google Shape;59;p8"/>
          <p:cNvSpPr txBox="1">
            <a:spLocks noGrp="1"/>
          </p:cNvSpPr>
          <p:nvPr>
            <p:ph type="title"/>
          </p:nvPr>
        </p:nvSpPr>
        <p:spPr>
          <a:xfrm>
            <a:off x="729450" y="864300"/>
            <a:ext cx="7021200" cy="29850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a:endParaRPr/>
          </a:p>
        </p:txBody>
      </p:sp>
      <p:sp>
        <p:nvSpPr>
          <p:cNvPr id="60" name="Google Shape;60;p8"/>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6" name="Google Shape;66;p9"/>
          <p:cNvSpPr txBox="1">
            <a:spLocks noGrp="1"/>
          </p:cNvSpPr>
          <p:nvPr>
            <p:ph type="title"/>
          </p:nvPr>
        </p:nvSpPr>
        <p:spPr>
          <a:xfrm>
            <a:off x="730000" y="1318650"/>
            <a:ext cx="3300900" cy="1687200"/>
          </a:xfrm>
          <a:prstGeom prst="rect">
            <a:avLst/>
          </a:prstGeom>
        </p:spPr>
        <p:txBody>
          <a:bodyPr spcFirstLastPara="1" wrap="square" lIns="91425" tIns="91425" rIns="91425" bIns="91425" anchor="t" anchorCtr="0">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a:endParaRPr/>
          </a:p>
        </p:txBody>
      </p:sp>
      <p:sp>
        <p:nvSpPr>
          <p:cNvPr id="67" name="Google Shape;67;p9"/>
          <p:cNvSpPr txBox="1">
            <a:spLocks noGrp="1"/>
          </p:cNvSpPr>
          <p:nvPr>
            <p:ph type="subTitle" idx="1"/>
          </p:nvPr>
        </p:nvSpPr>
        <p:spPr>
          <a:xfrm>
            <a:off x="724950" y="3161525"/>
            <a:ext cx="3300900" cy="7590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a:endParaRPr/>
          </a:p>
        </p:txBody>
      </p:sp>
      <p:sp>
        <p:nvSpPr>
          <p:cNvPr id="68" name="Google Shape;68;p9"/>
          <p:cNvSpPr txBox="1">
            <a:spLocks noGrp="1"/>
          </p:cNvSpPr>
          <p:nvPr>
            <p:ph type="body" idx="2"/>
          </p:nvPr>
        </p:nvSpPr>
        <p:spPr>
          <a:xfrm>
            <a:off x="5174225" y="1352625"/>
            <a:ext cx="3374400" cy="302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9" name="Google Shape;69;p9"/>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0"/>
        <p:cNvGrpSpPr/>
        <p:nvPr/>
      </p:nvGrpSpPr>
      <p:grpSpPr>
        <a:xfrm>
          <a:off x="0" y="0"/>
          <a:ext cx="0" cy="0"/>
          <a:chOff x="0" y="0"/>
          <a:chExt cx="0" cy="0"/>
        </a:xfrm>
      </p:grpSpPr>
      <p:sp>
        <p:nvSpPr>
          <p:cNvPr id="71" name="Google Shape;71;p10"/>
          <p:cNvSpPr txBox="1">
            <a:spLocks noGrp="1"/>
          </p:cNvSpPr>
          <p:nvPr>
            <p:ph type="body" idx="1"/>
          </p:nvPr>
        </p:nvSpPr>
        <p:spPr>
          <a:xfrm>
            <a:off x="724950" y="4372551"/>
            <a:ext cx="7697400" cy="4605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300"/>
              <a:buNone/>
              <a:defRPr/>
            </a:lvl1pPr>
          </a:lstStyle>
          <a:p>
            <a:endParaRPr/>
          </a:p>
        </p:txBody>
      </p:sp>
      <p:sp>
        <p:nvSpPr>
          <p:cNvPr id="72" name="Google Shape;72;p10"/>
          <p:cNvSpPr txBox="1">
            <a:spLocks noGrp="1"/>
          </p:cNvSpPr>
          <p:nvPr>
            <p:ph type="sldNum" idx="12"/>
          </p:nvPr>
        </p:nvSpPr>
        <p:spPr>
          <a:xfrm>
            <a:off x="8536302" y="4749851"/>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sz="2800" b="1">
                <a:solidFill>
                  <a:schemeClr val="dk2"/>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marL="914400" lvl="1"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marL="1371600" lvl="2"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marL="1828800" lvl="3"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marL="2286000" lvl="4"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marL="2743200" lvl="5"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marL="3200400" lvl="6"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marL="3657600" lvl="7"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marL="4114800" lvl="8" indent="-29845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a:extLst>
            <a:ext uri="{FF2B5EF4-FFF2-40B4-BE49-F238E27FC236}">
              <a16:creationId xmlns:a16="http://schemas.microsoft.com/office/drawing/2014/main" id="{5D372D46-3603-FC82-BC20-72656B96DB2E}"/>
            </a:ext>
          </a:extLst>
        </p:cNvPr>
        <p:cNvGrpSpPr/>
        <p:nvPr/>
      </p:nvGrpSpPr>
      <p:grpSpPr>
        <a:xfrm>
          <a:off x="0" y="0"/>
          <a:ext cx="0" cy="0"/>
          <a:chOff x="0" y="0"/>
          <a:chExt cx="0" cy="0"/>
        </a:xfrm>
      </p:grpSpPr>
      <p:sp>
        <p:nvSpPr>
          <p:cNvPr id="86" name="Google Shape;86;p13">
            <a:extLst>
              <a:ext uri="{FF2B5EF4-FFF2-40B4-BE49-F238E27FC236}">
                <a16:creationId xmlns:a16="http://schemas.microsoft.com/office/drawing/2014/main" id="{A60AFAED-E389-B020-5B49-BD0A69BACC7C}"/>
              </a:ext>
            </a:extLst>
          </p:cNvPr>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fontScale="90000"/>
          </a:bodyPr>
          <a:lstStyle/>
          <a:p>
            <a:pPr lvl="0"/>
            <a:r>
              <a:rPr lang="en-PH" sz="2933" dirty="0"/>
              <a:t>Employee Training: Phishing Emails</a:t>
            </a:r>
            <a:br>
              <a:rPr lang="en-PH" sz="2933" dirty="0"/>
            </a:br>
            <a:br>
              <a:rPr lang="en-PH" sz="2933" dirty="0"/>
            </a:br>
            <a:r>
              <a:rPr lang="en-US" sz="3200" dirty="0"/>
              <a:t>Here is the report for the latest phishing email simulation conducted by the IT team for the company.</a:t>
            </a:r>
            <a:endParaRPr sz="2600" dirty="0">
              <a:highlight>
                <a:srgbClr val="FFFF00"/>
              </a:highlight>
            </a:endParaRPr>
          </a:p>
        </p:txBody>
      </p:sp>
    </p:spTree>
    <p:extLst>
      <p:ext uri="{BB962C8B-B14F-4D97-AF65-F5344CB8AC3E}">
        <p14:creationId xmlns:p14="http://schemas.microsoft.com/office/powerpoint/2010/main" val="3555156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a:extLst>
            <a:ext uri="{FF2B5EF4-FFF2-40B4-BE49-F238E27FC236}">
              <a16:creationId xmlns:a16="http://schemas.microsoft.com/office/drawing/2014/main" id="{5FC52B09-081B-6F10-F0AA-79B8C0C3C227}"/>
            </a:ext>
          </a:extLst>
        </p:cNvPr>
        <p:cNvGrpSpPr/>
        <p:nvPr/>
      </p:nvGrpSpPr>
      <p:grpSpPr>
        <a:xfrm>
          <a:off x="0" y="0"/>
          <a:ext cx="0" cy="0"/>
          <a:chOff x="0" y="0"/>
          <a:chExt cx="0" cy="0"/>
        </a:xfrm>
      </p:grpSpPr>
      <p:sp>
        <p:nvSpPr>
          <p:cNvPr id="103" name="Google Shape;103;p16">
            <a:extLst>
              <a:ext uri="{FF2B5EF4-FFF2-40B4-BE49-F238E27FC236}">
                <a16:creationId xmlns:a16="http://schemas.microsoft.com/office/drawing/2014/main" id="{2C5F6315-52E5-25A1-1CAC-9E6B67C713AF}"/>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104" name="Google Shape;104;p16">
            <a:extLst>
              <a:ext uri="{FF2B5EF4-FFF2-40B4-BE49-F238E27FC236}">
                <a16:creationId xmlns:a16="http://schemas.microsoft.com/office/drawing/2014/main" id="{0DA79A9B-6BC9-3F06-E7F5-1D6E51979068}"/>
              </a:ext>
            </a:extLst>
          </p:cNvPr>
          <p:cNvSpPr txBox="1">
            <a:spLocks noGrp="1"/>
          </p:cNvSpPr>
          <p:nvPr>
            <p:ph type="body" idx="1"/>
          </p:nvPr>
        </p:nvSpPr>
        <p:spPr>
          <a:xfrm>
            <a:off x="727650" y="2159101"/>
            <a:ext cx="7688700" cy="2261100"/>
          </a:xfrm>
          <a:prstGeom prst="rect">
            <a:avLst/>
          </a:prstGeom>
        </p:spPr>
        <p:txBody>
          <a:bodyPr spcFirstLastPara="1" wrap="square" lIns="91425" tIns="91425" rIns="91425" bIns="91425" anchor="t" anchorCtr="0">
            <a:noAutofit/>
          </a:bodyPr>
          <a:lstStyle/>
          <a:p>
            <a:r>
              <a:rPr lang="en-US" sz="1800" b="1" dirty="0">
                <a:latin typeface="Raleway" pitchFamily="2" charset="0"/>
              </a:rPr>
              <a:t>Stay informed</a:t>
            </a:r>
            <a:r>
              <a:rPr lang="en-US" sz="1800" dirty="0">
                <a:latin typeface="Raleway" pitchFamily="2" charset="0"/>
              </a:rPr>
              <a:t>: Regularly learn about phishing tactics and share knowledge with colleagues. The more aware you are of the latest phishing methods, the less likely you are to fall victim.</a:t>
            </a:r>
          </a:p>
          <a:p>
            <a:r>
              <a:rPr lang="en-US" sz="1800" b="1" dirty="0">
                <a:latin typeface="Raleway" pitchFamily="2" charset="0"/>
              </a:rPr>
              <a:t>Report suspicious emails</a:t>
            </a:r>
            <a:r>
              <a:rPr lang="en-US" sz="1800" dirty="0">
                <a:latin typeface="Raleway" pitchFamily="2" charset="0"/>
              </a:rPr>
              <a:t>: If you receive a suspicious email at work or in personal accounts, report it to us, your IT or security team. </a:t>
            </a:r>
            <a:endParaRPr lang="en-US" sz="2400" dirty="0">
              <a:latin typeface="Raleway" pitchFamily="2" charset="0"/>
            </a:endParaRPr>
          </a:p>
        </p:txBody>
      </p:sp>
    </p:spTree>
    <p:extLst>
      <p:ext uri="{BB962C8B-B14F-4D97-AF65-F5344CB8AC3E}">
        <p14:creationId xmlns:p14="http://schemas.microsoft.com/office/powerpoint/2010/main" val="22859906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3750" y="1322450"/>
            <a:ext cx="8032200" cy="1664700"/>
          </a:xfrm>
          <a:prstGeom prst="rect">
            <a:avLst/>
          </a:prstGeom>
        </p:spPr>
        <p:txBody>
          <a:bodyPr spcFirstLastPara="1" wrap="square" lIns="91425" tIns="91425" rIns="91425" bIns="91425" anchor="t" anchorCtr="0">
            <a:normAutofit fontScale="90000"/>
          </a:bodyPr>
          <a:lstStyle/>
          <a:p>
            <a:pPr lvl="0"/>
            <a:r>
              <a:rPr lang="en-US" sz="3200" dirty="0"/>
              <a:t>Teams with a high percentage of risk</a:t>
            </a:r>
            <a:br>
              <a:rPr lang="en" sz="2933" dirty="0"/>
            </a:br>
            <a:br>
              <a:rPr lang="en" sz="2933" dirty="0"/>
            </a:br>
            <a:r>
              <a:rPr lang="en" sz="2933" dirty="0">
                <a:solidFill>
                  <a:srgbClr val="FF0000"/>
                </a:solidFill>
              </a:rPr>
              <a:t>1. HR Team</a:t>
            </a:r>
            <a:br>
              <a:rPr lang="en" sz="2933" dirty="0">
                <a:solidFill>
                  <a:srgbClr val="FF0000"/>
                </a:solidFill>
              </a:rPr>
            </a:br>
            <a:r>
              <a:rPr lang="en" sz="2933" dirty="0">
                <a:solidFill>
                  <a:srgbClr val="FF0000"/>
                </a:solidFill>
              </a:rPr>
              <a:t>2. Marketing Team</a:t>
            </a:r>
            <a:br>
              <a:rPr lang="en" sz="2933" dirty="0"/>
            </a:br>
            <a:br>
              <a:rPr lang="en" sz="2933" dirty="0"/>
            </a:br>
            <a:r>
              <a:rPr lang="en" sz="2933" dirty="0"/>
              <a:t>What to do?</a:t>
            </a:r>
            <a:br>
              <a:rPr lang="en" sz="2933" dirty="0"/>
            </a:br>
            <a:r>
              <a:rPr lang="en" sz="2933" b="0" dirty="0"/>
              <a:t>Familiarize yourself with phishing attacks</a:t>
            </a:r>
            <a:endParaRPr sz="2933" b="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What is phishing?</a:t>
            </a:r>
            <a:endParaRPr/>
          </a:p>
        </p:txBody>
      </p:sp>
      <p:sp>
        <p:nvSpPr>
          <p:cNvPr id="92" name="Google Shape;92;p14"/>
          <p:cNvSpPr txBox="1">
            <a:spLocks noGrp="1"/>
          </p:cNvSpPr>
          <p:nvPr>
            <p:ph type="body" idx="1"/>
          </p:nvPr>
        </p:nvSpPr>
        <p:spPr>
          <a:xfrm>
            <a:off x="729450" y="2159101"/>
            <a:ext cx="7688700" cy="2261100"/>
          </a:xfrm>
          <a:prstGeom prst="rect">
            <a:avLst/>
          </a:prstGeom>
        </p:spPr>
        <p:txBody>
          <a:bodyPr spcFirstLastPara="1" wrap="square" lIns="91425" tIns="91425" rIns="91425" bIns="91425" anchor="t" anchorCtr="0">
            <a:normAutofit/>
          </a:bodyPr>
          <a:lstStyle/>
          <a:p>
            <a:pPr marL="0" lvl="0" indent="0">
              <a:spcAft>
                <a:spcPts val="1200"/>
              </a:spcAft>
              <a:buNone/>
            </a:pPr>
            <a:r>
              <a:rPr lang="en-US" sz="1600" dirty="0">
                <a:latin typeface="Raleway" pitchFamily="2" charset="0"/>
              </a:rPr>
              <a:t>Phishing is a cyberattack that uses fake emails, websites, or messages to trick people into revealing sensitive information like passwords, financial details, or personal data, which is then used for identity theft or financial gain.</a:t>
            </a:r>
          </a:p>
          <a:p>
            <a:r>
              <a:rPr lang="en-US" sz="1600" dirty="0">
                <a:latin typeface="Raleway" pitchFamily="2" charset="0"/>
              </a:rPr>
              <a:t>As part of our simulation, we sent fake emails to different teams within the company.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r>
              <a:rPr lang="en-US" sz="2000" b="1" dirty="0">
                <a:latin typeface="Raleway" pitchFamily="2" charset="0"/>
              </a:rPr>
              <a:t>1. Check the Sender’s Email Address</a:t>
            </a:r>
          </a:p>
          <a:p>
            <a:pPr marL="146050" indent="0">
              <a:buNone/>
            </a:pPr>
            <a:r>
              <a:rPr lang="en-US" sz="2000" dirty="0">
                <a:latin typeface="Raleway" pitchFamily="2" charset="0"/>
              </a:rPr>
              <a:t>Look for slight discrepancies in the sender’s email address. Phishing emails may appear to come from legitimate sources, but the domain or name might be slightly altered (example: "support@masstercard.com" instead of "support@mastercard.com").</a:t>
            </a:r>
          </a:p>
        </p:txBody>
      </p:sp>
      <p:sp>
        <p:nvSpPr>
          <p:cNvPr id="98" name="Google Shape;98;p1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pic>
        <p:nvPicPr>
          <p:cNvPr id="3" name="Picture 2">
            <a:extLst>
              <a:ext uri="{FF2B5EF4-FFF2-40B4-BE49-F238E27FC236}">
                <a16:creationId xmlns:a16="http://schemas.microsoft.com/office/drawing/2014/main" id="{C17C639F-9819-6933-F782-A08B1DED9FEE}"/>
              </a:ext>
            </a:extLst>
          </p:cNvPr>
          <p:cNvPicPr>
            <a:picLocks noChangeAspect="1"/>
          </p:cNvPicPr>
          <p:nvPr/>
        </p:nvPicPr>
        <p:blipFill>
          <a:blip r:embed="rId3"/>
          <a:stretch>
            <a:fillRect/>
          </a:stretch>
        </p:blipFill>
        <p:spPr>
          <a:xfrm>
            <a:off x="5073077" y="1053638"/>
            <a:ext cx="3924848" cy="800212"/>
          </a:xfrm>
          <a:prstGeom prst="rect">
            <a:avLst/>
          </a:prstGeom>
          <a:ln>
            <a:solidFill>
              <a:schemeClr val="bg2"/>
            </a:solid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a:extLst>
            <a:ext uri="{FF2B5EF4-FFF2-40B4-BE49-F238E27FC236}">
              <a16:creationId xmlns:a16="http://schemas.microsoft.com/office/drawing/2014/main" id="{DE0117EF-6DF2-9F57-599B-A4E8A2949423}"/>
            </a:ext>
          </a:extLst>
        </p:cNvPr>
        <p:cNvGrpSpPr/>
        <p:nvPr/>
      </p:nvGrpSpPr>
      <p:grpSpPr>
        <a:xfrm>
          <a:off x="0" y="0"/>
          <a:ext cx="0" cy="0"/>
          <a:chOff x="0" y="0"/>
          <a:chExt cx="0" cy="0"/>
        </a:xfrm>
      </p:grpSpPr>
      <p:sp>
        <p:nvSpPr>
          <p:cNvPr id="97" name="Google Shape;97;p15">
            <a:extLst>
              <a:ext uri="{FF2B5EF4-FFF2-40B4-BE49-F238E27FC236}">
                <a16:creationId xmlns:a16="http://schemas.microsoft.com/office/drawing/2014/main" id="{D68CD056-BE07-69C0-1169-1218AA20E4C2}"/>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r>
              <a:rPr lang="en-US" sz="2000" b="1" dirty="0">
                <a:latin typeface="Raleway" pitchFamily="2" charset="0"/>
              </a:rPr>
              <a:t>2. Look for Suspicious Links or Attachments</a:t>
            </a:r>
          </a:p>
          <a:p>
            <a:pPr marL="146050" indent="0">
              <a:buNone/>
            </a:pPr>
            <a:r>
              <a:rPr lang="en-US" sz="2000" dirty="0">
                <a:latin typeface="Raleway" pitchFamily="2" charset="0"/>
              </a:rPr>
              <a:t>Hover your mouse over any links to see the URL. If it doesn't match the company’s official website or looks unusual, don’t click it. Avoid opening unexpected attachments, especially if they seem irrelevant.</a:t>
            </a:r>
          </a:p>
        </p:txBody>
      </p:sp>
      <p:sp>
        <p:nvSpPr>
          <p:cNvPr id="98" name="Google Shape;98;p15">
            <a:extLst>
              <a:ext uri="{FF2B5EF4-FFF2-40B4-BE49-F238E27FC236}">
                <a16:creationId xmlns:a16="http://schemas.microsoft.com/office/drawing/2014/main" id="{DDC7E4FD-FA73-C8B8-70A4-E1A35F986694}"/>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pic>
        <p:nvPicPr>
          <p:cNvPr id="3" name="Picture 2">
            <a:extLst>
              <a:ext uri="{FF2B5EF4-FFF2-40B4-BE49-F238E27FC236}">
                <a16:creationId xmlns:a16="http://schemas.microsoft.com/office/drawing/2014/main" id="{75AEB78A-9B94-14B0-572E-1DD81528BFC6}"/>
              </a:ext>
            </a:extLst>
          </p:cNvPr>
          <p:cNvPicPr>
            <a:picLocks noChangeAspect="1"/>
          </p:cNvPicPr>
          <p:nvPr/>
        </p:nvPicPr>
        <p:blipFill>
          <a:blip r:embed="rId3"/>
          <a:stretch>
            <a:fillRect/>
          </a:stretch>
        </p:blipFill>
        <p:spPr>
          <a:xfrm>
            <a:off x="5251163" y="1129938"/>
            <a:ext cx="3677684" cy="730129"/>
          </a:xfrm>
          <a:prstGeom prst="rect">
            <a:avLst/>
          </a:prstGeom>
          <a:ln>
            <a:solidFill>
              <a:schemeClr val="bg2"/>
            </a:solidFill>
          </a:ln>
        </p:spPr>
      </p:pic>
    </p:spTree>
    <p:extLst>
      <p:ext uri="{BB962C8B-B14F-4D97-AF65-F5344CB8AC3E}">
        <p14:creationId xmlns:p14="http://schemas.microsoft.com/office/powerpoint/2010/main" val="3414972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a:extLst>
            <a:ext uri="{FF2B5EF4-FFF2-40B4-BE49-F238E27FC236}">
              <a16:creationId xmlns:a16="http://schemas.microsoft.com/office/drawing/2014/main" id="{D25298D3-0192-C1BC-5D3E-C8661A5705D8}"/>
            </a:ext>
          </a:extLst>
        </p:cNvPr>
        <p:cNvGrpSpPr/>
        <p:nvPr/>
      </p:nvGrpSpPr>
      <p:grpSpPr>
        <a:xfrm>
          <a:off x="0" y="0"/>
          <a:ext cx="0" cy="0"/>
          <a:chOff x="0" y="0"/>
          <a:chExt cx="0" cy="0"/>
        </a:xfrm>
      </p:grpSpPr>
      <p:sp>
        <p:nvSpPr>
          <p:cNvPr id="97" name="Google Shape;97;p15">
            <a:extLst>
              <a:ext uri="{FF2B5EF4-FFF2-40B4-BE49-F238E27FC236}">
                <a16:creationId xmlns:a16="http://schemas.microsoft.com/office/drawing/2014/main" id="{BB6DFF02-76AC-BC60-E2E7-6F6B8C393098}"/>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Autofit/>
          </a:bodyPr>
          <a:lstStyle/>
          <a:p>
            <a:r>
              <a:rPr lang="en-US" sz="2400" b="1" dirty="0">
                <a:latin typeface="Raleway" pitchFamily="2" charset="0"/>
              </a:rPr>
              <a:t>3. Watch for Generic Greetings</a:t>
            </a:r>
          </a:p>
          <a:p>
            <a:pPr marL="146050" indent="0">
              <a:buNone/>
            </a:pPr>
            <a:r>
              <a:rPr lang="en-US" sz="2400" dirty="0">
                <a:latin typeface="Raleway" pitchFamily="2" charset="0"/>
              </a:rPr>
              <a:t>Phishing emails often use generic greetings like "Dear Customer" or "Dear User," instead of addressing you by name. A legitimate company will typically use your personal details.</a:t>
            </a:r>
          </a:p>
        </p:txBody>
      </p:sp>
      <p:sp>
        <p:nvSpPr>
          <p:cNvPr id="98" name="Google Shape;98;p15">
            <a:extLst>
              <a:ext uri="{FF2B5EF4-FFF2-40B4-BE49-F238E27FC236}">
                <a16:creationId xmlns:a16="http://schemas.microsoft.com/office/drawing/2014/main" id="{23BDDB57-0654-99A1-B644-F2574576B82B}"/>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pic>
        <p:nvPicPr>
          <p:cNvPr id="3" name="Picture 2">
            <a:extLst>
              <a:ext uri="{FF2B5EF4-FFF2-40B4-BE49-F238E27FC236}">
                <a16:creationId xmlns:a16="http://schemas.microsoft.com/office/drawing/2014/main" id="{BCE1E5A9-10CE-79E8-FA29-7AE8C2983C62}"/>
              </a:ext>
            </a:extLst>
          </p:cNvPr>
          <p:cNvPicPr>
            <a:picLocks noChangeAspect="1"/>
          </p:cNvPicPr>
          <p:nvPr/>
        </p:nvPicPr>
        <p:blipFill>
          <a:blip r:embed="rId3"/>
          <a:srcRect t="36456" r="53371"/>
          <a:stretch>
            <a:fillRect/>
          </a:stretch>
        </p:blipFill>
        <p:spPr>
          <a:xfrm>
            <a:off x="5623210" y="1037877"/>
            <a:ext cx="2477297" cy="1040998"/>
          </a:xfrm>
          <a:prstGeom prst="rect">
            <a:avLst/>
          </a:prstGeom>
          <a:ln>
            <a:solidFill>
              <a:schemeClr val="bg2"/>
            </a:solidFill>
          </a:ln>
        </p:spPr>
      </p:pic>
    </p:spTree>
    <p:extLst>
      <p:ext uri="{BB962C8B-B14F-4D97-AF65-F5344CB8AC3E}">
        <p14:creationId xmlns:p14="http://schemas.microsoft.com/office/powerpoint/2010/main" val="3151862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6">
          <a:extLst>
            <a:ext uri="{FF2B5EF4-FFF2-40B4-BE49-F238E27FC236}">
              <a16:creationId xmlns:a16="http://schemas.microsoft.com/office/drawing/2014/main" id="{EFB36121-B38A-380B-7979-F50AFEF87087}"/>
            </a:ext>
          </a:extLst>
        </p:cNvPr>
        <p:cNvGrpSpPr/>
        <p:nvPr/>
      </p:nvGrpSpPr>
      <p:grpSpPr>
        <a:xfrm>
          <a:off x="0" y="0"/>
          <a:ext cx="0" cy="0"/>
          <a:chOff x="0" y="0"/>
          <a:chExt cx="0" cy="0"/>
        </a:xfrm>
      </p:grpSpPr>
      <p:sp>
        <p:nvSpPr>
          <p:cNvPr id="97" name="Google Shape;97;p15">
            <a:extLst>
              <a:ext uri="{FF2B5EF4-FFF2-40B4-BE49-F238E27FC236}">
                <a16:creationId xmlns:a16="http://schemas.microsoft.com/office/drawing/2014/main" id="{D9775456-200F-AD9D-7B1D-1589D4ABDC2C}"/>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r>
              <a:rPr lang="en-US" sz="2000" b="1" dirty="0">
                <a:latin typeface="Raleway" pitchFamily="2" charset="0"/>
              </a:rPr>
              <a:t>4. Check for Urgency or Threats</a:t>
            </a:r>
          </a:p>
          <a:p>
            <a:pPr marL="146050" indent="0">
              <a:buNone/>
            </a:pPr>
            <a:r>
              <a:rPr lang="en-US" sz="2000" dirty="0">
                <a:latin typeface="Raleway" pitchFamily="2" charset="0"/>
              </a:rPr>
              <a:t>Phishing emails create a sense of urgency to pressure you into acting quickly, such as “URGENT!” “WARNING!” This tactic is meant to prompt a hasty response without thinking.</a:t>
            </a:r>
          </a:p>
        </p:txBody>
      </p:sp>
      <p:sp>
        <p:nvSpPr>
          <p:cNvPr id="98" name="Google Shape;98;p15">
            <a:extLst>
              <a:ext uri="{FF2B5EF4-FFF2-40B4-BE49-F238E27FC236}">
                <a16:creationId xmlns:a16="http://schemas.microsoft.com/office/drawing/2014/main" id="{1ED9E0F0-6541-4B95-E342-9874F026F346}"/>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pic>
        <p:nvPicPr>
          <p:cNvPr id="3" name="Picture 2">
            <a:extLst>
              <a:ext uri="{FF2B5EF4-FFF2-40B4-BE49-F238E27FC236}">
                <a16:creationId xmlns:a16="http://schemas.microsoft.com/office/drawing/2014/main" id="{31BB5FB5-43BE-75B4-A8BE-0104B649E6BB}"/>
              </a:ext>
            </a:extLst>
          </p:cNvPr>
          <p:cNvPicPr>
            <a:picLocks noChangeAspect="1"/>
          </p:cNvPicPr>
          <p:nvPr/>
        </p:nvPicPr>
        <p:blipFill>
          <a:blip r:embed="rId3"/>
          <a:stretch>
            <a:fillRect/>
          </a:stretch>
        </p:blipFill>
        <p:spPr>
          <a:xfrm>
            <a:off x="5394835" y="1318650"/>
            <a:ext cx="3410426" cy="428685"/>
          </a:xfrm>
          <a:prstGeom prst="rect">
            <a:avLst/>
          </a:prstGeom>
          <a:ln>
            <a:solidFill>
              <a:schemeClr val="bg2"/>
            </a:solidFill>
          </a:ln>
        </p:spPr>
      </p:pic>
    </p:spTree>
    <p:extLst>
      <p:ext uri="{BB962C8B-B14F-4D97-AF65-F5344CB8AC3E}">
        <p14:creationId xmlns:p14="http://schemas.microsoft.com/office/powerpoint/2010/main" val="21704038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a:extLst>
            <a:ext uri="{FF2B5EF4-FFF2-40B4-BE49-F238E27FC236}">
              <a16:creationId xmlns:a16="http://schemas.microsoft.com/office/drawing/2014/main" id="{483494C6-FD37-0033-08B9-5A60EDF7ABED}"/>
            </a:ext>
          </a:extLst>
        </p:cNvPr>
        <p:cNvGrpSpPr/>
        <p:nvPr/>
      </p:nvGrpSpPr>
      <p:grpSpPr>
        <a:xfrm>
          <a:off x="0" y="0"/>
          <a:ext cx="0" cy="0"/>
          <a:chOff x="0" y="0"/>
          <a:chExt cx="0" cy="0"/>
        </a:xfrm>
      </p:grpSpPr>
      <p:sp>
        <p:nvSpPr>
          <p:cNvPr id="97" name="Google Shape;97;p15">
            <a:extLst>
              <a:ext uri="{FF2B5EF4-FFF2-40B4-BE49-F238E27FC236}">
                <a16:creationId xmlns:a16="http://schemas.microsoft.com/office/drawing/2014/main" id="{F1205917-C91B-2DDA-D817-95D0ACA4F6F5}"/>
              </a:ext>
            </a:extLst>
          </p:cNvPr>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r>
              <a:rPr lang="en-US" sz="2000" b="1" dirty="0">
                <a:latin typeface="Raleway" pitchFamily="2" charset="0"/>
              </a:rPr>
              <a:t>5. Verify Unsolicited Requests for Personal Information</a:t>
            </a:r>
          </a:p>
          <a:p>
            <a:pPr marL="146050" indent="0">
              <a:buNone/>
            </a:pPr>
            <a:r>
              <a:rPr lang="en-US" sz="2000" dirty="0">
                <a:latin typeface="Raleway" pitchFamily="2" charset="0"/>
              </a:rPr>
              <a:t>Be cautious if the email asks for sensitive information like passwords, credit card numbers, or social security details. Legitimate companies generally don’t request this via email.</a:t>
            </a:r>
          </a:p>
        </p:txBody>
      </p:sp>
      <p:sp>
        <p:nvSpPr>
          <p:cNvPr id="98" name="Google Shape;98;p15">
            <a:extLst>
              <a:ext uri="{FF2B5EF4-FFF2-40B4-BE49-F238E27FC236}">
                <a16:creationId xmlns:a16="http://schemas.microsoft.com/office/drawing/2014/main" id="{A7100C10-2D47-647D-0456-4046A1803828}"/>
              </a:ext>
            </a:extLst>
          </p:cNvPr>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Learn to spot phishing emails</a:t>
            </a:r>
            <a:endParaRPr/>
          </a:p>
        </p:txBody>
      </p:sp>
    </p:spTree>
    <p:extLst>
      <p:ext uri="{BB962C8B-B14F-4D97-AF65-F5344CB8AC3E}">
        <p14:creationId xmlns:p14="http://schemas.microsoft.com/office/powerpoint/2010/main" val="2208207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How do we stop getting phished?</a:t>
            </a:r>
            <a:endParaRPr/>
          </a:p>
        </p:txBody>
      </p:sp>
      <p:sp>
        <p:nvSpPr>
          <p:cNvPr id="104" name="Google Shape;104;p16"/>
          <p:cNvSpPr txBox="1">
            <a:spLocks noGrp="1"/>
          </p:cNvSpPr>
          <p:nvPr>
            <p:ph type="body" idx="1"/>
          </p:nvPr>
        </p:nvSpPr>
        <p:spPr>
          <a:xfrm>
            <a:off x="729450" y="2078875"/>
            <a:ext cx="7688700" cy="2261100"/>
          </a:xfrm>
          <a:prstGeom prst="rect">
            <a:avLst/>
          </a:prstGeom>
        </p:spPr>
        <p:txBody>
          <a:bodyPr spcFirstLastPara="1" wrap="square" lIns="91425" tIns="91425" rIns="91425" bIns="91425" anchor="t" anchorCtr="0">
            <a:normAutofit/>
          </a:bodyPr>
          <a:lstStyle/>
          <a:p>
            <a:r>
              <a:rPr lang="en-US" sz="1600" b="1" dirty="0">
                <a:latin typeface="Raleway" pitchFamily="2" charset="0"/>
              </a:rPr>
              <a:t>Use Strong and Unique Passwords</a:t>
            </a:r>
          </a:p>
          <a:p>
            <a:r>
              <a:rPr lang="en-US" sz="1600" b="1" dirty="0">
                <a:latin typeface="Raleway" pitchFamily="2" charset="0"/>
              </a:rPr>
              <a:t>Create complex passwords</a:t>
            </a:r>
            <a:r>
              <a:rPr lang="en-US" sz="1600" dirty="0">
                <a:latin typeface="Raleway" pitchFamily="2" charset="0"/>
              </a:rPr>
              <a:t>: Use a mix of letters, numbers, and special characters. Avoid using the same password across multiple sites. Consider using a </a:t>
            </a:r>
            <a:r>
              <a:rPr lang="en-US" sz="1600" b="1" dirty="0">
                <a:latin typeface="Raleway" pitchFamily="2" charset="0"/>
              </a:rPr>
              <a:t>password manager</a:t>
            </a:r>
            <a:r>
              <a:rPr lang="en-US" sz="1600" dirty="0">
                <a:latin typeface="Raleway" pitchFamily="2" charset="0"/>
              </a:rPr>
              <a:t> to help store and generate secure passwords.</a:t>
            </a:r>
          </a:p>
          <a:p>
            <a:r>
              <a:rPr lang="en-US" sz="1600" b="1" dirty="0">
                <a:latin typeface="Raleway" pitchFamily="2" charset="0"/>
              </a:rPr>
              <a:t>Enable Multi-Factor Authentication (MFA)</a:t>
            </a:r>
            <a:r>
              <a:rPr lang="en-US" sz="1600" dirty="0">
                <a:latin typeface="Raleway" pitchFamily="2" charset="0"/>
              </a:rPr>
              <a:t>: MFA adds an extra layer of protection, requiring you to verify your identity through another method (like a phone or authentication app).</a:t>
            </a:r>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512</Words>
  <Application>Microsoft Office PowerPoint</Application>
  <PresentationFormat>On-screen Show (16:9)</PresentationFormat>
  <Paragraphs>27</Paragraphs>
  <Slides>10</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Raleway</vt:lpstr>
      <vt:lpstr>Lato</vt:lpstr>
      <vt:lpstr>Arial</vt:lpstr>
      <vt:lpstr>Streamline</vt:lpstr>
      <vt:lpstr>Employee Training: Phishing Emails  Here is the report for the latest phishing email simulation conducted by the IT team for the company.</vt:lpstr>
      <vt:lpstr>Teams with a high percentage of risk  1. HR Team 2. Marketing Team  What to do? Familiarize yourself with phishing attacks</vt:lpstr>
      <vt:lpstr>What is phishing?</vt:lpstr>
      <vt:lpstr>Learn to spot phishing emails</vt:lpstr>
      <vt:lpstr>Learn to spot phishing emails</vt:lpstr>
      <vt:lpstr>Learn to spot phishing emails</vt:lpstr>
      <vt:lpstr>Learn to spot phishing emails</vt:lpstr>
      <vt:lpstr>Learn to spot phishing emails</vt:lpstr>
      <vt:lpstr>How do we stop getting phished?</vt:lpstr>
      <vt:lpstr>How do we stop getting phished?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Juliana Mahri De Jesus</dc:creator>
  <cp:lastModifiedBy>Juliana Mahri De Jesus</cp:lastModifiedBy>
  <cp:revision>2</cp:revision>
  <dcterms:modified xsi:type="dcterms:W3CDTF">2025-09-19T07:29:40Z</dcterms:modified>
</cp:coreProperties>
</file>