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5"/>
    <p:sldMasterId id="214748367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</p:sldIdLst>
  <p:sldSz cy="5143500" cx="9144000"/>
  <p:notesSz cx="6858000" cy="9144000"/>
  <p:embeddedFontLst>
    <p:embeddedFont>
      <p:font typeface="Montserrat"/>
      <p:regular r:id="rId20"/>
      <p:bold r:id="rId21"/>
      <p:italic r:id="rId22"/>
      <p:boldItalic r:id="rId23"/>
    </p:embeddedFont>
    <p:embeddedFont>
      <p:font typeface="Fira Code"/>
      <p:bold r:id="rId24"/>
    </p:embeddedFont>
    <p:embeddedFont>
      <p:font typeface="DM Sans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AD344C3-E686-44AB-9A52-C60CB1F23614}">
  <a:tblStyle styleId="{5AD344C3-E686-44AB-9A52-C60CB1F2361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regular.fntdata"/><Relationship Id="rId22" Type="http://schemas.openxmlformats.org/officeDocument/2006/relationships/font" Target="fonts/Montserrat-italic.fntdata"/><Relationship Id="rId21" Type="http://schemas.openxmlformats.org/officeDocument/2006/relationships/font" Target="fonts/Montserrat-bold.fntdata"/><Relationship Id="rId24" Type="http://schemas.openxmlformats.org/officeDocument/2006/relationships/font" Target="fonts/FiraCode-bold.fntdata"/><Relationship Id="rId23" Type="http://schemas.openxmlformats.org/officeDocument/2006/relationships/font" Target="fonts/Montserrat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font" Target="fonts/DMSans-bold.fntdata"/><Relationship Id="rId25" Type="http://schemas.openxmlformats.org/officeDocument/2006/relationships/font" Target="fonts/DMSans-regular.fntdata"/><Relationship Id="rId28" Type="http://schemas.openxmlformats.org/officeDocument/2006/relationships/font" Target="fonts/DMSans-boldItalic.fntdata"/><Relationship Id="rId27" Type="http://schemas.openxmlformats.org/officeDocument/2006/relationships/font" Target="fonts/DMSans-italic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326d635ae4_2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g3326d635ae4_2_7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3326d635ae4_3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g3326d635ae4_3_15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3326d635ae4_4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g3326d635ae4_4_7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3326f43959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g3326f439598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326b6f2b6b_1_1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g3326b6f2b6b_1_127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326d635ae4_2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g3326d635ae4_2_13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3326d635ae4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g3326d635ae4_3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3326b6f2b6b_1_1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g3326b6f2b6b_1_125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3326d635ae4_3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g3326d635ae4_3_7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3326d635ae4_4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g3326d635ae4_4_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3326d635ae4_4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g3326d635ae4_4_3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3326d635ae4_3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g3326d635ae4_3_10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/>
          <p:nvPr>
            <p:ph type="ctrTitle"/>
          </p:nvPr>
        </p:nvSpPr>
        <p:spPr>
          <a:xfrm>
            <a:off x="342900" y="1065213"/>
            <a:ext cx="3886200" cy="73501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2" name="Google Shape;62;p15"/>
          <p:cNvSpPr txBox="1"/>
          <p:nvPr>
            <p:ph idx="1" type="subTitle"/>
          </p:nvPr>
        </p:nvSpPr>
        <p:spPr>
          <a:xfrm>
            <a:off x="685800" y="1943100"/>
            <a:ext cx="3200400" cy="8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lvl="0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63" name="Google Shape;63;p15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" type="body"/>
          </p:nvPr>
        </p:nvSpPr>
        <p:spPr>
          <a:xfrm>
            <a:off x="228600" y="800100"/>
            <a:ext cx="4114800" cy="2262982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8575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indent="-28575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69" name="Google Shape;69;p16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/>
          <p:nvPr>
            <p:ph type="title"/>
          </p:nvPr>
        </p:nvSpPr>
        <p:spPr>
          <a:xfrm>
            <a:off x="361156" y="2203450"/>
            <a:ext cx="3886200" cy="681038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 cap="none"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4" name="Google Shape;74;p17"/>
          <p:cNvSpPr txBox="1"/>
          <p:nvPr>
            <p:ph idx="1" type="body"/>
          </p:nvPr>
        </p:nvSpPr>
        <p:spPr>
          <a:xfrm>
            <a:off x="361156" y="1453357"/>
            <a:ext cx="3886200" cy="750094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indent="-228600" lvl="0" marL="4572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 sz="1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900"/>
              <a:buNone/>
              <a:defRPr sz="9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800"/>
              <a:buNone/>
              <a:defRPr sz="8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5" name="Google Shape;75;p17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80" name="Google Shape;80;p18"/>
          <p:cNvSpPr txBox="1"/>
          <p:nvPr>
            <p:ph idx="1" type="body"/>
          </p:nvPr>
        </p:nvSpPr>
        <p:spPr>
          <a:xfrm>
            <a:off x="228600" y="800100"/>
            <a:ext cx="2019300" cy="2262982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17500" lvl="0" marL="457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1pPr>
            <a:lvl2pPr indent="-3048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2pPr>
            <a:lvl3pPr indent="-2921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3pPr>
            <a:lvl4pPr indent="-28575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 sz="900"/>
            </a:lvl4pPr>
            <a:lvl5pPr indent="-28575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 sz="900"/>
            </a:lvl5pPr>
            <a:lvl6pPr indent="-28575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6pPr>
            <a:lvl7pPr indent="-28575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7pPr>
            <a:lvl8pPr indent="-28575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8pPr>
            <a:lvl9pPr indent="-28575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9pPr>
          </a:lstStyle>
          <a:p/>
        </p:txBody>
      </p:sp>
      <p:sp>
        <p:nvSpPr>
          <p:cNvPr id="81" name="Google Shape;81;p18"/>
          <p:cNvSpPr txBox="1"/>
          <p:nvPr>
            <p:ph idx="2" type="body"/>
          </p:nvPr>
        </p:nvSpPr>
        <p:spPr>
          <a:xfrm>
            <a:off x="2324100" y="800100"/>
            <a:ext cx="2019300" cy="2262982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17500" lvl="0" marL="457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1pPr>
            <a:lvl2pPr indent="-3048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2pPr>
            <a:lvl3pPr indent="-2921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3pPr>
            <a:lvl4pPr indent="-28575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 sz="900"/>
            </a:lvl4pPr>
            <a:lvl5pPr indent="-28575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 sz="900"/>
            </a:lvl5pPr>
            <a:lvl6pPr indent="-28575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6pPr>
            <a:lvl7pPr indent="-28575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7pPr>
            <a:lvl8pPr indent="-28575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8pPr>
            <a:lvl9pPr indent="-28575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9pPr>
          </a:lstStyle>
          <a:p/>
        </p:txBody>
      </p:sp>
      <p:sp>
        <p:nvSpPr>
          <p:cNvPr id="82" name="Google Shape;82;p18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84" name="Google Shape;84;p18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9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87" name="Google Shape;87;p19"/>
          <p:cNvSpPr txBox="1"/>
          <p:nvPr>
            <p:ph idx="1" type="body"/>
          </p:nvPr>
        </p:nvSpPr>
        <p:spPr>
          <a:xfrm>
            <a:off x="228600" y="767556"/>
            <a:ext cx="2020094" cy="319881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indent="-22860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1pPr>
            <a:lvl2pPr indent="-2286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1" sz="10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b="1" sz="9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5pPr>
            <a:lvl6pPr indent="-2286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6pPr>
            <a:lvl7pPr indent="-2286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7pPr>
            <a:lvl8pPr indent="-2286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8pPr>
            <a:lvl9pPr indent="-2286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9pPr>
          </a:lstStyle>
          <a:p/>
        </p:txBody>
      </p:sp>
      <p:sp>
        <p:nvSpPr>
          <p:cNvPr id="88" name="Google Shape;88;p19"/>
          <p:cNvSpPr txBox="1"/>
          <p:nvPr>
            <p:ph idx="2" type="body"/>
          </p:nvPr>
        </p:nvSpPr>
        <p:spPr>
          <a:xfrm>
            <a:off x="228600" y="1087438"/>
            <a:ext cx="2020094" cy="1975644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0480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1pPr>
            <a:lvl2pPr indent="-2921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  <a:defRPr sz="1000"/>
            </a:lvl2pPr>
            <a:lvl3pPr indent="-28575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3pPr>
            <a:lvl4pPr indent="-2794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–"/>
              <a:defRPr sz="800"/>
            </a:lvl4pPr>
            <a:lvl5pPr indent="-2794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»"/>
              <a:defRPr sz="800"/>
            </a:lvl5pPr>
            <a:lvl6pPr indent="-2794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6pPr>
            <a:lvl7pPr indent="-2794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7pPr>
            <a:lvl8pPr indent="-2794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8pPr>
            <a:lvl9pPr indent="-2794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9pPr>
          </a:lstStyle>
          <a:p/>
        </p:txBody>
      </p:sp>
      <p:sp>
        <p:nvSpPr>
          <p:cNvPr id="89" name="Google Shape;89;p19"/>
          <p:cNvSpPr txBox="1"/>
          <p:nvPr>
            <p:ph idx="3" type="body"/>
          </p:nvPr>
        </p:nvSpPr>
        <p:spPr>
          <a:xfrm>
            <a:off x="2322513" y="767556"/>
            <a:ext cx="2020888" cy="319881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indent="-22860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1pPr>
            <a:lvl2pPr indent="-2286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1" sz="10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b="1" sz="9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5pPr>
            <a:lvl6pPr indent="-2286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6pPr>
            <a:lvl7pPr indent="-2286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7pPr>
            <a:lvl8pPr indent="-2286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8pPr>
            <a:lvl9pPr indent="-2286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9pPr>
          </a:lstStyle>
          <a:p/>
        </p:txBody>
      </p:sp>
      <p:sp>
        <p:nvSpPr>
          <p:cNvPr id="90" name="Google Shape;90;p19"/>
          <p:cNvSpPr txBox="1"/>
          <p:nvPr>
            <p:ph idx="4" type="body"/>
          </p:nvPr>
        </p:nvSpPr>
        <p:spPr>
          <a:xfrm>
            <a:off x="2322513" y="1087438"/>
            <a:ext cx="2020888" cy="1975644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0480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1pPr>
            <a:lvl2pPr indent="-2921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  <a:defRPr sz="1000"/>
            </a:lvl2pPr>
            <a:lvl3pPr indent="-28575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3pPr>
            <a:lvl4pPr indent="-2794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–"/>
              <a:defRPr sz="800"/>
            </a:lvl4pPr>
            <a:lvl5pPr indent="-2794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»"/>
              <a:defRPr sz="800"/>
            </a:lvl5pPr>
            <a:lvl6pPr indent="-2794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6pPr>
            <a:lvl7pPr indent="-2794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7pPr>
            <a:lvl8pPr indent="-2794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8pPr>
            <a:lvl9pPr indent="-2794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9pPr>
          </a:lstStyle>
          <a:p/>
        </p:txBody>
      </p:sp>
      <p:sp>
        <p:nvSpPr>
          <p:cNvPr id="91" name="Google Shape;91;p19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2" name="Google Shape;92;p19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3" name="Google Shape;93;p19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6" name="Google Shape;96;p20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7" name="Google Shape;97;p20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8" name="Google Shape;98;p20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type="title"/>
          </p:nvPr>
        </p:nvSpPr>
        <p:spPr>
          <a:xfrm>
            <a:off x="228600" y="136525"/>
            <a:ext cx="1504157" cy="581025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1" sz="1000"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01" name="Google Shape;101;p21"/>
          <p:cNvSpPr txBox="1"/>
          <p:nvPr>
            <p:ph idx="1" type="body"/>
          </p:nvPr>
        </p:nvSpPr>
        <p:spPr>
          <a:xfrm>
            <a:off x="1787525" y="136525"/>
            <a:ext cx="2555875" cy="2926557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30200" lvl="0" marL="457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1pPr>
            <a:lvl2pPr indent="-317500" lvl="1" marL="914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2pPr>
            <a:lvl3pPr indent="-3048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3pPr>
            <a:lvl4pPr indent="-2921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  <a:defRPr sz="1000"/>
            </a:lvl4pPr>
            <a:lvl5pPr indent="-2921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»"/>
              <a:defRPr sz="1000"/>
            </a:lvl5pPr>
            <a:lvl6pPr indent="-2921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6pPr>
            <a:lvl7pPr indent="-2921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7pPr>
            <a:lvl8pPr indent="-2921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8pPr>
            <a:lvl9pPr indent="-2921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9pPr>
          </a:lstStyle>
          <a:p/>
        </p:txBody>
      </p:sp>
      <p:sp>
        <p:nvSpPr>
          <p:cNvPr id="102" name="Google Shape;102;p21"/>
          <p:cNvSpPr txBox="1"/>
          <p:nvPr>
            <p:ph idx="2" type="body"/>
          </p:nvPr>
        </p:nvSpPr>
        <p:spPr>
          <a:xfrm>
            <a:off x="228600" y="717550"/>
            <a:ext cx="1504157" cy="2345532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28600" lvl="0" marL="4572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1pPr>
            <a:lvl2pPr indent="-228600" lvl="1" marL="9144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2pPr>
            <a:lvl3pPr indent="-228600" lvl="2" marL="1371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3pPr>
            <a:lvl4pPr indent="-228600" lvl="3" marL="1828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4pPr>
            <a:lvl5pPr indent="-228600" lvl="4" marL="22860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5pPr>
            <a:lvl6pPr indent="-228600" lvl="5" marL="27432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6pPr>
            <a:lvl7pPr indent="-228600" lvl="6" marL="32004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7pPr>
            <a:lvl8pPr indent="-228600" lvl="7" marL="3657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8pPr>
            <a:lvl9pPr indent="-228600" lvl="8" marL="4114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9pPr>
          </a:lstStyle>
          <a:p/>
        </p:txBody>
      </p:sp>
      <p:sp>
        <p:nvSpPr>
          <p:cNvPr id="103" name="Google Shape;103;p21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04" name="Google Shape;104;p21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05" name="Google Shape;105;p21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896144" y="2400300"/>
            <a:ext cx="2743200" cy="283369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1" sz="1000"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08" name="Google Shape;108;p22"/>
          <p:cNvSpPr/>
          <p:nvPr>
            <p:ph idx="2" type="pic"/>
          </p:nvPr>
        </p:nvSpPr>
        <p:spPr>
          <a:xfrm>
            <a:off x="896144" y="306388"/>
            <a:ext cx="2743200" cy="20574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896144" y="2683669"/>
            <a:ext cx="2743200" cy="402431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28600" lvl="0" marL="4572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1pPr>
            <a:lvl2pPr indent="-228600" lvl="1" marL="9144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2pPr>
            <a:lvl3pPr indent="-228600" lvl="2" marL="1371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3pPr>
            <a:lvl4pPr indent="-228600" lvl="3" marL="1828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4pPr>
            <a:lvl5pPr indent="-228600" lvl="4" marL="22860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5pPr>
            <a:lvl6pPr indent="-228600" lvl="5" marL="27432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6pPr>
            <a:lvl7pPr indent="-228600" lvl="6" marL="32004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7pPr>
            <a:lvl8pPr indent="-228600" lvl="7" marL="3657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8pPr>
            <a:lvl9pPr indent="-228600" lvl="8" marL="4114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9pPr>
          </a:lstStyle>
          <a:p/>
        </p:txBody>
      </p:sp>
      <p:sp>
        <p:nvSpPr>
          <p:cNvPr id="110" name="Google Shape;110;p22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1" name="Google Shape;111;p22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2" name="Google Shape;112;p22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 rot="5400000">
            <a:off x="1154509" y="-125809"/>
            <a:ext cx="2262982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8575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indent="-28575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16" name="Google Shape;116;p23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8" name="Google Shape;118;p23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 rot="5400000">
            <a:off x="2366169" y="1085850"/>
            <a:ext cx="2925763" cy="10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 rot="5400000">
            <a:off x="270669" y="95250"/>
            <a:ext cx="2925763" cy="30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8575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indent="-28575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22" name="Google Shape;122;p24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24" name="Google Shape;124;p24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228600" y="800100"/>
            <a:ext cx="4114800" cy="2262982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30200" lvl="0" marL="457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48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2100" lvl="3" marL="18288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–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2100" lvl="4" marL="22860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»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2100" lvl="5" marL="27432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2100" lvl="6" marL="32004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2100" lvl="7" marL="3657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2100" lvl="8" marL="41148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3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Google Shape;129;p25"/>
          <p:cNvGrpSpPr/>
          <p:nvPr/>
        </p:nvGrpSpPr>
        <p:grpSpPr>
          <a:xfrm>
            <a:off x="7022727" y="-301377"/>
            <a:ext cx="5143500" cy="5444877"/>
            <a:chOff x="0" y="-803672"/>
            <a:chExt cx="13716000" cy="14519672"/>
          </a:xfrm>
        </p:grpSpPr>
        <p:grpSp>
          <p:nvGrpSpPr>
            <p:cNvPr id="130" name="Google Shape;130;p25"/>
            <p:cNvGrpSpPr/>
            <p:nvPr/>
          </p:nvGrpSpPr>
          <p:grpSpPr>
            <a:xfrm>
              <a:off x="0" y="-803672"/>
              <a:ext cx="13716000" cy="14519672"/>
              <a:chOff x="0" y="-47625"/>
              <a:chExt cx="812800" cy="860425"/>
            </a:xfrm>
          </p:grpSpPr>
          <p:sp>
            <p:nvSpPr>
              <p:cNvPr id="131" name="Google Shape;131;p25"/>
              <p:cNvSpPr/>
              <p:nvPr/>
            </p:nvSpPr>
            <p:spPr>
              <a:xfrm>
                <a:off x="0" y="0"/>
                <a:ext cx="812800" cy="812800"/>
              </a:xfrm>
              <a:custGeom>
                <a:rect b="b" l="l" r="r" t="t"/>
                <a:pathLst>
                  <a:path extrusionOk="0" h="812800" w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gradFill>
                <a:gsLst>
                  <a:gs pos="0">
                    <a:srgbClr val="FB861A">
                      <a:alpha val="20000"/>
                    </a:srgbClr>
                  </a:gs>
                  <a:gs pos="100000">
                    <a:srgbClr val="E0058B">
                      <a:alpha val="2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32" name="Google Shape;132;p25"/>
              <p:cNvSpPr txBox="1"/>
              <p:nvPr/>
            </p:nvSpPr>
            <p:spPr>
              <a:xfrm>
                <a:off x="0" y="-47625"/>
                <a:ext cx="812800" cy="8604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25400" lIns="25400" spcFirstLastPara="1" rIns="25400" wrap="square" tIns="25400">
                <a:noAutofit/>
              </a:bodyPr>
              <a:lstStyle/>
              <a:p>
                <a:pPr indent="0" lvl="0" marL="0" marR="0" rtl="0" algn="ctr">
                  <a:lnSpc>
                    <a:spcPct val="1555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3" name="Google Shape;133;p25"/>
            <p:cNvGrpSpPr/>
            <p:nvPr/>
          </p:nvGrpSpPr>
          <p:grpSpPr>
            <a:xfrm>
              <a:off x="890649" y="191350"/>
              <a:ext cx="11934701" cy="12634000"/>
              <a:chOff x="0" y="-47625"/>
              <a:chExt cx="812800" cy="860425"/>
            </a:xfrm>
          </p:grpSpPr>
          <p:sp>
            <p:nvSpPr>
              <p:cNvPr id="134" name="Google Shape;134;p25"/>
              <p:cNvSpPr/>
              <p:nvPr/>
            </p:nvSpPr>
            <p:spPr>
              <a:xfrm>
                <a:off x="0" y="0"/>
                <a:ext cx="812800" cy="812800"/>
              </a:xfrm>
              <a:custGeom>
                <a:rect b="b" l="l" r="r" t="t"/>
                <a:pathLst>
                  <a:path extrusionOk="0" h="812800" w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gradFill>
                <a:gsLst>
                  <a:gs pos="0">
                    <a:srgbClr val="FB861A">
                      <a:alpha val="40000"/>
                    </a:srgbClr>
                  </a:gs>
                  <a:gs pos="100000">
                    <a:srgbClr val="E0058B">
                      <a:alpha val="4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35" name="Google Shape;135;p25"/>
              <p:cNvSpPr txBox="1"/>
              <p:nvPr/>
            </p:nvSpPr>
            <p:spPr>
              <a:xfrm>
                <a:off x="0" y="-47625"/>
                <a:ext cx="812800" cy="8604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25400" lIns="25400" spcFirstLastPara="1" rIns="25400" wrap="square" tIns="25400">
                <a:noAutofit/>
              </a:bodyPr>
              <a:lstStyle/>
              <a:p>
                <a:pPr indent="0" lvl="0" marL="0" marR="0" rtl="0" algn="ctr">
                  <a:lnSpc>
                    <a:spcPct val="1555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6" name="Google Shape;136;p25"/>
            <p:cNvGrpSpPr/>
            <p:nvPr/>
          </p:nvGrpSpPr>
          <p:grpSpPr>
            <a:xfrm>
              <a:off x="1781299" y="1186373"/>
              <a:ext cx="10153403" cy="10748329"/>
              <a:chOff x="0" y="-47625"/>
              <a:chExt cx="812800" cy="860425"/>
            </a:xfrm>
          </p:grpSpPr>
          <p:sp>
            <p:nvSpPr>
              <p:cNvPr id="137" name="Google Shape;137;p25"/>
              <p:cNvSpPr/>
              <p:nvPr/>
            </p:nvSpPr>
            <p:spPr>
              <a:xfrm>
                <a:off x="0" y="0"/>
                <a:ext cx="812800" cy="812800"/>
              </a:xfrm>
              <a:custGeom>
                <a:rect b="b" l="l" r="r" t="t"/>
                <a:pathLst>
                  <a:path extrusionOk="0" h="812800" w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gradFill>
                <a:gsLst>
                  <a:gs pos="0">
                    <a:srgbClr val="FB861A">
                      <a:alpha val="60000"/>
                    </a:srgbClr>
                  </a:gs>
                  <a:gs pos="100000">
                    <a:srgbClr val="E0058B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38" name="Google Shape;138;p25"/>
              <p:cNvSpPr txBox="1"/>
              <p:nvPr/>
            </p:nvSpPr>
            <p:spPr>
              <a:xfrm>
                <a:off x="0" y="-47625"/>
                <a:ext cx="812800" cy="8604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25400" lIns="25400" spcFirstLastPara="1" rIns="25400" wrap="square" tIns="25400">
                <a:noAutofit/>
              </a:bodyPr>
              <a:lstStyle/>
              <a:p>
                <a:pPr indent="0" lvl="0" marL="0" marR="0" rtl="0" algn="ctr">
                  <a:lnSpc>
                    <a:spcPct val="1555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9" name="Google Shape;139;p25"/>
            <p:cNvGrpSpPr/>
            <p:nvPr/>
          </p:nvGrpSpPr>
          <p:grpSpPr>
            <a:xfrm>
              <a:off x="2671948" y="2100697"/>
              <a:ext cx="8372104" cy="8919679"/>
              <a:chOff x="0" y="-47625"/>
              <a:chExt cx="670204" cy="714038"/>
            </a:xfrm>
          </p:grpSpPr>
          <p:sp>
            <p:nvSpPr>
              <p:cNvPr id="140" name="Google Shape;140;p25"/>
              <p:cNvSpPr/>
              <p:nvPr/>
            </p:nvSpPr>
            <p:spPr>
              <a:xfrm>
                <a:off x="0" y="0"/>
                <a:ext cx="670204" cy="666413"/>
              </a:xfrm>
              <a:custGeom>
                <a:rect b="b" l="l" r="r" t="t"/>
                <a:pathLst>
                  <a:path extrusionOk="0" h="666413" w="670204">
                    <a:moveTo>
                      <a:pt x="0" y="0"/>
                    </a:moveTo>
                    <a:lnTo>
                      <a:pt x="670204" y="0"/>
                    </a:lnTo>
                    <a:lnTo>
                      <a:pt x="670204" y="666413"/>
                    </a:lnTo>
                    <a:lnTo>
                      <a:pt x="0" y="666413"/>
                    </a:lnTo>
                    <a:close/>
                  </a:path>
                </a:pathLst>
              </a:custGeom>
              <a:gradFill>
                <a:gsLst>
                  <a:gs pos="0">
                    <a:srgbClr val="FB861A">
                      <a:alpha val="80000"/>
                    </a:srgbClr>
                  </a:gs>
                  <a:gs pos="100000">
                    <a:srgbClr val="E0058B">
                      <a:alpha val="8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41" name="Google Shape;141;p25"/>
              <p:cNvSpPr txBox="1"/>
              <p:nvPr/>
            </p:nvSpPr>
            <p:spPr>
              <a:xfrm>
                <a:off x="0" y="-47625"/>
                <a:ext cx="670204" cy="7140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25400" lIns="25400" spcFirstLastPara="1" rIns="25400" wrap="square" tIns="25400">
                <a:noAutofit/>
              </a:bodyPr>
              <a:lstStyle/>
              <a:p>
                <a:pPr indent="0" lvl="0" marL="0" marR="0" rtl="0" algn="ctr">
                  <a:lnSpc>
                    <a:spcPct val="1555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2" name="Google Shape;142;p25"/>
            <p:cNvGrpSpPr/>
            <p:nvPr/>
          </p:nvGrpSpPr>
          <p:grpSpPr>
            <a:xfrm>
              <a:off x="3562597" y="2991348"/>
              <a:ext cx="6590805" cy="7138380"/>
              <a:chOff x="0" y="-47625"/>
              <a:chExt cx="527607" cy="571442"/>
            </a:xfrm>
          </p:grpSpPr>
          <p:sp>
            <p:nvSpPr>
              <p:cNvPr id="143" name="Google Shape;143;p25"/>
              <p:cNvSpPr/>
              <p:nvPr/>
            </p:nvSpPr>
            <p:spPr>
              <a:xfrm>
                <a:off x="0" y="0"/>
                <a:ext cx="527607" cy="523817"/>
              </a:xfrm>
              <a:custGeom>
                <a:rect b="b" l="l" r="r" t="t"/>
                <a:pathLst>
                  <a:path extrusionOk="0" h="523817" w="527607">
                    <a:moveTo>
                      <a:pt x="0" y="0"/>
                    </a:moveTo>
                    <a:lnTo>
                      <a:pt x="527607" y="0"/>
                    </a:lnTo>
                    <a:lnTo>
                      <a:pt x="527607" y="523817"/>
                    </a:lnTo>
                    <a:lnTo>
                      <a:pt x="0" y="523817"/>
                    </a:lnTo>
                    <a:close/>
                  </a:path>
                </a:pathLst>
              </a:custGeom>
              <a:gradFill>
                <a:gsLst>
                  <a:gs pos="0">
                    <a:srgbClr val="FB861A"/>
                  </a:gs>
                  <a:gs pos="100000">
                    <a:srgbClr val="E0058B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44" name="Google Shape;144;p25"/>
              <p:cNvSpPr txBox="1"/>
              <p:nvPr/>
            </p:nvSpPr>
            <p:spPr>
              <a:xfrm>
                <a:off x="0" y="-47625"/>
                <a:ext cx="527607" cy="57144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25400" lIns="25400" spcFirstLastPara="1" rIns="25400" wrap="square" tIns="25400">
                <a:noAutofit/>
              </a:bodyPr>
              <a:lstStyle/>
              <a:p>
                <a:pPr indent="0" lvl="0" marL="0" marR="0" rtl="0" algn="ctr">
                  <a:lnSpc>
                    <a:spcPct val="1555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45" name="Google Shape;145;p25"/>
          <p:cNvSpPr txBox="1"/>
          <p:nvPr/>
        </p:nvSpPr>
        <p:spPr>
          <a:xfrm>
            <a:off x="590550" y="4401500"/>
            <a:ext cx="18972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Team Lean Large Men</a:t>
            </a:r>
            <a:endParaRPr sz="700"/>
          </a:p>
        </p:txBody>
      </p:sp>
      <p:cxnSp>
        <p:nvCxnSpPr>
          <p:cNvPr id="146" name="Google Shape;146;p25"/>
          <p:cNvCxnSpPr>
            <a:stCxn id="145" idx="3"/>
          </p:cNvCxnSpPr>
          <p:nvPr/>
        </p:nvCxnSpPr>
        <p:spPr>
          <a:xfrm>
            <a:off x="2487750" y="4509200"/>
            <a:ext cx="4013400" cy="84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7" name="Google Shape;147;p25"/>
          <p:cNvCxnSpPr/>
          <p:nvPr/>
        </p:nvCxnSpPr>
        <p:spPr>
          <a:xfrm>
            <a:off x="1632675" y="509825"/>
            <a:ext cx="3774000" cy="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8" name="Google Shape;148;p25"/>
          <p:cNvSpPr/>
          <p:nvPr/>
        </p:nvSpPr>
        <p:spPr>
          <a:xfrm>
            <a:off x="666750" y="382218"/>
            <a:ext cx="285417" cy="237753"/>
          </a:xfrm>
          <a:custGeom>
            <a:rect b="b" l="l" r="r" t="t"/>
            <a:pathLst>
              <a:path extrusionOk="0" h="634007" w="761112">
                <a:moveTo>
                  <a:pt x="0" y="0"/>
                </a:moveTo>
                <a:lnTo>
                  <a:pt x="761112" y="0"/>
                </a:lnTo>
                <a:lnTo>
                  <a:pt x="761112" y="634006"/>
                </a:lnTo>
                <a:lnTo>
                  <a:pt x="0" y="63400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49" name="Google Shape;149;p25"/>
          <p:cNvSpPr txBox="1"/>
          <p:nvPr/>
        </p:nvSpPr>
        <p:spPr>
          <a:xfrm>
            <a:off x="999699" y="372675"/>
            <a:ext cx="584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rgbClr val="FFFFFF"/>
                </a:solidFill>
                <a:latin typeface="Fira Code"/>
                <a:ea typeface="Fira Code"/>
                <a:cs typeface="Fira Code"/>
                <a:sym typeface="Fira Code"/>
              </a:rPr>
              <a:t>DLWeek</a:t>
            </a:r>
            <a:endParaRPr b="1" sz="1100">
              <a:solidFill>
                <a:srgbClr val="FFFFFF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rgbClr val="FFFFFF"/>
                </a:solidFill>
                <a:latin typeface="Fira Code"/>
                <a:ea typeface="Fira Code"/>
                <a:cs typeface="Fira Code"/>
                <a:sym typeface="Fira Code"/>
              </a:rPr>
              <a:t>2025</a:t>
            </a:r>
            <a:endParaRPr b="1" sz="1100">
              <a:solidFill>
                <a:srgbClr val="FFFFFF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0" name="Google Shape;150;p25"/>
          <p:cNvSpPr txBox="1"/>
          <p:nvPr/>
        </p:nvSpPr>
        <p:spPr>
          <a:xfrm>
            <a:off x="590550" y="2632549"/>
            <a:ext cx="5986800" cy="16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5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Systematic Approaches to AI-Powered Trading</a:t>
            </a:r>
            <a:endParaRPr b="1" sz="3500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5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(Finance Track)</a:t>
            </a:r>
            <a:endParaRPr b="1" sz="3500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51" name="Google Shape;151;p25"/>
          <p:cNvSpPr txBox="1"/>
          <p:nvPr/>
        </p:nvSpPr>
        <p:spPr>
          <a:xfrm>
            <a:off x="5470626" y="382925"/>
            <a:ext cx="10302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March </a:t>
            </a:r>
            <a:r>
              <a:rPr b="0" i="0" lang="en-GB" sz="1400" u="none" cap="none" strike="noStrik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20</a:t>
            </a:r>
            <a:r>
              <a:rPr lang="en-GB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25</a:t>
            </a:r>
            <a:endParaRPr sz="700"/>
          </a:p>
        </p:txBody>
      </p:sp>
      <p:pic>
        <p:nvPicPr>
          <p:cNvPr id="152" name="Google Shape;152;p25"/>
          <p:cNvPicPr preferRelativeResize="0"/>
          <p:nvPr/>
        </p:nvPicPr>
        <p:blipFill rotWithShape="1">
          <a:blip r:embed="rId4">
            <a:alphaModFix/>
          </a:blip>
          <a:srcRect b="6302" l="0" r="0" t="59340"/>
          <a:stretch/>
        </p:blipFill>
        <p:spPr>
          <a:xfrm>
            <a:off x="0" y="1012540"/>
            <a:ext cx="6501098" cy="14880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8" name="Google Shape;398;p34"/>
          <p:cNvCxnSpPr/>
          <p:nvPr/>
        </p:nvCxnSpPr>
        <p:spPr>
          <a:xfrm>
            <a:off x="514350" y="4671383"/>
            <a:ext cx="8115300" cy="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399" name="Google Shape;399;p34"/>
          <p:cNvGrpSpPr/>
          <p:nvPr/>
        </p:nvGrpSpPr>
        <p:grpSpPr>
          <a:xfrm rot="5400000">
            <a:off x="4001552" y="-465045"/>
            <a:ext cx="1997732" cy="12520449"/>
            <a:chOff x="0" y="-594927"/>
            <a:chExt cx="5327286" cy="33387863"/>
          </a:xfrm>
        </p:grpSpPr>
        <p:grpSp>
          <p:nvGrpSpPr>
            <p:cNvPr id="400" name="Google Shape;400;p34"/>
            <p:cNvGrpSpPr/>
            <p:nvPr/>
          </p:nvGrpSpPr>
          <p:grpSpPr>
            <a:xfrm>
              <a:off x="0" y="303984"/>
              <a:ext cx="5327286" cy="31382438"/>
              <a:chOff x="0" y="-47625"/>
              <a:chExt cx="315691" cy="1859700"/>
            </a:xfrm>
          </p:grpSpPr>
          <p:sp>
            <p:nvSpPr>
              <p:cNvPr id="401" name="Google Shape;401;p34"/>
              <p:cNvSpPr/>
              <p:nvPr/>
            </p:nvSpPr>
            <p:spPr>
              <a:xfrm>
                <a:off x="0" y="0"/>
                <a:ext cx="315691" cy="1812005"/>
              </a:xfrm>
              <a:custGeom>
                <a:rect b="b" l="l" r="r" t="t"/>
                <a:pathLst>
                  <a:path extrusionOk="0" h="1812005" w="315691">
                    <a:moveTo>
                      <a:pt x="0" y="0"/>
                    </a:moveTo>
                    <a:lnTo>
                      <a:pt x="315691" y="0"/>
                    </a:lnTo>
                    <a:lnTo>
                      <a:pt x="315691" y="1812005"/>
                    </a:lnTo>
                    <a:lnTo>
                      <a:pt x="0" y="1812005"/>
                    </a:lnTo>
                    <a:close/>
                  </a:path>
                </a:pathLst>
              </a:custGeom>
              <a:gradFill>
                <a:gsLst>
                  <a:gs pos="0">
                    <a:srgbClr val="FB861A">
                      <a:alpha val="20000"/>
                    </a:srgbClr>
                  </a:gs>
                  <a:gs pos="100000">
                    <a:srgbClr val="E0058B">
                      <a:alpha val="20000"/>
                    </a:srgbClr>
                  </a:gs>
                </a:gsLst>
                <a:lin ang="5400012" scaled="0"/>
              </a:gradFill>
              <a:ln>
                <a:noFill/>
              </a:ln>
            </p:spPr>
          </p:sp>
          <p:sp>
            <p:nvSpPr>
              <p:cNvPr id="402" name="Google Shape;402;p34"/>
              <p:cNvSpPr txBox="1"/>
              <p:nvPr/>
            </p:nvSpPr>
            <p:spPr>
              <a:xfrm>
                <a:off x="0" y="-47625"/>
                <a:ext cx="315600" cy="1859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28300" lIns="28300" spcFirstLastPara="1" rIns="28300" wrap="square" tIns="28300">
                <a:noAutofit/>
              </a:bodyPr>
              <a:lstStyle/>
              <a:p>
                <a:pPr indent="0" lvl="0" marL="0" marR="0" rtl="0" algn="ctr">
                  <a:lnSpc>
                    <a:spcPct val="1555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03" name="Google Shape;403;p34"/>
            <p:cNvGrpSpPr/>
            <p:nvPr/>
          </p:nvGrpSpPr>
          <p:grpSpPr>
            <a:xfrm>
              <a:off x="345928" y="2393917"/>
              <a:ext cx="4635417" cy="27306719"/>
              <a:chOff x="0" y="-47625"/>
              <a:chExt cx="315691" cy="1859700"/>
            </a:xfrm>
          </p:grpSpPr>
          <p:sp>
            <p:nvSpPr>
              <p:cNvPr id="404" name="Google Shape;404;p34"/>
              <p:cNvSpPr/>
              <p:nvPr/>
            </p:nvSpPr>
            <p:spPr>
              <a:xfrm>
                <a:off x="0" y="0"/>
                <a:ext cx="315691" cy="1812005"/>
              </a:xfrm>
              <a:custGeom>
                <a:rect b="b" l="l" r="r" t="t"/>
                <a:pathLst>
                  <a:path extrusionOk="0" h="1812005" w="315691">
                    <a:moveTo>
                      <a:pt x="0" y="0"/>
                    </a:moveTo>
                    <a:lnTo>
                      <a:pt x="315691" y="0"/>
                    </a:lnTo>
                    <a:lnTo>
                      <a:pt x="315691" y="1812005"/>
                    </a:lnTo>
                    <a:lnTo>
                      <a:pt x="0" y="1812005"/>
                    </a:lnTo>
                    <a:close/>
                  </a:path>
                </a:pathLst>
              </a:custGeom>
              <a:gradFill>
                <a:gsLst>
                  <a:gs pos="0">
                    <a:srgbClr val="FB861A">
                      <a:alpha val="40000"/>
                    </a:srgbClr>
                  </a:gs>
                  <a:gs pos="100000">
                    <a:srgbClr val="E0058B">
                      <a:alpha val="40000"/>
                    </a:srgbClr>
                  </a:gs>
                </a:gsLst>
                <a:lin ang="5400012" scaled="0"/>
              </a:gradFill>
              <a:ln>
                <a:noFill/>
              </a:ln>
            </p:spPr>
          </p:sp>
          <p:sp>
            <p:nvSpPr>
              <p:cNvPr id="405" name="Google Shape;405;p34"/>
              <p:cNvSpPr txBox="1"/>
              <p:nvPr/>
            </p:nvSpPr>
            <p:spPr>
              <a:xfrm>
                <a:off x="0" y="-47625"/>
                <a:ext cx="315600" cy="1859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28300" lIns="28300" spcFirstLastPara="1" rIns="28300" wrap="square" tIns="28300">
                <a:noAutofit/>
              </a:bodyPr>
              <a:lstStyle/>
              <a:p>
                <a:pPr indent="0" lvl="0" marL="0" marR="0" rtl="0" algn="ctr">
                  <a:lnSpc>
                    <a:spcPct val="1555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06" name="Google Shape;406;p34"/>
            <p:cNvGrpSpPr/>
            <p:nvPr/>
          </p:nvGrpSpPr>
          <p:grpSpPr>
            <a:xfrm>
              <a:off x="691856" y="1689537"/>
              <a:ext cx="3943580" cy="28818938"/>
              <a:chOff x="0" y="-47625"/>
              <a:chExt cx="315691" cy="2307010"/>
            </a:xfrm>
          </p:grpSpPr>
          <p:sp>
            <p:nvSpPr>
              <p:cNvPr id="407" name="Google Shape;407;p34"/>
              <p:cNvSpPr/>
              <p:nvPr/>
            </p:nvSpPr>
            <p:spPr>
              <a:xfrm>
                <a:off x="0" y="0"/>
                <a:ext cx="315691" cy="2259385"/>
              </a:xfrm>
              <a:custGeom>
                <a:rect b="b" l="l" r="r" t="t"/>
                <a:pathLst>
                  <a:path extrusionOk="0" h="2259385" w="315691">
                    <a:moveTo>
                      <a:pt x="0" y="0"/>
                    </a:moveTo>
                    <a:lnTo>
                      <a:pt x="315691" y="0"/>
                    </a:lnTo>
                    <a:lnTo>
                      <a:pt x="315691" y="2259385"/>
                    </a:lnTo>
                    <a:lnTo>
                      <a:pt x="0" y="2259385"/>
                    </a:lnTo>
                    <a:close/>
                  </a:path>
                </a:pathLst>
              </a:custGeom>
              <a:gradFill>
                <a:gsLst>
                  <a:gs pos="0">
                    <a:srgbClr val="FB861A">
                      <a:alpha val="60000"/>
                    </a:srgbClr>
                  </a:gs>
                  <a:gs pos="100000">
                    <a:srgbClr val="E0058B">
                      <a:alpha val="60000"/>
                    </a:srgbClr>
                  </a:gs>
                </a:gsLst>
                <a:lin ang="5400012" scaled="0"/>
              </a:gradFill>
              <a:ln>
                <a:noFill/>
              </a:ln>
            </p:spPr>
          </p:sp>
          <p:sp>
            <p:nvSpPr>
              <p:cNvPr id="408" name="Google Shape;408;p34"/>
              <p:cNvSpPr txBox="1"/>
              <p:nvPr/>
            </p:nvSpPr>
            <p:spPr>
              <a:xfrm>
                <a:off x="0" y="-47625"/>
                <a:ext cx="315600" cy="2307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28300" lIns="28300" spcFirstLastPara="1" rIns="28300" wrap="square" tIns="28300">
                <a:noAutofit/>
              </a:bodyPr>
              <a:lstStyle/>
              <a:p>
                <a:pPr indent="0" lvl="0" marL="0" marR="0" rtl="0" algn="ctr">
                  <a:lnSpc>
                    <a:spcPct val="1555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09" name="Google Shape;409;p34"/>
            <p:cNvGrpSpPr/>
            <p:nvPr/>
          </p:nvGrpSpPr>
          <p:grpSpPr>
            <a:xfrm>
              <a:off x="1037783" y="1689537"/>
              <a:ext cx="3252891" cy="28818938"/>
              <a:chOff x="0" y="-47625"/>
              <a:chExt cx="260400" cy="2307010"/>
            </a:xfrm>
          </p:grpSpPr>
          <p:sp>
            <p:nvSpPr>
              <p:cNvPr id="410" name="Google Shape;410;p34"/>
              <p:cNvSpPr/>
              <p:nvPr/>
            </p:nvSpPr>
            <p:spPr>
              <a:xfrm>
                <a:off x="0" y="0"/>
                <a:ext cx="260307" cy="2259385"/>
              </a:xfrm>
              <a:custGeom>
                <a:rect b="b" l="l" r="r" t="t"/>
                <a:pathLst>
                  <a:path extrusionOk="0" h="2259385" w="260307">
                    <a:moveTo>
                      <a:pt x="0" y="0"/>
                    </a:moveTo>
                    <a:lnTo>
                      <a:pt x="260307" y="0"/>
                    </a:lnTo>
                    <a:lnTo>
                      <a:pt x="260307" y="2259385"/>
                    </a:lnTo>
                    <a:lnTo>
                      <a:pt x="0" y="2259385"/>
                    </a:lnTo>
                    <a:close/>
                  </a:path>
                </a:pathLst>
              </a:custGeom>
              <a:gradFill>
                <a:gsLst>
                  <a:gs pos="0">
                    <a:srgbClr val="FB861A">
                      <a:alpha val="80000"/>
                    </a:srgbClr>
                  </a:gs>
                  <a:gs pos="100000">
                    <a:srgbClr val="E0058B">
                      <a:alpha val="80000"/>
                    </a:srgbClr>
                  </a:gs>
                </a:gsLst>
                <a:lin ang="5400012" scaled="0"/>
              </a:gradFill>
              <a:ln>
                <a:noFill/>
              </a:ln>
            </p:spPr>
          </p:sp>
          <p:sp>
            <p:nvSpPr>
              <p:cNvPr id="411" name="Google Shape;411;p34"/>
              <p:cNvSpPr txBox="1"/>
              <p:nvPr/>
            </p:nvSpPr>
            <p:spPr>
              <a:xfrm>
                <a:off x="0" y="-47625"/>
                <a:ext cx="260400" cy="2307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28300" lIns="28300" spcFirstLastPara="1" rIns="28300" wrap="square" tIns="28300">
                <a:noAutofit/>
              </a:bodyPr>
              <a:lstStyle/>
              <a:p>
                <a:pPr indent="0" lvl="0" marL="0" marR="0" rtl="0" algn="ctr">
                  <a:lnSpc>
                    <a:spcPct val="1555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12" name="Google Shape;412;p34"/>
            <p:cNvGrpSpPr/>
            <p:nvPr/>
          </p:nvGrpSpPr>
          <p:grpSpPr>
            <a:xfrm>
              <a:off x="1383711" y="-594927"/>
              <a:ext cx="2559865" cy="33387863"/>
              <a:chOff x="0" y="-47625"/>
              <a:chExt cx="204922" cy="2672761"/>
            </a:xfrm>
          </p:grpSpPr>
          <p:sp>
            <p:nvSpPr>
              <p:cNvPr id="413" name="Google Shape;413;p34"/>
              <p:cNvSpPr/>
              <p:nvPr/>
            </p:nvSpPr>
            <p:spPr>
              <a:xfrm>
                <a:off x="0" y="0"/>
                <a:ext cx="204922" cy="2625136"/>
              </a:xfrm>
              <a:custGeom>
                <a:rect b="b" l="l" r="r" t="t"/>
                <a:pathLst>
                  <a:path extrusionOk="0" h="2625136" w="204922">
                    <a:moveTo>
                      <a:pt x="0" y="0"/>
                    </a:moveTo>
                    <a:lnTo>
                      <a:pt x="204922" y="0"/>
                    </a:lnTo>
                    <a:lnTo>
                      <a:pt x="204922" y="2625136"/>
                    </a:lnTo>
                    <a:lnTo>
                      <a:pt x="0" y="2625136"/>
                    </a:lnTo>
                    <a:close/>
                  </a:path>
                </a:pathLst>
              </a:custGeom>
              <a:gradFill>
                <a:gsLst>
                  <a:gs pos="0">
                    <a:srgbClr val="FB861A"/>
                  </a:gs>
                  <a:gs pos="100000">
                    <a:srgbClr val="E0058B"/>
                  </a:gs>
                </a:gsLst>
                <a:lin ang="5400012" scaled="0"/>
              </a:gradFill>
              <a:ln>
                <a:noFill/>
              </a:ln>
            </p:spPr>
          </p:sp>
          <p:sp>
            <p:nvSpPr>
              <p:cNvPr id="414" name="Google Shape;414;p34"/>
              <p:cNvSpPr txBox="1"/>
              <p:nvPr/>
            </p:nvSpPr>
            <p:spPr>
              <a:xfrm>
                <a:off x="0" y="-47625"/>
                <a:ext cx="204900" cy="2672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28300" lIns="28300" spcFirstLastPara="1" rIns="28300" wrap="square" tIns="28300">
                <a:noAutofit/>
              </a:bodyPr>
              <a:lstStyle/>
              <a:p>
                <a:pPr indent="0" lvl="0" marL="0" marR="0" rtl="0" algn="ctr">
                  <a:lnSpc>
                    <a:spcPct val="1555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415" name="Google Shape;415;p34"/>
          <p:cNvSpPr txBox="1"/>
          <p:nvPr/>
        </p:nvSpPr>
        <p:spPr>
          <a:xfrm>
            <a:off x="569000" y="264625"/>
            <a:ext cx="7610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0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Comparison of Models</a:t>
            </a:r>
            <a:endParaRPr sz="700"/>
          </a:p>
        </p:txBody>
      </p:sp>
      <p:sp>
        <p:nvSpPr>
          <p:cNvPr id="416" name="Google Shape;416;p34"/>
          <p:cNvSpPr txBox="1"/>
          <p:nvPr/>
        </p:nvSpPr>
        <p:spPr>
          <a:xfrm>
            <a:off x="514350" y="880225"/>
            <a:ext cx="8024400" cy="47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DM Sans"/>
              <a:buChar char="●"/>
            </a:pPr>
            <a:r>
              <a:rPr lang="en-GB" sz="16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The DQN model outperformed the LSTM both arithmetically and across key financial metrics, including Sharpe Ratio and Max Drawdown.</a:t>
            </a:r>
            <a:endParaRPr sz="1600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DM Sans"/>
              <a:buChar char="●"/>
            </a:pPr>
            <a:r>
              <a:rPr lang="en-GB" sz="16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With a significantly higher Sharpe Ratio, the DQN model demonstrated stronger risk-adjusted returns compared to the LSTM approach.</a:t>
            </a:r>
            <a:endParaRPr sz="1600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DM Sans"/>
              <a:buChar char="●"/>
            </a:pPr>
            <a:r>
              <a:rPr lang="en-GB" sz="16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Improved risk management was evident, as the DQN model’s max drawdown was limited to 59.31%, far lower than the LSTM’s steep 120.84% decline.</a:t>
            </a:r>
            <a:endParaRPr sz="1600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DM Sans"/>
              <a:buChar char="●"/>
            </a:pPr>
            <a:r>
              <a:rPr lang="en-GB" sz="16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Overall, the DQN model proved more effective by minimizing risk and making more strategic, data-driven trading decisions, ultimately maximizing profitability.</a:t>
            </a:r>
            <a:endParaRPr sz="1600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1" name="Google Shape;421;p35"/>
          <p:cNvCxnSpPr/>
          <p:nvPr/>
        </p:nvCxnSpPr>
        <p:spPr>
          <a:xfrm>
            <a:off x="514350" y="4671383"/>
            <a:ext cx="8115300" cy="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422" name="Google Shape;422;p35"/>
          <p:cNvGrpSpPr/>
          <p:nvPr/>
        </p:nvGrpSpPr>
        <p:grpSpPr>
          <a:xfrm rot="5400000">
            <a:off x="4001552" y="-465045"/>
            <a:ext cx="1997732" cy="12520449"/>
            <a:chOff x="0" y="-594927"/>
            <a:chExt cx="5327286" cy="33387863"/>
          </a:xfrm>
        </p:grpSpPr>
        <p:grpSp>
          <p:nvGrpSpPr>
            <p:cNvPr id="423" name="Google Shape;423;p35"/>
            <p:cNvGrpSpPr/>
            <p:nvPr/>
          </p:nvGrpSpPr>
          <p:grpSpPr>
            <a:xfrm>
              <a:off x="0" y="303984"/>
              <a:ext cx="5327286" cy="31382438"/>
              <a:chOff x="0" y="-47625"/>
              <a:chExt cx="315691" cy="1859700"/>
            </a:xfrm>
          </p:grpSpPr>
          <p:sp>
            <p:nvSpPr>
              <p:cNvPr id="424" name="Google Shape;424;p35"/>
              <p:cNvSpPr/>
              <p:nvPr/>
            </p:nvSpPr>
            <p:spPr>
              <a:xfrm>
                <a:off x="0" y="0"/>
                <a:ext cx="315691" cy="1812005"/>
              </a:xfrm>
              <a:custGeom>
                <a:rect b="b" l="l" r="r" t="t"/>
                <a:pathLst>
                  <a:path extrusionOk="0" h="1812005" w="315691">
                    <a:moveTo>
                      <a:pt x="0" y="0"/>
                    </a:moveTo>
                    <a:lnTo>
                      <a:pt x="315691" y="0"/>
                    </a:lnTo>
                    <a:lnTo>
                      <a:pt x="315691" y="1812005"/>
                    </a:lnTo>
                    <a:lnTo>
                      <a:pt x="0" y="1812005"/>
                    </a:lnTo>
                    <a:close/>
                  </a:path>
                </a:pathLst>
              </a:custGeom>
              <a:gradFill>
                <a:gsLst>
                  <a:gs pos="0">
                    <a:srgbClr val="FB861A">
                      <a:alpha val="20000"/>
                    </a:srgbClr>
                  </a:gs>
                  <a:gs pos="100000">
                    <a:srgbClr val="E0058B">
                      <a:alpha val="20000"/>
                    </a:srgbClr>
                  </a:gs>
                </a:gsLst>
                <a:lin ang="5400012" scaled="0"/>
              </a:gradFill>
              <a:ln>
                <a:noFill/>
              </a:ln>
            </p:spPr>
          </p:sp>
          <p:sp>
            <p:nvSpPr>
              <p:cNvPr id="425" name="Google Shape;425;p35"/>
              <p:cNvSpPr txBox="1"/>
              <p:nvPr/>
            </p:nvSpPr>
            <p:spPr>
              <a:xfrm>
                <a:off x="0" y="-47625"/>
                <a:ext cx="315600" cy="1859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28300" lIns="28300" spcFirstLastPara="1" rIns="28300" wrap="square" tIns="28300">
                <a:noAutofit/>
              </a:bodyPr>
              <a:lstStyle/>
              <a:p>
                <a:pPr indent="0" lvl="0" marL="0" marR="0" rtl="0" algn="ctr">
                  <a:lnSpc>
                    <a:spcPct val="1555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26" name="Google Shape;426;p35"/>
            <p:cNvGrpSpPr/>
            <p:nvPr/>
          </p:nvGrpSpPr>
          <p:grpSpPr>
            <a:xfrm>
              <a:off x="345928" y="2393917"/>
              <a:ext cx="4635417" cy="27306719"/>
              <a:chOff x="0" y="-47625"/>
              <a:chExt cx="315691" cy="1859700"/>
            </a:xfrm>
          </p:grpSpPr>
          <p:sp>
            <p:nvSpPr>
              <p:cNvPr id="427" name="Google Shape;427;p35"/>
              <p:cNvSpPr/>
              <p:nvPr/>
            </p:nvSpPr>
            <p:spPr>
              <a:xfrm>
                <a:off x="0" y="0"/>
                <a:ext cx="315691" cy="1812005"/>
              </a:xfrm>
              <a:custGeom>
                <a:rect b="b" l="l" r="r" t="t"/>
                <a:pathLst>
                  <a:path extrusionOk="0" h="1812005" w="315691">
                    <a:moveTo>
                      <a:pt x="0" y="0"/>
                    </a:moveTo>
                    <a:lnTo>
                      <a:pt x="315691" y="0"/>
                    </a:lnTo>
                    <a:lnTo>
                      <a:pt x="315691" y="1812005"/>
                    </a:lnTo>
                    <a:lnTo>
                      <a:pt x="0" y="1812005"/>
                    </a:lnTo>
                    <a:close/>
                  </a:path>
                </a:pathLst>
              </a:custGeom>
              <a:gradFill>
                <a:gsLst>
                  <a:gs pos="0">
                    <a:srgbClr val="FB861A">
                      <a:alpha val="40000"/>
                    </a:srgbClr>
                  </a:gs>
                  <a:gs pos="100000">
                    <a:srgbClr val="E0058B">
                      <a:alpha val="40000"/>
                    </a:srgbClr>
                  </a:gs>
                </a:gsLst>
                <a:lin ang="5400012" scaled="0"/>
              </a:gradFill>
              <a:ln>
                <a:noFill/>
              </a:ln>
            </p:spPr>
          </p:sp>
          <p:sp>
            <p:nvSpPr>
              <p:cNvPr id="428" name="Google Shape;428;p35"/>
              <p:cNvSpPr txBox="1"/>
              <p:nvPr/>
            </p:nvSpPr>
            <p:spPr>
              <a:xfrm>
                <a:off x="0" y="-47625"/>
                <a:ext cx="315600" cy="1859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28300" lIns="28300" spcFirstLastPara="1" rIns="28300" wrap="square" tIns="28300">
                <a:noAutofit/>
              </a:bodyPr>
              <a:lstStyle/>
              <a:p>
                <a:pPr indent="0" lvl="0" marL="0" marR="0" rtl="0" algn="ctr">
                  <a:lnSpc>
                    <a:spcPct val="1555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29" name="Google Shape;429;p35"/>
            <p:cNvGrpSpPr/>
            <p:nvPr/>
          </p:nvGrpSpPr>
          <p:grpSpPr>
            <a:xfrm>
              <a:off x="691856" y="1689537"/>
              <a:ext cx="3943580" cy="28818938"/>
              <a:chOff x="0" y="-47625"/>
              <a:chExt cx="315691" cy="2307010"/>
            </a:xfrm>
          </p:grpSpPr>
          <p:sp>
            <p:nvSpPr>
              <p:cNvPr id="430" name="Google Shape;430;p35"/>
              <p:cNvSpPr/>
              <p:nvPr/>
            </p:nvSpPr>
            <p:spPr>
              <a:xfrm>
                <a:off x="0" y="0"/>
                <a:ext cx="315691" cy="2259385"/>
              </a:xfrm>
              <a:custGeom>
                <a:rect b="b" l="l" r="r" t="t"/>
                <a:pathLst>
                  <a:path extrusionOk="0" h="2259385" w="315691">
                    <a:moveTo>
                      <a:pt x="0" y="0"/>
                    </a:moveTo>
                    <a:lnTo>
                      <a:pt x="315691" y="0"/>
                    </a:lnTo>
                    <a:lnTo>
                      <a:pt x="315691" y="2259385"/>
                    </a:lnTo>
                    <a:lnTo>
                      <a:pt x="0" y="2259385"/>
                    </a:lnTo>
                    <a:close/>
                  </a:path>
                </a:pathLst>
              </a:custGeom>
              <a:gradFill>
                <a:gsLst>
                  <a:gs pos="0">
                    <a:srgbClr val="FB861A">
                      <a:alpha val="60000"/>
                    </a:srgbClr>
                  </a:gs>
                  <a:gs pos="100000">
                    <a:srgbClr val="E0058B">
                      <a:alpha val="60000"/>
                    </a:srgbClr>
                  </a:gs>
                </a:gsLst>
                <a:lin ang="5400012" scaled="0"/>
              </a:gradFill>
              <a:ln>
                <a:noFill/>
              </a:ln>
            </p:spPr>
          </p:sp>
          <p:sp>
            <p:nvSpPr>
              <p:cNvPr id="431" name="Google Shape;431;p35"/>
              <p:cNvSpPr txBox="1"/>
              <p:nvPr/>
            </p:nvSpPr>
            <p:spPr>
              <a:xfrm>
                <a:off x="0" y="-47625"/>
                <a:ext cx="315600" cy="2307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28300" lIns="28300" spcFirstLastPara="1" rIns="28300" wrap="square" tIns="28300">
                <a:noAutofit/>
              </a:bodyPr>
              <a:lstStyle/>
              <a:p>
                <a:pPr indent="0" lvl="0" marL="0" marR="0" rtl="0" algn="ctr">
                  <a:lnSpc>
                    <a:spcPct val="1555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32" name="Google Shape;432;p35"/>
            <p:cNvGrpSpPr/>
            <p:nvPr/>
          </p:nvGrpSpPr>
          <p:grpSpPr>
            <a:xfrm>
              <a:off x="1037783" y="1689537"/>
              <a:ext cx="3252891" cy="28818938"/>
              <a:chOff x="0" y="-47625"/>
              <a:chExt cx="260400" cy="2307010"/>
            </a:xfrm>
          </p:grpSpPr>
          <p:sp>
            <p:nvSpPr>
              <p:cNvPr id="433" name="Google Shape;433;p35"/>
              <p:cNvSpPr/>
              <p:nvPr/>
            </p:nvSpPr>
            <p:spPr>
              <a:xfrm>
                <a:off x="0" y="0"/>
                <a:ext cx="260307" cy="2259385"/>
              </a:xfrm>
              <a:custGeom>
                <a:rect b="b" l="l" r="r" t="t"/>
                <a:pathLst>
                  <a:path extrusionOk="0" h="2259385" w="260307">
                    <a:moveTo>
                      <a:pt x="0" y="0"/>
                    </a:moveTo>
                    <a:lnTo>
                      <a:pt x="260307" y="0"/>
                    </a:lnTo>
                    <a:lnTo>
                      <a:pt x="260307" y="2259385"/>
                    </a:lnTo>
                    <a:lnTo>
                      <a:pt x="0" y="2259385"/>
                    </a:lnTo>
                    <a:close/>
                  </a:path>
                </a:pathLst>
              </a:custGeom>
              <a:gradFill>
                <a:gsLst>
                  <a:gs pos="0">
                    <a:srgbClr val="FB861A">
                      <a:alpha val="80000"/>
                    </a:srgbClr>
                  </a:gs>
                  <a:gs pos="100000">
                    <a:srgbClr val="E0058B">
                      <a:alpha val="80000"/>
                    </a:srgbClr>
                  </a:gs>
                </a:gsLst>
                <a:lin ang="5400012" scaled="0"/>
              </a:gradFill>
              <a:ln>
                <a:noFill/>
              </a:ln>
            </p:spPr>
          </p:sp>
          <p:sp>
            <p:nvSpPr>
              <p:cNvPr id="434" name="Google Shape;434;p35"/>
              <p:cNvSpPr txBox="1"/>
              <p:nvPr/>
            </p:nvSpPr>
            <p:spPr>
              <a:xfrm>
                <a:off x="0" y="-47625"/>
                <a:ext cx="260400" cy="2307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28300" lIns="28300" spcFirstLastPara="1" rIns="28300" wrap="square" tIns="28300">
                <a:noAutofit/>
              </a:bodyPr>
              <a:lstStyle/>
              <a:p>
                <a:pPr indent="0" lvl="0" marL="0" marR="0" rtl="0" algn="ctr">
                  <a:lnSpc>
                    <a:spcPct val="1555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35" name="Google Shape;435;p35"/>
            <p:cNvGrpSpPr/>
            <p:nvPr/>
          </p:nvGrpSpPr>
          <p:grpSpPr>
            <a:xfrm>
              <a:off x="1383711" y="-594927"/>
              <a:ext cx="2559865" cy="33387863"/>
              <a:chOff x="0" y="-47625"/>
              <a:chExt cx="204922" cy="2672761"/>
            </a:xfrm>
          </p:grpSpPr>
          <p:sp>
            <p:nvSpPr>
              <p:cNvPr id="436" name="Google Shape;436;p35"/>
              <p:cNvSpPr/>
              <p:nvPr/>
            </p:nvSpPr>
            <p:spPr>
              <a:xfrm>
                <a:off x="0" y="0"/>
                <a:ext cx="204922" cy="2625136"/>
              </a:xfrm>
              <a:custGeom>
                <a:rect b="b" l="l" r="r" t="t"/>
                <a:pathLst>
                  <a:path extrusionOk="0" h="2625136" w="204922">
                    <a:moveTo>
                      <a:pt x="0" y="0"/>
                    </a:moveTo>
                    <a:lnTo>
                      <a:pt x="204922" y="0"/>
                    </a:lnTo>
                    <a:lnTo>
                      <a:pt x="204922" y="2625136"/>
                    </a:lnTo>
                    <a:lnTo>
                      <a:pt x="0" y="2625136"/>
                    </a:lnTo>
                    <a:close/>
                  </a:path>
                </a:pathLst>
              </a:custGeom>
              <a:gradFill>
                <a:gsLst>
                  <a:gs pos="0">
                    <a:srgbClr val="FB861A"/>
                  </a:gs>
                  <a:gs pos="100000">
                    <a:srgbClr val="E0058B"/>
                  </a:gs>
                </a:gsLst>
                <a:lin ang="5400012" scaled="0"/>
              </a:gradFill>
              <a:ln>
                <a:noFill/>
              </a:ln>
            </p:spPr>
          </p:sp>
          <p:sp>
            <p:nvSpPr>
              <p:cNvPr id="437" name="Google Shape;437;p35"/>
              <p:cNvSpPr txBox="1"/>
              <p:nvPr/>
            </p:nvSpPr>
            <p:spPr>
              <a:xfrm>
                <a:off x="0" y="-47625"/>
                <a:ext cx="204900" cy="2672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28300" lIns="28300" spcFirstLastPara="1" rIns="28300" wrap="square" tIns="28300">
                <a:noAutofit/>
              </a:bodyPr>
              <a:lstStyle/>
              <a:p>
                <a:pPr indent="0" lvl="0" marL="0" marR="0" rtl="0" algn="ctr">
                  <a:lnSpc>
                    <a:spcPct val="1555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438" name="Google Shape;438;p35"/>
          <p:cNvSpPr txBox="1"/>
          <p:nvPr/>
        </p:nvSpPr>
        <p:spPr>
          <a:xfrm>
            <a:off x="569000" y="264625"/>
            <a:ext cx="7610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0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Potential future approaches</a:t>
            </a:r>
            <a:endParaRPr sz="700"/>
          </a:p>
        </p:txBody>
      </p:sp>
      <p:sp>
        <p:nvSpPr>
          <p:cNvPr id="439" name="Google Shape;439;p35"/>
          <p:cNvSpPr txBox="1"/>
          <p:nvPr/>
        </p:nvSpPr>
        <p:spPr>
          <a:xfrm>
            <a:off x="492800" y="1001925"/>
            <a:ext cx="8024400" cy="37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Given more time, we would have gone on to explore:</a:t>
            </a:r>
            <a:endParaRPr b="1" sz="1600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DM Sans"/>
              <a:buChar char="-"/>
            </a:pPr>
            <a:r>
              <a:rPr lang="en-GB" sz="16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Explore even more hybridised deep learning models combining LSTM, Transformer, and reinforcement learning</a:t>
            </a:r>
            <a:endParaRPr sz="1600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DM Sans"/>
              <a:buChar char="-"/>
            </a:pPr>
            <a:r>
              <a:rPr lang="en-GB" sz="16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Incorporate financial sentiment analysis using NLP (BERT) to augment input features (currently limited to using AlphaVantage’s market sentiment API)</a:t>
            </a:r>
            <a:endParaRPr sz="1600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DM Sans"/>
              <a:buChar char="-"/>
            </a:pPr>
            <a:r>
              <a:rPr lang="en-GB" sz="16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Expand our financial dataset to include more diverse financial instruments and markets</a:t>
            </a:r>
            <a:endParaRPr sz="1600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DM Sans"/>
              <a:buChar char="-"/>
            </a:pPr>
            <a:r>
              <a:rPr lang="en-GB" sz="16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Conduct more extensive backtesting and forward testing to validate adaptability and robustness</a:t>
            </a:r>
            <a:endParaRPr sz="1600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4" name="Google Shape;444;p36"/>
          <p:cNvGrpSpPr/>
          <p:nvPr/>
        </p:nvGrpSpPr>
        <p:grpSpPr>
          <a:xfrm>
            <a:off x="7022727" y="-301377"/>
            <a:ext cx="5143500" cy="5444877"/>
            <a:chOff x="0" y="-803672"/>
            <a:chExt cx="13716000" cy="14519672"/>
          </a:xfrm>
        </p:grpSpPr>
        <p:grpSp>
          <p:nvGrpSpPr>
            <p:cNvPr id="445" name="Google Shape;445;p36"/>
            <p:cNvGrpSpPr/>
            <p:nvPr/>
          </p:nvGrpSpPr>
          <p:grpSpPr>
            <a:xfrm>
              <a:off x="0" y="-803672"/>
              <a:ext cx="13716000" cy="14519672"/>
              <a:chOff x="0" y="-47625"/>
              <a:chExt cx="812800" cy="860425"/>
            </a:xfrm>
          </p:grpSpPr>
          <p:sp>
            <p:nvSpPr>
              <p:cNvPr id="446" name="Google Shape;446;p36"/>
              <p:cNvSpPr/>
              <p:nvPr/>
            </p:nvSpPr>
            <p:spPr>
              <a:xfrm>
                <a:off x="0" y="0"/>
                <a:ext cx="812800" cy="812800"/>
              </a:xfrm>
              <a:custGeom>
                <a:rect b="b" l="l" r="r" t="t"/>
                <a:pathLst>
                  <a:path extrusionOk="0" h="812800" w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gradFill>
                <a:gsLst>
                  <a:gs pos="0">
                    <a:srgbClr val="FB861A">
                      <a:alpha val="20000"/>
                    </a:srgbClr>
                  </a:gs>
                  <a:gs pos="100000">
                    <a:srgbClr val="E0058B">
                      <a:alpha val="20000"/>
                    </a:srgbClr>
                  </a:gs>
                </a:gsLst>
                <a:lin ang="5400012" scaled="0"/>
              </a:gradFill>
              <a:ln>
                <a:noFill/>
              </a:ln>
            </p:spPr>
          </p:sp>
          <p:sp>
            <p:nvSpPr>
              <p:cNvPr id="447" name="Google Shape;447;p36"/>
              <p:cNvSpPr txBox="1"/>
              <p:nvPr/>
            </p:nvSpPr>
            <p:spPr>
              <a:xfrm>
                <a:off x="0" y="-47625"/>
                <a:ext cx="812700" cy="860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25400" lIns="25400" spcFirstLastPara="1" rIns="25400" wrap="square" tIns="25400">
                <a:noAutofit/>
              </a:bodyPr>
              <a:lstStyle/>
              <a:p>
                <a:pPr indent="0" lvl="0" marL="0" marR="0" rtl="0" algn="ctr">
                  <a:lnSpc>
                    <a:spcPct val="1555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48" name="Google Shape;448;p36"/>
            <p:cNvGrpSpPr/>
            <p:nvPr/>
          </p:nvGrpSpPr>
          <p:grpSpPr>
            <a:xfrm>
              <a:off x="890649" y="191352"/>
              <a:ext cx="11934668" cy="12633964"/>
              <a:chOff x="0" y="-47625"/>
              <a:chExt cx="812800" cy="860425"/>
            </a:xfrm>
          </p:grpSpPr>
          <p:sp>
            <p:nvSpPr>
              <p:cNvPr id="449" name="Google Shape;449;p36"/>
              <p:cNvSpPr/>
              <p:nvPr/>
            </p:nvSpPr>
            <p:spPr>
              <a:xfrm>
                <a:off x="0" y="0"/>
                <a:ext cx="812800" cy="812800"/>
              </a:xfrm>
              <a:custGeom>
                <a:rect b="b" l="l" r="r" t="t"/>
                <a:pathLst>
                  <a:path extrusionOk="0" h="812800" w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gradFill>
                <a:gsLst>
                  <a:gs pos="0">
                    <a:srgbClr val="FB861A">
                      <a:alpha val="40000"/>
                    </a:srgbClr>
                  </a:gs>
                  <a:gs pos="100000">
                    <a:srgbClr val="E0058B">
                      <a:alpha val="40000"/>
                    </a:srgbClr>
                  </a:gs>
                </a:gsLst>
                <a:lin ang="5400012" scaled="0"/>
              </a:gradFill>
              <a:ln>
                <a:noFill/>
              </a:ln>
            </p:spPr>
          </p:sp>
          <p:sp>
            <p:nvSpPr>
              <p:cNvPr id="450" name="Google Shape;450;p36"/>
              <p:cNvSpPr txBox="1"/>
              <p:nvPr/>
            </p:nvSpPr>
            <p:spPr>
              <a:xfrm>
                <a:off x="0" y="-47625"/>
                <a:ext cx="812700" cy="860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25400" lIns="25400" spcFirstLastPara="1" rIns="25400" wrap="square" tIns="25400">
                <a:noAutofit/>
              </a:bodyPr>
              <a:lstStyle/>
              <a:p>
                <a:pPr indent="0" lvl="0" marL="0" marR="0" rtl="0" algn="ctr">
                  <a:lnSpc>
                    <a:spcPct val="1555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51" name="Google Shape;451;p36"/>
            <p:cNvGrpSpPr/>
            <p:nvPr/>
          </p:nvGrpSpPr>
          <p:grpSpPr>
            <a:xfrm>
              <a:off x="1781299" y="1186372"/>
              <a:ext cx="10153416" cy="10748343"/>
              <a:chOff x="0" y="-47625"/>
              <a:chExt cx="812800" cy="860425"/>
            </a:xfrm>
          </p:grpSpPr>
          <p:sp>
            <p:nvSpPr>
              <p:cNvPr id="452" name="Google Shape;452;p36"/>
              <p:cNvSpPr/>
              <p:nvPr/>
            </p:nvSpPr>
            <p:spPr>
              <a:xfrm>
                <a:off x="0" y="0"/>
                <a:ext cx="812800" cy="812800"/>
              </a:xfrm>
              <a:custGeom>
                <a:rect b="b" l="l" r="r" t="t"/>
                <a:pathLst>
                  <a:path extrusionOk="0" h="812800" w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gradFill>
                <a:gsLst>
                  <a:gs pos="0">
                    <a:srgbClr val="FB861A">
                      <a:alpha val="60000"/>
                    </a:srgbClr>
                  </a:gs>
                  <a:gs pos="100000">
                    <a:srgbClr val="E0058B">
                      <a:alpha val="60000"/>
                    </a:srgbClr>
                  </a:gs>
                </a:gsLst>
                <a:lin ang="5400012" scaled="0"/>
              </a:gradFill>
              <a:ln>
                <a:noFill/>
              </a:ln>
            </p:spPr>
          </p:sp>
          <p:sp>
            <p:nvSpPr>
              <p:cNvPr id="453" name="Google Shape;453;p36"/>
              <p:cNvSpPr txBox="1"/>
              <p:nvPr/>
            </p:nvSpPr>
            <p:spPr>
              <a:xfrm>
                <a:off x="0" y="-47625"/>
                <a:ext cx="812700" cy="860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25400" lIns="25400" spcFirstLastPara="1" rIns="25400" wrap="square" tIns="25400">
                <a:noAutofit/>
              </a:bodyPr>
              <a:lstStyle/>
              <a:p>
                <a:pPr indent="0" lvl="0" marL="0" marR="0" rtl="0" algn="ctr">
                  <a:lnSpc>
                    <a:spcPct val="1555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54" name="Google Shape;454;p36"/>
            <p:cNvGrpSpPr/>
            <p:nvPr/>
          </p:nvGrpSpPr>
          <p:grpSpPr>
            <a:xfrm>
              <a:off x="2671948" y="2100696"/>
              <a:ext cx="8372121" cy="8919691"/>
              <a:chOff x="0" y="-47625"/>
              <a:chExt cx="670204" cy="714038"/>
            </a:xfrm>
          </p:grpSpPr>
          <p:sp>
            <p:nvSpPr>
              <p:cNvPr id="455" name="Google Shape;455;p36"/>
              <p:cNvSpPr/>
              <p:nvPr/>
            </p:nvSpPr>
            <p:spPr>
              <a:xfrm>
                <a:off x="0" y="0"/>
                <a:ext cx="670204" cy="666413"/>
              </a:xfrm>
              <a:custGeom>
                <a:rect b="b" l="l" r="r" t="t"/>
                <a:pathLst>
                  <a:path extrusionOk="0" h="666413" w="670204">
                    <a:moveTo>
                      <a:pt x="0" y="0"/>
                    </a:moveTo>
                    <a:lnTo>
                      <a:pt x="670204" y="0"/>
                    </a:lnTo>
                    <a:lnTo>
                      <a:pt x="670204" y="666413"/>
                    </a:lnTo>
                    <a:lnTo>
                      <a:pt x="0" y="666413"/>
                    </a:lnTo>
                    <a:close/>
                  </a:path>
                </a:pathLst>
              </a:custGeom>
              <a:gradFill>
                <a:gsLst>
                  <a:gs pos="0">
                    <a:srgbClr val="FB861A">
                      <a:alpha val="80000"/>
                    </a:srgbClr>
                  </a:gs>
                  <a:gs pos="100000">
                    <a:srgbClr val="E0058B">
                      <a:alpha val="80000"/>
                    </a:srgbClr>
                  </a:gs>
                </a:gsLst>
                <a:lin ang="5400012" scaled="0"/>
              </a:gradFill>
              <a:ln>
                <a:noFill/>
              </a:ln>
            </p:spPr>
          </p:sp>
          <p:sp>
            <p:nvSpPr>
              <p:cNvPr id="456" name="Google Shape;456;p36"/>
              <p:cNvSpPr txBox="1"/>
              <p:nvPr/>
            </p:nvSpPr>
            <p:spPr>
              <a:xfrm>
                <a:off x="0" y="-47625"/>
                <a:ext cx="670200" cy="714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25400" lIns="25400" spcFirstLastPara="1" rIns="25400" wrap="square" tIns="25400">
                <a:noAutofit/>
              </a:bodyPr>
              <a:lstStyle/>
              <a:p>
                <a:pPr indent="0" lvl="0" marL="0" marR="0" rtl="0" algn="ctr">
                  <a:lnSpc>
                    <a:spcPct val="1555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57" name="Google Shape;457;p36"/>
            <p:cNvGrpSpPr/>
            <p:nvPr/>
          </p:nvGrpSpPr>
          <p:grpSpPr>
            <a:xfrm>
              <a:off x="3562597" y="2991346"/>
              <a:ext cx="6591976" cy="7139121"/>
              <a:chOff x="0" y="-47625"/>
              <a:chExt cx="527700" cy="571500"/>
            </a:xfrm>
          </p:grpSpPr>
          <p:sp>
            <p:nvSpPr>
              <p:cNvPr id="458" name="Google Shape;458;p36"/>
              <p:cNvSpPr/>
              <p:nvPr/>
            </p:nvSpPr>
            <p:spPr>
              <a:xfrm>
                <a:off x="0" y="0"/>
                <a:ext cx="527607" cy="523817"/>
              </a:xfrm>
              <a:custGeom>
                <a:rect b="b" l="l" r="r" t="t"/>
                <a:pathLst>
                  <a:path extrusionOk="0" h="523817" w="527607">
                    <a:moveTo>
                      <a:pt x="0" y="0"/>
                    </a:moveTo>
                    <a:lnTo>
                      <a:pt x="527607" y="0"/>
                    </a:lnTo>
                    <a:lnTo>
                      <a:pt x="527607" y="523817"/>
                    </a:lnTo>
                    <a:lnTo>
                      <a:pt x="0" y="523817"/>
                    </a:lnTo>
                    <a:close/>
                  </a:path>
                </a:pathLst>
              </a:custGeom>
              <a:gradFill>
                <a:gsLst>
                  <a:gs pos="0">
                    <a:srgbClr val="FB861A"/>
                  </a:gs>
                  <a:gs pos="100000">
                    <a:srgbClr val="E0058B"/>
                  </a:gs>
                </a:gsLst>
                <a:lin ang="5400012" scaled="0"/>
              </a:gradFill>
              <a:ln>
                <a:noFill/>
              </a:ln>
            </p:spPr>
          </p:sp>
          <p:sp>
            <p:nvSpPr>
              <p:cNvPr id="459" name="Google Shape;459;p36"/>
              <p:cNvSpPr txBox="1"/>
              <p:nvPr/>
            </p:nvSpPr>
            <p:spPr>
              <a:xfrm>
                <a:off x="0" y="-47625"/>
                <a:ext cx="527700" cy="571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25400" lIns="25400" spcFirstLastPara="1" rIns="25400" wrap="square" tIns="25400">
                <a:noAutofit/>
              </a:bodyPr>
              <a:lstStyle/>
              <a:p>
                <a:pPr indent="0" lvl="0" marL="0" marR="0" rtl="0" algn="ctr">
                  <a:lnSpc>
                    <a:spcPct val="1555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460" name="Google Shape;460;p36"/>
          <p:cNvSpPr txBox="1"/>
          <p:nvPr/>
        </p:nvSpPr>
        <p:spPr>
          <a:xfrm>
            <a:off x="590550" y="4401500"/>
            <a:ext cx="18972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Team Lean Large Men</a:t>
            </a:r>
            <a:endParaRPr sz="700"/>
          </a:p>
        </p:txBody>
      </p:sp>
      <p:cxnSp>
        <p:nvCxnSpPr>
          <p:cNvPr id="461" name="Google Shape;461;p36"/>
          <p:cNvCxnSpPr>
            <a:stCxn id="460" idx="3"/>
          </p:cNvCxnSpPr>
          <p:nvPr/>
        </p:nvCxnSpPr>
        <p:spPr>
          <a:xfrm>
            <a:off x="2487750" y="4509200"/>
            <a:ext cx="4013400" cy="84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62" name="Google Shape;462;p36"/>
          <p:cNvCxnSpPr/>
          <p:nvPr/>
        </p:nvCxnSpPr>
        <p:spPr>
          <a:xfrm>
            <a:off x="1632675" y="509825"/>
            <a:ext cx="3774000" cy="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3" name="Google Shape;463;p36"/>
          <p:cNvSpPr/>
          <p:nvPr/>
        </p:nvSpPr>
        <p:spPr>
          <a:xfrm>
            <a:off x="666750" y="382218"/>
            <a:ext cx="285417" cy="237753"/>
          </a:xfrm>
          <a:custGeom>
            <a:rect b="b" l="l" r="r" t="t"/>
            <a:pathLst>
              <a:path extrusionOk="0" h="634007" w="761112">
                <a:moveTo>
                  <a:pt x="0" y="0"/>
                </a:moveTo>
                <a:lnTo>
                  <a:pt x="761112" y="0"/>
                </a:lnTo>
                <a:lnTo>
                  <a:pt x="761112" y="634006"/>
                </a:lnTo>
                <a:lnTo>
                  <a:pt x="0" y="63400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464" name="Google Shape;464;p36"/>
          <p:cNvSpPr txBox="1"/>
          <p:nvPr/>
        </p:nvSpPr>
        <p:spPr>
          <a:xfrm>
            <a:off x="999699" y="372675"/>
            <a:ext cx="584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rgbClr val="FFFFFF"/>
                </a:solidFill>
                <a:latin typeface="Fira Code"/>
                <a:ea typeface="Fira Code"/>
                <a:cs typeface="Fira Code"/>
                <a:sym typeface="Fira Code"/>
              </a:rPr>
              <a:t>DLWeek</a:t>
            </a:r>
            <a:endParaRPr b="1" sz="1100">
              <a:solidFill>
                <a:srgbClr val="FFFFFF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rgbClr val="FFFFFF"/>
                </a:solidFill>
                <a:latin typeface="Fira Code"/>
                <a:ea typeface="Fira Code"/>
                <a:cs typeface="Fira Code"/>
                <a:sym typeface="Fira Code"/>
              </a:rPr>
              <a:t>2025</a:t>
            </a:r>
            <a:endParaRPr b="1" sz="1100">
              <a:solidFill>
                <a:srgbClr val="FFFFFF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65" name="Google Shape;465;p36"/>
          <p:cNvSpPr txBox="1"/>
          <p:nvPr/>
        </p:nvSpPr>
        <p:spPr>
          <a:xfrm>
            <a:off x="590550" y="2571749"/>
            <a:ext cx="5986800" cy="17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7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Thank you to all the judges, organisers, and sponsors!</a:t>
            </a:r>
            <a:endParaRPr b="1" sz="3700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66" name="Google Shape;466;p36"/>
          <p:cNvSpPr txBox="1"/>
          <p:nvPr/>
        </p:nvSpPr>
        <p:spPr>
          <a:xfrm>
            <a:off x="5470626" y="382925"/>
            <a:ext cx="10302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March </a:t>
            </a:r>
            <a:r>
              <a:rPr b="0" i="0" lang="en-GB" sz="1400" u="none" cap="none" strike="noStrik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20</a:t>
            </a:r>
            <a:r>
              <a:rPr lang="en-GB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25</a:t>
            </a:r>
            <a:endParaRPr sz="7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/>
          <p:nvPr/>
        </p:nvSpPr>
        <p:spPr>
          <a:xfrm>
            <a:off x="514350" y="585800"/>
            <a:ext cx="3837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0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Considerations</a:t>
            </a:r>
            <a:endParaRPr sz="700"/>
          </a:p>
        </p:txBody>
      </p:sp>
      <p:sp>
        <p:nvSpPr>
          <p:cNvPr id="158" name="Google Shape;158;p26"/>
          <p:cNvSpPr txBox="1"/>
          <p:nvPr/>
        </p:nvSpPr>
        <p:spPr>
          <a:xfrm>
            <a:off x="514350" y="1368925"/>
            <a:ext cx="4660500" cy="29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DM Sans"/>
              <a:buChar char="●"/>
            </a:pPr>
            <a:r>
              <a:rPr lang="en-GB" sz="19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Market-Beating AI is </a:t>
            </a:r>
            <a:r>
              <a:rPr i="1" lang="en-GB" sz="19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Nearly</a:t>
            </a:r>
            <a:r>
              <a:rPr lang="en-GB" sz="19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 Impossible</a:t>
            </a:r>
            <a:endParaRPr sz="190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492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DM Sans"/>
              <a:buChar char="○"/>
            </a:pPr>
            <a:r>
              <a:rPr lang="en-GB" sz="15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Top quant firms invest billions in infrastructure, data, and TOP academic talent. </a:t>
            </a:r>
            <a:endParaRPr sz="150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DM Sans"/>
              <a:buChar char="●"/>
            </a:pPr>
            <a:r>
              <a:rPr lang="en-GB" sz="19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Educational Value in Exploration</a:t>
            </a:r>
            <a:endParaRPr sz="150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DM Sans"/>
              <a:buChar char="○"/>
            </a:pPr>
            <a:r>
              <a:rPr lang="en-GB" sz="15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While true alpha is elusive, studying AI trading strategies builds valuable skills and sparks optimism for the future as AI capabilities grow exponentially.</a:t>
            </a:r>
            <a:endParaRPr sz="900"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59" name="Google Shape;159;p26"/>
          <p:cNvSpPr txBox="1"/>
          <p:nvPr/>
        </p:nvSpPr>
        <p:spPr>
          <a:xfrm>
            <a:off x="5534858" y="4396579"/>
            <a:ext cx="10167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5003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Number of years</a:t>
            </a:r>
            <a:endParaRPr sz="700"/>
          </a:p>
        </p:txBody>
      </p:sp>
      <p:sp>
        <p:nvSpPr>
          <p:cNvPr id="160" name="Google Shape;160;p26"/>
          <p:cNvSpPr txBox="1"/>
          <p:nvPr/>
        </p:nvSpPr>
        <p:spPr>
          <a:xfrm rot="-5400000">
            <a:off x="3048836" y="2529506"/>
            <a:ext cx="10167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5003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Amount</a:t>
            </a:r>
            <a:endParaRPr sz="700"/>
          </a:p>
        </p:txBody>
      </p:sp>
      <p:cxnSp>
        <p:nvCxnSpPr>
          <p:cNvPr id="161" name="Google Shape;161;p26"/>
          <p:cNvCxnSpPr/>
          <p:nvPr/>
        </p:nvCxnSpPr>
        <p:spPr>
          <a:xfrm>
            <a:off x="514350" y="4705657"/>
            <a:ext cx="8020800" cy="165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62" name="Google Shape;162;p26"/>
          <p:cNvGrpSpPr/>
          <p:nvPr/>
        </p:nvGrpSpPr>
        <p:grpSpPr>
          <a:xfrm>
            <a:off x="8769032" y="-832229"/>
            <a:ext cx="1997732" cy="6585417"/>
            <a:chOff x="0" y="-594927"/>
            <a:chExt cx="5327286" cy="17561113"/>
          </a:xfrm>
        </p:grpSpPr>
        <p:grpSp>
          <p:nvGrpSpPr>
            <p:cNvPr id="163" name="Google Shape;163;p26"/>
            <p:cNvGrpSpPr/>
            <p:nvPr/>
          </p:nvGrpSpPr>
          <p:grpSpPr>
            <a:xfrm>
              <a:off x="0" y="-230650"/>
              <a:ext cx="5327286" cy="16622331"/>
              <a:chOff x="0" y="-47625"/>
              <a:chExt cx="315691" cy="985027"/>
            </a:xfrm>
          </p:grpSpPr>
          <p:sp>
            <p:nvSpPr>
              <p:cNvPr id="164" name="Google Shape;164;p26"/>
              <p:cNvSpPr/>
              <p:nvPr/>
            </p:nvSpPr>
            <p:spPr>
              <a:xfrm>
                <a:off x="0" y="0"/>
                <a:ext cx="315691" cy="937402"/>
              </a:xfrm>
              <a:custGeom>
                <a:rect b="b" l="l" r="r" t="t"/>
                <a:pathLst>
                  <a:path extrusionOk="0" h="937402" w="315691">
                    <a:moveTo>
                      <a:pt x="0" y="0"/>
                    </a:moveTo>
                    <a:lnTo>
                      <a:pt x="315691" y="0"/>
                    </a:lnTo>
                    <a:lnTo>
                      <a:pt x="315691" y="937402"/>
                    </a:lnTo>
                    <a:lnTo>
                      <a:pt x="0" y="937402"/>
                    </a:lnTo>
                    <a:close/>
                  </a:path>
                </a:pathLst>
              </a:custGeom>
              <a:gradFill>
                <a:gsLst>
                  <a:gs pos="0">
                    <a:srgbClr val="FB861A">
                      <a:alpha val="20000"/>
                    </a:srgbClr>
                  </a:gs>
                  <a:gs pos="100000">
                    <a:srgbClr val="E0058B">
                      <a:alpha val="20000"/>
                    </a:srgbClr>
                  </a:gs>
                </a:gsLst>
                <a:lin ang="5400012" scaled="0"/>
              </a:gradFill>
              <a:ln>
                <a:noFill/>
              </a:ln>
            </p:spPr>
          </p:sp>
          <p:sp>
            <p:nvSpPr>
              <p:cNvPr id="165" name="Google Shape;165;p26"/>
              <p:cNvSpPr txBox="1"/>
              <p:nvPr/>
            </p:nvSpPr>
            <p:spPr>
              <a:xfrm>
                <a:off x="0" y="-47625"/>
                <a:ext cx="315600" cy="984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28300" lIns="28300" spcFirstLastPara="1" rIns="28300" wrap="square" tIns="28300">
                <a:noAutofit/>
              </a:bodyPr>
              <a:lstStyle/>
              <a:p>
                <a:pPr indent="0" lvl="0" marL="0" marR="0" rtl="0" algn="ctr">
                  <a:lnSpc>
                    <a:spcPct val="1555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6" name="Google Shape;166;p26"/>
            <p:cNvGrpSpPr/>
            <p:nvPr/>
          </p:nvGrpSpPr>
          <p:grpSpPr>
            <a:xfrm>
              <a:off x="345928" y="900910"/>
              <a:ext cx="4635417" cy="14463545"/>
              <a:chOff x="0" y="-47625"/>
              <a:chExt cx="315691" cy="985027"/>
            </a:xfrm>
          </p:grpSpPr>
          <p:sp>
            <p:nvSpPr>
              <p:cNvPr id="167" name="Google Shape;167;p26"/>
              <p:cNvSpPr/>
              <p:nvPr/>
            </p:nvSpPr>
            <p:spPr>
              <a:xfrm>
                <a:off x="0" y="0"/>
                <a:ext cx="315691" cy="937402"/>
              </a:xfrm>
              <a:custGeom>
                <a:rect b="b" l="l" r="r" t="t"/>
                <a:pathLst>
                  <a:path extrusionOk="0" h="937402" w="315691">
                    <a:moveTo>
                      <a:pt x="0" y="0"/>
                    </a:moveTo>
                    <a:lnTo>
                      <a:pt x="315691" y="0"/>
                    </a:lnTo>
                    <a:lnTo>
                      <a:pt x="315691" y="937402"/>
                    </a:lnTo>
                    <a:lnTo>
                      <a:pt x="0" y="937402"/>
                    </a:lnTo>
                    <a:close/>
                  </a:path>
                </a:pathLst>
              </a:custGeom>
              <a:gradFill>
                <a:gsLst>
                  <a:gs pos="0">
                    <a:srgbClr val="FB861A">
                      <a:alpha val="40000"/>
                    </a:srgbClr>
                  </a:gs>
                  <a:gs pos="100000">
                    <a:srgbClr val="E0058B">
                      <a:alpha val="40000"/>
                    </a:srgbClr>
                  </a:gs>
                </a:gsLst>
                <a:lin ang="5400012" scaled="0"/>
              </a:gradFill>
              <a:ln>
                <a:noFill/>
              </a:ln>
            </p:spPr>
          </p:sp>
          <p:sp>
            <p:nvSpPr>
              <p:cNvPr id="168" name="Google Shape;168;p26"/>
              <p:cNvSpPr txBox="1"/>
              <p:nvPr/>
            </p:nvSpPr>
            <p:spPr>
              <a:xfrm>
                <a:off x="0" y="-47625"/>
                <a:ext cx="315600" cy="984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28300" lIns="28300" spcFirstLastPara="1" rIns="28300" wrap="square" tIns="28300">
                <a:noAutofit/>
              </a:bodyPr>
              <a:lstStyle/>
              <a:p>
                <a:pPr indent="0" lvl="0" marL="0" marR="0" rtl="0" algn="ctr">
                  <a:lnSpc>
                    <a:spcPct val="1555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9" name="Google Shape;169;p26"/>
            <p:cNvGrpSpPr/>
            <p:nvPr/>
          </p:nvGrpSpPr>
          <p:grpSpPr>
            <a:xfrm>
              <a:off x="691856" y="586891"/>
              <a:ext cx="3943580" cy="15196396"/>
              <a:chOff x="0" y="-47625"/>
              <a:chExt cx="315691" cy="1216500"/>
            </a:xfrm>
          </p:grpSpPr>
          <p:sp>
            <p:nvSpPr>
              <p:cNvPr id="170" name="Google Shape;170;p26"/>
              <p:cNvSpPr/>
              <p:nvPr/>
            </p:nvSpPr>
            <p:spPr>
              <a:xfrm>
                <a:off x="0" y="0"/>
                <a:ext cx="315691" cy="1168844"/>
              </a:xfrm>
              <a:custGeom>
                <a:rect b="b" l="l" r="r" t="t"/>
                <a:pathLst>
                  <a:path extrusionOk="0" h="1168844" w="315691">
                    <a:moveTo>
                      <a:pt x="0" y="0"/>
                    </a:moveTo>
                    <a:lnTo>
                      <a:pt x="315691" y="0"/>
                    </a:lnTo>
                    <a:lnTo>
                      <a:pt x="315691" y="1168844"/>
                    </a:lnTo>
                    <a:lnTo>
                      <a:pt x="0" y="1168844"/>
                    </a:lnTo>
                    <a:close/>
                  </a:path>
                </a:pathLst>
              </a:custGeom>
              <a:gradFill>
                <a:gsLst>
                  <a:gs pos="0">
                    <a:srgbClr val="FB861A">
                      <a:alpha val="60000"/>
                    </a:srgbClr>
                  </a:gs>
                  <a:gs pos="100000">
                    <a:srgbClr val="E0058B">
                      <a:alpha val="60000"/>
                    </a:srgbClr>
                  </a:gs>
                </a:gsLst>
                <a:lin ang="5400012" scaled="0"/>
              </a:gradFill>
              <a:ln>
                <a:noFill/>
              </a:ln>
            </p:spPr>
          </p:sp>
          <p:sp>
            <p:nvSpPr>
              <p:cNvPr id="171" name="Google Shape;171;p26"/>
              <p:cNvSpPr txBox="1"/>
              <p:nvPr/>
            </p:nvSpPr>
            <p:spPr>
              <a:xfrm>
                <a:off x="0" y="-47625"/>
                <a:ext cx="315600" cy="1216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28300" lIns="28300" spcFirstLastPara="1" rIns="28300" wrap="square" tIns="28300">
                <a:noAutofit/>
              </a:bodyPr>
              <a:lstStyle/>
              <a:p>
                <a:pPr indent="0" lvl="0" marL="0" marR="0" rtl="0" algn="ctr">
                  <a:lnSpc>
                    <a:spcPct val="1555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2" name="Google Shape;172;p26"/>
            <p:cNvGrpSpPr/>
            <p:nvPr/>
          </p:nvGrpSpPr>
          <p:grpSpPr>
            <a:xfrm>
              <a:off x="1037783" y="586891"/>
              <a:ext cx="3252891" cy="15196396"/>
              <a:chOff x="0" y="-47625"/>
              <a:chExt cx="260400" cy="1216500"/>
            </a:xfrm>
          </p:grpSpPr>
          <p:sp>
            <p:nvSpPr>
              <p:cNvPr id="173" name="Google Shape;173;p26"/>
              <p:cNvSpPr/>
              <p:nvPr/>
            </p:nvSpPr>
            <p:spPr>
              <a:xfrm>
                <a:off x="0" y="0"/>
                <a:ext cx="260307" cy="1168844"/>
              </a:xfrm>
              <a:custGeom>
                <a:rect b="b" l="l" r="r" t="t"/>
                <a:pathLst>
                  <a:path extrusionOk="0" h="1168844" w="260307">
                    <a:moveTo>
                      <a:pt x="0" y="0"/>
                    </a:moveTo>
                    <a:lnTo>
                      <a:pt x="260307" y="0"/>
                    </a:lnTo>
                    <a:lnTo>
                      <a:pt x="260307" y="1168844"/>
                    </a:lnTo>
                    <a:lnTo>
                      <a:pt x="0" y="1168844"/>
                    </a:lnTo>
                    <a:close/>
                  </a:path>
                </a:pathLst>
              </a:custGeom>
              <a:gradFill>
                <a:gsLst>
                  <a:gs pos="0">
                    <a:srgbClr val="FB861A">
                      <a:alpha val="80000"/>
                    </a:srgbClr>
                  </a:gs>
                  <a:gs pos="100000">
                    <a:srgbClr val="E0058B">
                      <a:alpha val="80000"/>
                    </a:srgbClr>
                  </a:gs>
                </a:gsLst>
                <a:lin ang="5400012" scaled="0"/>
              </a:gradFill>
              <a:ln>
                <a:noFill/>
              </a:ln>
            </p:spPr>
          </p:sp>
          <p:sp>
            <p:nvSpPr>
              <p:cNvPr id="174" name="Google Shape;174;p26"/>
              <p:cNvSpPr txBox="1"/>
              <p:nvPr/>
            </p:nvSpPr>
            <p:spPr>
              <a:xfrm>
                <a:off x="0" y="-47625"/>
                <a:ext cx="260400" cy="1216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28300" lIns="28300" spcFirstLastPara="1" rIns="28300" wrap="square" tIns="28300">
                <a:noAutofit/>
              </a:bodyPr>
              <a:lstStyle/>
              <a:p>
                <a:pPr indent="0" lvl="0" marL="0" marR="0" rtl="0" algn="ctr">
                  <a:lnSpc>
                    <a:spcPct val="1555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5" name="Google Shape;175;p26"/>
            <p:cNvGrpSpPr/>
            <p:nvPr/>
          </p:nvGrpSpPr>
          <p:grpSpPr>
            <a:xfrm>
              <a:off x="1383711" y="-594927"/>
              <a:ext cx="2559865" cy="17561113"/>
              <a:chOff x="0" y="-47625"/>
              <a:chExt cx="204922" cy="1405800"/>
            </a:xfrm>
          </p:grpSpPr>
          <p:sp>
            <p:nvSpPr>
              <p:cNvPr id="176" name="Google Shape;176;p26"/>
              <p:cNvSpPr/>
              <p:nvPr/>
            </p:nvSpPr>
            <p:spPr>
              <a:xfrm>
                <a:off x="0" y="0"/>
                <a:ext cx="204922" cy="1358058"/>
              </a:xfrm>
              <a:custGeom>
                <a:rect b="b" l="l" r="r" t="t"/>
                <a:pathLst>
                  <a:path extrusionOk="0" h="1358058" w="204922">
                    <a:moveTo>
                      <a:pt x="0" y="0"/>
                    </a:moveTo>
                    <a:lnTo>
                      <a:pt x="204922" y="0"/>
                    </a:lnTo>
                    <a:lnTo>
                      <a:pt x="204922" y="1358058"/>
                    </a:lnTo>
                    <a:lnTo>
                      <a:pt x="0" y="1358058"/>
                    </a:lnTo>
                    <a:close/>
                  </a:path>
                </a:pathLst>
              </a:custGeom>
              <a:gradFill>
                <a:gsLst>
                  <a:gs pos="0">
                    <a:srgbClr val="FB861A"/>
                  </a:gs>
                  <a:gs pos="100000">
                    <a:srgbClr val="E0058B"/>
                  </a:gs>
                </a:gsLst>
                <a:lin ang="5400012" scaled="0"/>
              </a:gradFill>
              <a:ln>
                <a:noFill/>
              </a:ln>
            </p:spPr>
          </p:sp>
          <p:sp>
            <p:nvSpPr>
              <p:cNvPr id="177" name="Google Shape;177;p26"/>
              <p:cNvSpPr txBox="1"/>
              <p:nvPr/>
            </p:nvSpPr>
            <p:spPr>
              <a:xfrm>
                <a:off x="0" y="-47625"/>
                <a:ext cx="204900" cy="140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28300" lIns="28300" spcFirstLastPara="1" rIns="28300" wrap="square" tIns="28300">
                <a:noAutofit/>
              </a:bodyPr>
              <a:lstStyle/>
              <a:p>
                <a:pPr indent="0" lvl="0" marL="0" marR="0" rtl="0" algn="ctr">
                  <a:lnSpc>
                    <a:spcPct val="1555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78" name="Google Shape;178;p26"/>
          <p:cNvSpPr/>
          <p:nvPr/>
        </p:nvSpPr>
        <p:spPr>
          <a:xfrm>
            <a:off x="5658525" y="1765099"/>
            <a:ext cx="2626820" cy="1613291"/>
          </a:xfrm>
          <a:custGeom>
            <a:rect b="b" l="l" r="r" t="t"/>
            <a:pathLst>
              <a:path extrusionOk="0" h="490735" w="825395">
                <a:moveTo>
                  <a:pt x="0" y="0"/>
                </a:moveTo>
                <a:lnTo>
                  <a:pt x="825394" y="0"/>
                </a:lnTo>
                <a:lnTo>
                  <a:pt x="825394" y="490735"/>
                </a:lnTo>
                <a:lnTo>
                  <a:pt x="0" y="49073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3" name="Google Shape;183;p27"/>
          <p:cNvCxnSpPr/>
          <p:nvPr/>
        </p:nvCxnSpPr>
        <p:spPr>
          <a:xfrm>
            <a:off x="514350" y="4512133"/>
            <a:ext cx="8115300" cy="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4" name="Google Shape;184;p27"/>
          <p:cNvSpPr/>
          <p:nvPr/>
        </p:nvSpPr>
        <p:spPr>
          <a:xfrm>
            <a:off x="5595890" y="729210"/>
            <a:ext cx="3419910" cy="3419910"/>
          </a:xfrm>
          <a:custGeom>
            <a:rect b="b" l="l" r="r" t="t"/>
            <a:pathLst>
              <a:path extrusionOk="0" h="6839820" w="6839820">
                <a:moveTo>
                  <a:pt x="0" y="0"/>
                </a:moveTo>
                <a:lnTo>
                  <a:pt x="6839820" y="0"/>
                </a:lnTo>
                <a:lnTo>
                  <a:pt x="6839820" y="6839820"/>
                </a:lnTo>
                <a:lnTo>
                  <a:pt x="0" y="683982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185" name="Google Shape;185;p27"/>
          <p:cNvGrpSpPr/>
          <p:nvPr/>
        </p:nvGrpSpPr>
        <p:grpSpPr>
          <a:xfrm rot="5400000">
            <a:off x="4001559" y="-465037"/>
            <a:ext cx="1997733" cy="12520434"/>
            <a:chOff x="0" y="-594926"/>
            <a:chExt cx="5327289" cy="33387823"/>
          </a:xfrm>
        </p:grpSpPr>
        <p:grpSp>
          <p:nvGrpSpPr>
            <p:cNvPr id="186" name="Google Shape;186;p27"/>
            <p:cNvGrpSpPr/>
            <p:nvPr/>
          </p:nvGrpSpPr>
          <p:grpSpPr>
            <a:xfrm>
              <a:off x="0" y="303984"/>
              <a:ext cx="5327289" cy="31381257"/>
              <a:chOff x="0" y="-47625"/>
              <a:chExt cx="315691" cy="1859630"/>
            </a:xfrm>
          </p:grpSpPr>
          <p:sp>
            <p:nvSpPr>
              <p:cNvPr id="187" name="Google Shape;187;p27"/>
              <p:cNvSpPr/>
              <p:nvPr/>
            </p:nvSpPr>
            <p:spPr>
              <a:xfrm>
                <a:off x="0" y="0"/>
                <a:ext cx="315691" cy="1812005"/>
              </a:xfrm>
              <a:custGeom>
                <a:rect b="b" l="l" r="r" t="t"/>
                <a:pathLst>
                  <a:path extrusionOk="0" h="1812005" w="315691">
                    <a:moveTo>
                      <a:pt x="0" y="0"/>
                    </a:moveTo>
                    <a:lnTo>
                      <a:pt x="315691" y="0"/>
                    </a:lnTo>
                    <a:lnTo>
                      <a:pt x="315691" y="1812005"/>
                    </a:lnTo>
                    <a:lnTo>
                      <a:pt x="0" y="1812005"/>
                    </a:lnTo>
                    <a:close/>
                  </a:path>
                </a:pathLst>
              </a:custGeom>
              <a:gradFill>
                <a:gsLst>
                  <a:gs pos="0">
                    <a:srgbClr val="FB861A">
                      <a:alpha val="20000"/>
                    </a:srgbClr>
                  </a:gs>
                  <a:gs pos="100000">
                    <a:srgbClr val="E0058B">
                      <a:alpha val="2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88" name="Google Shape;188;p27"/>
              <p:cNvSpPr txBox="1"/>
              <p:nvPr/>
            </p:nvSpPr>
            <p:spPr>
              <a:xfrm>
                <a:off x="0" y="-47625"/>
                <a:ext cx="315691" cy="18596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28300" lIns="28300" spcFirstLastPara="1" rIns="28300" wrap="square" tIns="28300">
                <a:noAutofit/>
              </a:bodyPr>
              <a:lstStyle/>
              <a:p>
                <a:pPr indent="0" lvl="0" marL="0" marR="0" rtl="0" algn="ctr">
                  <a:lnSpc>
                    <a:spcPct val="1555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9" name="Google Shape;189;p27"/>
            <p:cNvGrpSpPr/>
            <p:nvPr/>
          </p:nvGrpSpPr>
          <p:grpSpPr>
            <a:xfrm>
              <a:off x="345928" y="2393915"/>
              <a:ext cx="4635433" cy="27305769"/>
              <a:chOff x="0" y="-47625"/>
              <a:chExt cx="315691" cy="1859630"/>
            </a:xfrm>
          </p:grpSpPr>
          <p:sp>
            <p:nvSpPr>
              <p:cNvPr id="190" name="Google Shape;190;p27"/>
              <p:cNvSpPr/>
              <p:nvPr/>
            </p:nvSpPr>
            <p:spPr>
              <a:xfrm>
                <a:off x="0" y="0"/>
                <a:ext cx="315691" cy="1812005"/>
              </a:xfrm>
              <a:custGeom>
                <a:rect b="b" l="l" r="r" t="t"/>
                <a:pathLst>
                  <a:path extrusionOk="0" h="1812005" w="315691">
                    <a:moveTo>
                      <a:pt x="0" y="0"/>
                    </a:moveTo>
                    <a:lnTo>
                      <a:pt x="315691" y="0"/>
                    </a:lnTo>
                    <a:lnTo>
                      <a:pt x="315691" y="1812005"/>
                    </a:lnTo>
                    <a:lnTo>
                      <a:pt x="0" y="1812005"/>
                    </a:lnTo>
                    <a:close/>
                  </a:path>
                </a:pathLst>
              </a:custGeom>
              <a:gradFill>
                <a:gsLst>
                  <a:gs pos="0">
                    <a:srgbClr val="FB861A">
                      <a:alpha val="40000"/>
                    </a:srgbClr>
                  </a:gs>
                  <a:gs pos="100000">
                    <a:srgbClr val="E0058B">
                      <a:alpha val="4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91" name="Google Shape;191;p27"/>
              <p:cNvSpPr txBox="1"/>
              <p:nvPr/>
            </p:nvSpPr>
            <p:spPr>
              <a:xfrm>
                <a:off x="0" y="-47625"/>
                <a:ext cx="315691" cy="18596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28300" lIns="28300" spcFirstLastPara="1" rIns="28300" wrap="square" tIns="28300">
                <a:noAutofit/>
              </a:bodyPr>
              <a:lstStyle/>
              <a:p>
                <a:pPr indent="0" lvl="0" marL="0" marR="0" rtl="0" algn="ctr">
                  <a:lnSpc>
                    <a:spcPct val="1555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92" name="Google Shape;192;p27"/>
            <p:cNvGrpSpPr/>
            <p:nvPr/>
          </p:nvGrpSpPr>
          <p:grpSpPr>
            <a:xfrm>
              <a:off x="691856" y="1689538"/>
              <a:ext cx="3943577" cy="28818895"/>
              <a:chOff x="0" y="-47625"/>
              <a:chExt cx="315691" cy="2307010"/>
            </a:xfrm>
          </p:grpSpPr>
          <p:sp>
            <p:nvSpPr>
              <p:cNvPr id="193" name="Google Shape;193;p27"/>
              <p:cNvSpPr/>
              <p:nvPr/>
            </p:nvSpPr>
            <p:spPr>
              <a:xfrm>
                <a:off x="0" y="0"/>
                <a:ext cx="315691" cy="2259385"/>
              </a:xfrm>
              <a:custGeom>
                <a:rect b="b" l="l" r="r" t="t"/>
                <a:pathLst>
                  <a:path extrusionOk="0" h="2259385" w="315691">
                    <a:moveTo>
                      <a:pt x="0" y="0"/>
                    </a:moveTo>
                    <a:lnTo>
                      <a:pt x="315691" y="0"/>
                    </a:lnTo>
                    <a:lnTo>
                      <a:pt x="315691" y="2259385"/>
                    </a:lnTo>
                    <a:lnTo>
                      <a:pt x="0" y="2259385"/>
                    </a:lnTo>
                    <a:close/>
                  </a:path>
                </a:pathLst>
              </a:custGeom>
              <a:gradFill>
                <a:gsLst>
                  <a:gs pos="0">
                    <a:srgbClr val="FB861A">
                      <a:alpha val="60000"/>
                    </a:srgbClr>
                  </a:gs>
                  <a:gs pos="100000">
                    <a:srgbClr val="E0058B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94" name="Google Shape;194;p27"/>
              <p:cNvSpPr txBox="1"/>
              <p:nvPr/>
            </p:nvSpPr>
            <p:spPr>
              <a:xfrm>
                <a:off x="0" y="-47625"/>
                <a:ext cx="315691" cy="23070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28300" lIns="28300" spcFirstLastPara="1" rIns="28300" wrap="square" tIns="28300">
                <a:noAutofit/>
              </a:bodyPr>
              <a:lstStyle/>
              <a:p>
                <a:pPr indent="0" lvl="0" marL="0" marR="0" rtl="0" algn="ctr">
                  <a:lnSpc>
                    <a:spcPct val="1555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95" name="Google Shape;195;p27"/>
            <p:cNvGrpSpPr/>
            <p:nvPr/>
          </p:nvGrpSpPr>
          <p:grpSpPr>
            <a:xfrm>
              <a:off x="1037783" y="1689538"/>
              <a:ext cx="3251722" cy="28818895"/>
              <a:chOff x="0" y="-47625"/>
              <a:chExt cx="260307" cy="2307010"/>
            </a:xfrm>
          </p:grpSpPr>
          <p:sp>
            <p:nvSpPr>
              <p:cNvPr id="196" name="Google Shape;196;p27"/>
              <p:cNvSpPr/>
              <p:nvPr/>
            </p:nvSpPr>
            <p:spPr>
              <a:xfrm>
                <a:off x="0" y="0"/>
                <a:ext cx="260307" cy="2259385"/>
              </a:xfrm>
              <a:custGeom>
                <a:rect b="b" l="l" r="r" t="t"/>
                <a:pathLst>
                  <a:path extrusionOk="0" h="2259385" w="260307">
                    <a:moveTo>
                      <a:pt x="0" y="0"/>
                    </a:moveTo>
                    <a:lnTo>
                      <a:pt x="260307" y="0"/>
                    </a:lnTo>
                    <a:lnTo>
                      <a:pt x="260307" y="2259385"/>
                    </a:lnTo>
                    <a:lnTo>
                      <a:pt x="0" y="2259385"/>
                    </a:lnTo>
                    <a:close/>
                  </a:path>
                </a:pathLst>
              </a:custGeom>
              <a:gradFill>
                <a:gsLst>
                  <a:gs pos="0">
                    <a:srgbClr val="FB861A">
                      <a:alpha val="80000"/>
                    </a:srgbClr>
                  </a:gs>
                  <a:gs pos="100000">
                    <a:srgbClr val="E0058B">
                      <a:alpha val="8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97" name="Google Shape;197;p27"/>
              <p:cNvSpPr txBox="1"/>
              <p:nvPr/>
            </p:nvSpPr>
            <p:spPr>
              <a:xfrm>
                <a:off x="0" y="-47625"/>
                <a:ext cx="260307" cy="23070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28300" lIns="28300" spcFirstLastPara="1" rIns="28300" wrap="square" tIns="28300">
                <a:noAutofit/>
              </a:bodyPr>
              <a:lstStyle/>
              <a:p>
                <a:pPr indent="0" lvl="0" marL="0" marR="0" rtl="0" algn="ctr">
                  <a:lnSpc>
                    <a:spcPct val="1555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98" name="Google Shape;198;p27"/>
            <p:cNvGrpSpPr/>
            <p:nvPr/>
          </p:nvGrpSpPr>
          <p:grpSpPr>
            <a:xfrm>
              <a:off x="1383711" y="-594926"/>
              <a:ext cx="2559866" cy="33387823"/>
              <a:chOff x="0" y="-47625"/>
              <a:chExt cx="204922" cy="2672761"/>
            </a:xfrm>
          </p:grpSpPr>
          <p:sp>
            <p:nvSpPr>
              <p:cNvPr id="199" name="Google Shape;199;p27"/>
              <p:cNvSpPr/>
              <p:nvPr/>
            </p:nvSpPr>
            <p:spPr>
              <a:xfrm>
                <a:off x="0" y="0"/>
                <a:ext cx="204922" cy="2625136"/>
              </a:xfrm>
              <a:custGeom>
                <a:rect b="b" l="l" r="r" t="t"/>
                <a:pathLst>
                  <a:path extrusionOk="0" h="2625136" w="204922">
                    <a:moveTo>
                      <a:pt x="0" y="0"/>
                    </a:moveTo>
                    <a:lnTo>
                      <a:pt x="204922" y="0"/>
                    </a:lnTo>
                    <a:lnTo>
                      <a:pt x="204922" y="2625136"/>
                    </a:lnTo>
                    <a:lnTo>
                      <a:pt x="0" y="2625136"/>
                    </a:lnTo>
                    <a:close/>
                  </a:path>
                </a:pathLst>
              </a:custGeom>
              <a:gradFill>
                <a:gsLst>
                  <a:gs pos="0">
                    <a:srgbClr val="FB861A"/>
                  </a:gs>
                  <a:gs pos="100000">
                    <a:srgbClr val="E0058B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00" name="Google Shape;200;p27"/>
              <p:cNvSpPr txBox="1"/>
              <p:nvPr/>
            </p:nvSpPr>
            <p:spPr>
              <a:xfrm>
                <a:off x="0" y="-47625"/>
                <a:ext cx="204922" cy="267276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28300" lIns="28300" spcFirstLastPara="1" rIns="28300" wrap="square" tIns="28300">
                <a:noAutofit/>
              </a:bodyPr>
              <a:lstStyle/>
              <a:p>
                <a:pPr indent="0" lvl="0" marL="0" marR="0" rtl="0" algn="ctr">
                  <a:lnSpc>
                    <a:spcPct val="1555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01" name="Google Shape;201;p27"/>
          <p:cNvSpPr txBox="1"/>
          <p:nvPr/>
        </p:nvSpPr>
        <p:spPr>
          <a:xfrm>
            <a:off x="514350" y="139625"/>
            <a:ext cx="4546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8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Market Complexity </a:t>
            </a:r>
            <a:endParaRPr sz="500"/>
          </a:p>
        </p:txBody>
      </p:sp>
      <p:sp>
        <p:nvSpPr>
          <p:cNvPr id="202" name="Google Shape;202;p27"/>
          <p:cNvSpPr txBox="1"/>
          <p:nvPr/>
        </p:nvSpPr>
        <p:spPr>
          <a:xfrm>
            <a:off x="514350" y="821829"/>
            <a:ext cx="4025400" cy="33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DM Sans"/>
              <a:buChar char="●"/>
            </a:pPr>
            <a:r>
              <a:rPr lang="en-GB" sz="1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Dynamic &amp; Adaptive Nature</a:t>
            </a:r>
            <a:endParaRPr sz="170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M Sans"/>
              <a:buChar char="○"/>
            </a:pPr>
            <a:r>
              <a:rPr lang="en-GB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Strategies that work today may fail tomorrow.</a:t>
            </a:r>
            <a:endParaRPr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M Sans"/>
              <a:buChar char="○"/>
            </a:pPr>
            <a:r>
              <a:rPr lang="en-GB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Market participants react to and anticipate each other's moves.</a:t>
            </a:r>
            <a:endParaRPr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DM Sans"/>
              <a:buChar char="●"/>
            </a:pPr>
            <a:r>
              <a:rPr lang="en-GB" sz="1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Key Challenges in Prediction</a:t>
            </a:r>
            <a:endParaRPr sz="170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Char char="○"/>
            </a:pPr>
            <a:r>
              <a:rPr i="1" lang="en-GB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Signal vs. Noise</a:t>
            </a:r>
            <a:r>
              <a:rPr lang="en-GB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: Finding </a:t>
            </a:r>
            <a:r>
              <a:rPr b="1" lang="en-GB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real</a:t>
            </a:r>
            <a:r>
              <a:rPr lang="en-GB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 insights amid </a:t>
            </a:r>
            <a:r>
              <a:rPr b="1" lang="en-GB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randomness</a:t>
            </a:r>
            <a:r>
              <a:rPr lang="en-GB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.</a:t>
            </a:r>
            <a:endParaRPr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Char char="○"/>
            </a:pPr>
            <a:r>
              <a:rPr i="1" lang="en-GB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Self-Fulfilling Prophecies</a:t>
            </a:r>
            <a:r>
              <a:rPr lang="en-GB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: </a:t>
            </a:r>
            <a:r>
              <a:rPr b="1" lang="en-GB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Predictions</a:t>
            </a:r>
            <a:r>
              <a:rPr lang="en-GB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 can </a:t>
            </a:r>
            <a:r>
              <a:rPr b="1" lang="en-GB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shape</a:t>
            </a:r>
            <a:r>
              <a:rPr lang="en-GB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 market behavior.</a:t>
            </a:r>
            <a:endParaRPr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Char char="○"/>
            </a:pPr>
            <a:r>
              <a:rPr i="1" lang="en-GB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Market Mood Swings</a:t>
            </a:r>
            <a:r>
              <a:rPr lang="en-GB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: </a:t>
            </a:r>
            <a:r>
              <a:rPr b="1" lang="en-GB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Strategies</a:t>
            </a:r>
            <a:r>
              <a:rPr lang="en-GB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 may </a:t>
            </a:r>
            <a:r>
              <a:rPr b="1" lang="en-GB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collapse</a:t>
            </a:r>
            <a:r>
              <a:rPr lang="en-GB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 in downturns.</a:t>
            </a:r>
            <a:endParaRPr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03" name="Google Shape;203;p27"/>
          <p:cNvSpPr/>
          <p:nvPr/>
        </p:nvSpPr>
        <p:spPr>
          <a:xfrm>
            <a:off x="5794800" y="919025"/>
            <a:ext cx="849600" cy="79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27"/>
          <p:cNvSpPr/>
          <p:nvPr/>
        </p:nvSpPr>
        <p:spPr>
          <a:xfrm>
            <a:off x="5915265" y="1013698"/>
            <a:ext cx="608671" cy="608671"/>
          </a:xfrm>
          <a:custGeom>
            <a:rect b="b" l="l" r="r" t="t"/>
            <a:pathLst>
              <a:path extrusionOk="0" h="711896" w="711896">
                <a:moveTo>
                  <a:pt x="0" y="0"/>
                </a:moveTo>
                <a:lnTo>
                  <a:pt x="711895" y="0"/>
                </a:lnTo>
                <a:lnTo>
                  <a:pt x="711895" y="711896"/>
                </a:lnTo>
                <a:lnTo>
                  <a:pt x="0" y="71189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8"/>
          <p:cNvSpPr txBox="1"/>
          <p:nvPr/>
        </p:nvSpPr>
        <p:spPr>
          <a:xfrm>
            <a:off x="514350" y="179013"/>
            <a:ext cx="8115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7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Key Market Factors for Adaptive Trading</a:t>
            </a:r>
            <a:endParaRPr sz="100"/>
          </a:p>
        </p:txBody>
      </p:sp>
      <p:grpSp>
        <p:nvGrpSpPr>
          <p:cNvPr id="210" name="Google Shape;210;p28"/>
          <p:cNvGrpSpPr/>
          <p:nvPr/>
        </p:nvGrpSpPr>
        <p:grpSpPr>
          <a:xfrm>
            <a:off x="1537888" y="717749"/>
            <a:ext cx="1963505" cy="2112966"/>
            <a:chOff x="0" y="-328243"/>
            <a:chExt cx="7002516" cy="7878321"/>
          </a:xfrm>
        </p:grpSpPr>
        <p:grpSp>
          <p:nvGrpSpPr>
            <p:cNvPr id="211" name="Google Shape;211;p28"/>
            <p:cNvGrpSpPr/>
            <p:nvPr/>
          </p:nvGrpSpPr>
          <p:grpSpPr>
            <a:xfrm>
              <a:off x="0" y="-328243"/>
              <a:ext cx="7002516" cy="7878321"/>
              <a:chOff x="0" y="-38100"/>
              <a:chExt cx="812800" cy="914457"/>
            </a:xfrm>
          </p:grpSpPr>
          <p:sp>
            <p:nvSpPr>
              <p:cNvPr id="212" name="Google Shape;212;p28"/>
              <p:cNvSpPr/>
              <p:nvPr/>
            </p:nvSpPr>
            <p:spPr>
              <a:xfrm>
                <a:off x="0" y="0"/>
                <a:ext cx="812800" cy="876357"/>
              </a:xfrm>
              <a:custGeom>
                <a:rect b="b" l="l" r="r" t="t"/>
                <a:pathLst>
                  <a:path extrusionOk="0" h="876357" w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76357"/>
                    </a:lnTo>
                    <a:lnTo>
                      <a:pt x="0" y="876357"/>
                    </a:lnTo>
                    <a:close/>
                  </a:path>
                </a:pathLst>
              </a:custGeom>
              <a:gradFill>
                <a:gsLst>
                  <a:gs pos="0">
                    <a:srgbClr val="FB861A">
                      <a:alpha val="60000"/>
                    </a:srgbClr>
                  </a:gs>
                  <a:gs pos="100000">
                    <a:srgbClr val="E0058B">
                      <a:alpha val="60000"/>
                    </a:srgbClr>
                  </a:gs>
                </a:gsLst>
                <a:lin ang="5400012" scaled="0"/>
              </a:gradFill>
              <a:ln>
                <a:noFill/>
              </a:ln>
            </p:spPr>
          </p:sp>
          <p:sp>
            <p:nvSpPr>
              <p:cNvPr id="213" name="Google Shape;213;p28"/>
              <p:cNvSpPr txBox="1"/>
              <p:nvPr/>
            </p:nvSpPr>
            <p:spPr>
              <a:xfrm>
                <a:off x="0" y="-38100"/>
                <a:ext cx="812700" cy="914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17025" lIns="17025" spcFirstLastPara="1" rIns="17025" wrap="square" tIns="17025">
                <a:noAutofit/>
              </a:bodyPr>
              <a:lstStyle/>
              <a:p>
                <a:pPr indent="0" lvl="0" marL="0" marR="0" rtl="0" algn="ctr">
                  <a:lnSpc>
                    <a:spcPct val="1555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14" name="Google Shape;214;p28"/>
            <p:cNvGrpSpPr/>
            <p:nvPr/>
          </p:nvGrpSpPr>
          <p:grpSpPr>
            <a:xfrm>
              <a:off x="614258" y="351652"/>
              <a:ext cx="5774009" cy="6518534"/>
              <a:chOff x="0" y="-38100"/>
              <a:chExt cx="670204" cy="756623"/>
            </a:xfrm>
          </p:grpSpPr>
          <p:sp>
            <p:nvSpPr>
              <p:cNvPr id="215" name="Google Shape;215;p28"/>
              <p:cNvSpPr/>
              <p:nvPr/>
            </p:nvSpPr>
            <p:spPr>
              <a:xfrm>
                <a:off x="0" y="0"/>
                <a:ext cx="670204" cy="718523"/>
              </a:xfrm>
              <a:custGeom>
                <a:rect b="b" l="l" r="r" t="t"/>
                <a:pathLst>
                  <a:path extrusionOk="0" h="718523" w="670204">
                    <a:moveTo>
                      <a:pt x="0" y="0"/>
                    </a:moveTo>
                    <a:lnTo>
                      <a:pt x="670204" y="0"/>
                    </a:lnTo>
                    <a:lnTo>
                      <a:pt x="670204" y="718523"/>
                    </a:lnTo>
                    <a:lnTo>
                      <a:pt x="0" y="718523"/>
                    </a:lnTo>
                    <a:close/>
                  </a:path>
                </a:pathLst>
              </a:custGeom>
              <a:gradFill>
                <a:gsLst>
                  <a:gs pos="0">
                    <a:srgbClr val="FB861A">
                      <a:alpha val="80000"/>
                    </a:srgbClr>
                  </a:gs>
                  <a:gs pos="100000">
                    <a:srgbClr val="E0058B">
                      <a:alpha val="80000"/>
                    </a:srgbClr>
                  </a:gs>
                </a:gsLst>
                <a:lin ang="5400012" scaled="0"/>
              </a:gradFill>
              <a:ln>
                <a:noFill/>
              </a:ln>
            </p:spPr>
          </p:sp>
          <p:sp>
            <p:nvSpPr>
              <p:cNvPr id="216" name="Google Shape;216;p28"/>
              <p:cNvSpPr txBox="1"/>
              <p:nvPr/>
            </p:nvSpPr>
            <p:spPr>
              <a:xfrm>
                <a:off x="0" y="-38100"/>
                <a:ext cx="670200" cy="756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17025" lIns="17025" spcFirstLastPara="1" rIns="17025" wrap="square" tIns="17025">
                <a:noAutofit/>
              </a:bodyPr>
              <a:lstStyle/>
              <a:p>
                <a:pPr indent="0" lvl="0" marL="0" marR="0" rtl="0" algn="ctr">
                  <a:lnSpc>
                    <a:spcPct val="1555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17" name="Google Shape;217;p28"/>
            <p:cNvGrpSpPr/>
            <p:nvPr/>
          </p:nvGrpSpPr>
          <p:grpSpPr>
            <a:xfrm>
              <a:off x="1228516" y="1013943"/>
              <a:ext cx="4546294" cy="5195026"/>
              <a:chOff x="0" y="-38100"/>
              <a:chExt cx="527700" cy="603000"/>
            </a:xfrm>
          </p:grpSpPr>
          <p:sp>
            <p:nvSpPr>
              <p:cNvPr id="218" name="Google Shape;218;p28"/>
              <p:cNvSpPr/>
              <p:nvPr/>
            </p:nvSpPr>
            <p:spPr>
              <a:xfrm>
                <a:off x="0" y="0"/>
                <a:ext cx="527607" cy="564777"/>
              </a:xfrm>
              <a:custGeom>
                <a:rect b="b" l="l" r="r" t="t"/>
                <a:pathLst>
                  <a:path extrusionOk="0" h="564777" w="527607">
                    <a:moveTo>
                      <a:pt x="0" y="0"/>
                    </a:moveTo>
                    <a:lnTo>
                      <a:pt x="527607" y="0"/>
                    </a:lnTo>
                    <a:lnTo>
                      <a:pt x="527607" y="564777"/>
                    </a:lnTo>
                    <a:lnTo>
                      <a:pt x="0" y="564777"/>
                    </a:lnTo>
                    <a:close/>
                  </a:path>
                </a:pathLst>
              </a:custGeom>
              <a:gradFill>
                <a:gsLst>
                  <a:gs pos="0">
                    <a:srgbClr val="FB861A"/>
                  </a:gs>
                  <a:gs pos="100000">
                    <a:srgbClr val="E0058B"/>
                  </a:gs>
                </a:gsLst>
                <a:lin ang="5400012" scaled="0"/>
              </a:gradFill>
              <a:ln>
                <a:noFill/>
              </a:ln>
            </p:spPr>
          </p:sp>
          <p:sp>
            <p:nvSpPr>
              <p:cNvPr id="219" name="Google Shape;219;p28"/>
              <p:cNvSpPr txBox="1"/>
              <p:nvPr/>
            </p:nvSpPr>
            <p:spPr>
              <a:xfrm>
                <a:off x="0" y="-38100"/>
                <a:ext cx="527700" cy="60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17025" lIns="17025" spcFirstLastPara="1" rIns="17025" wrap="square" tIns="17025">
                <a:noAutofit/>
              </a:bodyPr>
              <a:lstStyle/>
              <a:p>
                <a:pPr indent="0" lvl="0" marL="0" marR="0" rtl="0" algn="ctr">
                  <a:lnSpc>
                    <a:spcPct val="1555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20" name="Google Shape;220;p28"/>
          <p:cNvGrpSpPr/>
          <p:nvPr/>
        </p:nvGrpSpPr>
        <p:grpSpPr>
          <a:xfrm>
            <a:off x="3590243" y="717749"/>
            <a:ext cx="1963505" cy="2112966"/>
            <a:chOff x="0" y="-328243"/>
            <a:chExt cx="7002516" cy="7878321"/>
          </a:xfrm>
        </p:grpSpPr>
        <p:grpSp>
          <p:nvGrpSpPr>
            <p:cNvPr id="221" name="Google Shape;221;p28"/>
            <p:cNvGrpSpPr/>
            <p:nvPr/>
          </p:nvGrpSpPr>
          <p:grpSpPr>
            <a:xfrm>
              <a:off x="0" y="-328243"/>
              <a:ext cx="7002516" cy="7878321"/>
              <a:chOff x="0" y="-38100"/>
              <a:chExt cx="812800" cy="914457"/>
            </a:xfrm>
          </p:grpSpPr>
          <p:sp>
            <p:nvSpPr>
              <p:cNvPr id="222" name="Google Shape;222;p28"/>
              <p:cNvSpPr/>
              <p:nvPr/>
            </p:nvSpPr>
            <p:spPr>
              <a:xfrm>
                <a:off x="0" y="0"/>
                <a:ext cx="812800" cy="876357"/>
              </a:xfrm>
              <a:custGeom>
                <a:rect b="b" l="l" r="r" t="t"/>
                <a:pathLst>
                  <a:path extrusionOk="0" h="876357" w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76357"/>
                    </a:lnTo>
                    <a:lnTo>
                      <a:pt x="0" y="876357"/>
                    </a:lnTo>
                    <a:close/>
                  </a:path>
                </a:pathLst>
              </a:custGeom>
              <a:gradFill>
                <a:gsLst>
                  <a:gs pos="0">
                    <a:srgbClr val="FB861A">
                      <a:alpha val="60000"/>
                    </a:srgbClr>
                  </a:gs>
                  <a:gs pos="100000">
                    <a:srgbClr val="E0058B">
                      <a:alpha val="60000"/>
                    </a:srgbClr>
                  </a:gs>
                </a:gsLst>
                <a:lin ang="5400012" scaled="0"/>
              </a:gradFill>
              <a:ln>
                <a:noFill/>
              </a:ln>
            </p:spPr>
          </p:sp>
          <p:sp>
            <p:nvSpPr>
              <p:cNvPr id="223" name="Google Shape;223;p28"/>
              <p:cNvSpPr txBox="1"/>
              <p:nvPr/>
            </p:nvSpPr>
            <p:spPr>
              <a:xfrm>
                <a:off x="0" y="-38100"/>
                <a:ext cx="812700" cy="914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17025" lIns="17025" spcFirstLastPara="1" rIns="17025" wrap="square" tIns="17025">
                <a:noAutofit/>
              </a:bodyPr>
              <a:lstStyle/>
              <a:p>
                <a:pPr indent="0" lvl="0" marL="0" marR="0" rtl="0" algn="ctr">
                  <a:lnSpc>
                    <a:spcPct val="1555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4" name="Google Shape;224;p28"/>
            <p:cNvGrpSpPr/>
            <p:nvPr/>
          </p:nvGrpSpPr>
          <p:grpSpPr>
            <a:xfrm>
              <a:off x="614258" y="351652"/>
              <a:ext cx="5774009" cy="6518534"/>
              <a:chOff x="0" y="-38100"/>
              <a:chExt cx="670204" cy="756623"/>
            </a:xfrm>
          </p:grpSpPr>
          <p:sp>
            <p:nvSpPr>
              <p:cNvPr id="225" name="Google Shape;225;p28"/>
              <p:cNvSpPr/>
              <p:nvPr/>
            </p:nvSpPr>
            <p:spPr>
              <a:xfrm>
                <a:off x="0" y="0"/>
                <a:ext cx="670204" cy="718523"/>
              </a:xfrm>
              <a:custGeom>
                <a:rect b="b" l="l" r="r" t="t"/>
                <a:pathLst>
                  <a:path extrusionOk="0" h="718523" w="670204">
                    <a:moveTo>
                      <a:pt x="0" y="0"/>
                    </a:moveTo>
                    <a:lnTo>
                      <a:pt x="670204" y="0"/>
                    </a:lnTo>
                    <a:lnTo>
                      <a:pt x="670204" y="718523"/>
                    </a:lnTo>
                    <a:lnTo>
                      <a:pt x="0" y="718523"/>
                    </a:lnTo>
                    <a:close/>
                  </a:path>
                </a:pathLst>
              </a:custGeom>
              <a:gradFill>
                <a:gsLst>
                  <a:gs pos="0">
                    <a:srgbClr val="FB861A">
                      <a:alpha val="80000"/>
                    </a:srgbClr>
                  </a:gs>
                  <a:gs pos="100000">
                    <a:srgbClr val="E0058B">
                      <a:alpha val="80000"/>
                    </a:srgbClr>
                  </a:gs>
                </a:gsLst>
                <a:lin ang="5400012" scaled="0"/>
              </a:gradFill>
              <a:ln>
                <a:noFill/>
              </a:ln>
            </p:spPr>
          </p:sp>
          <p:sp>
            <p:nvSpPr>
              <p:cNvPr id="226" name="Google Shape;226;p28"/>
              <p:cNvSpPr txBox="1"/>
              <p:nvPr/>
            </p:nvSpPr>
            <p:spPr>
              <a:xfrm>
                <a:off x="0" y="-38100"/>
                <a:ext cx="670200" cy="756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17025" lIns="17025" spcFirstLastPara="1" rIns="17025" wrap="square" tIns="17025">
                <a:noAutofit/>
              </a:bodyPr>
              <a:lstStyle/>
              <a:p>
                <a:pPr indent="0" lvl="0" marL="0" marR="0" rtl="0" algn="ctr">
                  <a:lnSpc>
                    <a:spcPct val="1555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7" name="Google Shape;227;p28"/>
            <p:cNvGrpSpPr/>
            <p:nvPr/>
          </p:nvGrpSpPr>
          <p:grpSpPr>
            <a:xfrm>
              <a:off x="1228516" y="1013943"/>
              <a:ext cx="4546294" cy="5195026"/>
              <a:chOff x="0" y="-38100"/>
              <a:chExt cx="527700" cy="603000"/>
            </a:xfrm>
          </p:grpSpPr>
          <p:sp>
            <p:nvSpPr>
              <p:cNvPr id="228" name="Google Shape;228;p28"/>
              <p:cNvSpPr/>
              <p:nvPr/>
            </p:nvSpPr>
            <p:spPr>
              <a:xfrm>
                <a:off x="0" y="0"/>
                <a:ext cx="527607" cy="564777"/>
              </a:xfrm>
              <a:custGeom>
                <a:rect b="b" l="l" r="r" t="t"/>
                <a:pathLst>
                  <a:path extrusionOk="0" h="564777" w="527607">
                    <a:moveTo>
                      <a:pt x="0" y="0"/>
                    </a:moveTo>
                    <a:lnTo>
                      <a:pt x="527607" y="0"/>
                    </a:lnTo>
                    <a:lnTo>
                      <a:pt x="527607" y="564777"/>
                    </a:lnTo>
                    <a:lnTo>
                      <a:pt x="0" y="564777"/>
                    </a:lnTo>
                    <a:close/>
                  </a:path>
                </a:pathLst>
              </a:custGeom>
              <a:gradFill>
                <a:gsLst>
                  <a:gs pos="0">
                    <a:srgbClr val="FB861A"/>
                  </a:gs>
                  <a:gs pos="100000">
                    <a:srgbClr val="E0058B"/>
                  </a:gs>
                </a:gsLst>
                <a:lin ang="5400012" scaled="0"/>
              </a:gradFill>
              <a:ln>
                <a:noFill/>
              </a:ln>
            </p:spPr>
          </p:sp>
          <p:sp>
            <p:nvSpPr>
              <p:cNvPr id="229" name="Google Shape;229;p28"/>
              <p:cNvSpPr txBox="1"/>
              <p:nvPr/>
            </p:nvSpPr>
            <p:spPr>
              <a:xfrm>
                <a:off x="0" y="-38100"/>
                <a:ext cx="527700" cy="60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17025" lIns="17025" spcFirstLastPara="1" rIns="17025" wrap="square" tIns="17025">
                <a:noAutofit/>
              </a:bodyPr>
              <a:lstStyle/>
              <a:p>
                <a:pPr indent="0" lvl="0" marL="0" marR="0" rtl="0" algn="ctr">
                  <a:lnSpc>
                    <a:spcPct val="1555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30" name="Google Shape;230;p28"/>
          <p:cNvGrpSpPr/>
          <p:nvPr/>
        </p:nvGrpSpPr>
        <p:grpSpPr>
          <a:xfrm>
            <a:off x="5642599" y="717749"/>
            <a:ext cx="1963505" cy="2112966"/>
            <a:chOff x="0" y="-328243"/>
            <a:chExt cx="7002516" cy="7878321"/>
          </a:xfrm>
        </p:grpSpPr>
        <p:grpSp>
          <p:nvGrpSpPr>
            <p:cNvPr id="231" name="Google Shape;231;p28"/>
            <p:cNvGrpSpPr/>
            <p:nvPr/>
          </p:nvGrpSpPr>
          <p:grpSpPr>
            <a:xfrm>
              <a:off x="0" y="-328243"/>
              <a:ext cx="7002516" cy="7878321"/>
              <a:chOff x="0" y="-38100"/>
              <a:chExt cx="812800" cy="914457"/>
            </a:xfrm>
          </p:grpSpPr>
          <p:sp>
            <p:nvSpPr>
              <p:cNvPr id="232" name="Google Shape;232;p28"/>
              <p:cNvSpPr/>
              <p:nvPr/>
            </p:nvSpPr>
            <p:spPr>
              <a:xfrm>
                <a:off x="0" y="0"/>
                <a:ext cx="812800" cy="876357"/>
              </a:xfrm>
              <a:custGeom>
                <a:rect b="b" l="l" r="r" t="t"/>
                <a:pathLst>
                  <a:path extrusionOk="0" h="876357" w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76357"/>
                    </a:lnTo>
                    <a:lnTo>
                      <a:pt x="0" y="876357"/>
                    </a:lnTo>
                    <a:close/>
                  </a:path>
                </a:pathLst>
              </a:custGeom>
              <a:gradFill>
                <a:gsLst>
                  <a:gs pos="0">
                    <a:srgbClr val="FB861A">
                      <a:alpha val="60000"/>
                    </a:srgbClr>
                  </a:gs>
                  <a:gs pos="100000">
                    <a:srgbClr val="E0058B">
                      <a:alpha val="60000"/>
                    </a:srgbClr>
                  </a:gs>
                </a:gsLst>
                <a:lin ang="5400012" scaled="0"/>
              </a:gradFill>
              <a:ln>
                <a:noFill/>
              </a:ln>
            </p:spPr>
          </p:sp>
          <p:sp>
            <p:nvSpPr>
              <p:cNvPr id="233" name="Google Shape;233;p28"/>
              <p:cNvSpPr txBox="1"/>
              <p:nvPr/>
            </p:nvSpPr>
            <p:spPr>
              <a:xfrm>
                <a:off x="0" y="-38100"/>
                <a:ext cx="812700" cy="914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17025" lIns="17025" spcFirstLastPara="1" rIns="17025" wrap="square" tIns="17025">
                <a:noAutofit/>
              </a:bodyPr>
              <a:lstStyle/>
              <a:p>
                <a:pPr indent="0" lvl="0" marL="0" marR="0" rtl="0" algn="ctr">
                  <a:lnSpc>
                    <a:spcPct val="1555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34" name="Google Shape;234;p28"/>
            <p:cNvGrpSpPr/>
            <p:nvPr/>
          </p:nvGrpSpPr>
          <p:grpSpPr>
            <a:xfrm>
              <a:off x="614258" y="351652"/>
              <a:ext cx="5774009" cy="6518534"/>
              <a:chOff x="0" y="-38100"/>
              <a:chExt cx="670204" cy="756623"/>
            </a:xfrm>
          </p:grpSpPr>
          <p:sp>
            <p:nvSpPr>
              <p:cNvPr id="235" name="Google Shape;235;p28"/>
              <p:cNvSpPr/>
              <p:nvPr/>
            </p:nvSpPr>
            <p:spPr>
              <a:xfrm>
                <a:off x="0" y="0"/>
                <a:ext cx="670204" cy="718523"/>
              </a:xfrm>
              <a:custGeom>
                <a:rect b="b" l="l" r="r" t="t"/>
                <a:pathLst>
                  <a:path extrusionOk="0" h="718523" w="670204">
                    <a:moveTo>
                      <a:pt x="0" y="0"/>
                    </a:moveTo>
                    <a:lnTo>
                      <a:pt x="670204" y="0"/>
                    </a:lnTo>
                    <a:lnTo>
                      <a:pt x="670204" y="718523"/>
                    </a:lnTo>
                    <a:lnTo>
                      <a:pt x="0" y="718523"/>
                    </a:lnTo>
                    <a:close/>
                  </a:path>
                </a:pathLst>
              </a:custGeom>
              <a:gradFill>
                <a:gsLst>
                  <a:gs pos="0">
                    <a:srgbClr val="FB861A">
                      <a:alpha val="80000"/>
                    </a:srgbClr>
                  </a:gs>
                  <a:gs pos="100000">
                    <a:srgbClr val="E0058B">
                      <a:alpha val="80000"/>
                    </a:srgbClr>
                  </a:gs>
                </a:gsLst>
                <a:lin ang="5400012" scaled="0"/>
              </a:gradFill>
              <a:ln>
                <a:noFill/>
              </a:ln>
            </p:spPr>
          </p:sp>
          <p:sp>
            <p:nvSpPr>
              <p:cNvPr id="236" name="Google Shape;236;p28"/>
              <p:cNvSpPr txBox="1"/>
              <p:nvPr/>
            </p:nvSpPr>
            <p:spPr>
              <a:xfrm>
                <a:off x="0" y="-38100"/>
                <a:ext cx="670200" cy="756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17025" lIns="17025" spcFirstLastPara="1" rIns="17025" wrap="square" tIns="17025">
                <a:noAutofit/>
              </a:bodyPr>
              <a:lstStyle/>
              <a:p>
                <a:pPr indent="0" lvl="0" marL="0" marR="0" rtl="0" algn="ctr">
                  <a:lnSpc>
                    <a:spcPct val="1555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37" name="Google Shape;237;p28"/>
            <p:cNvGrpSpPr/>
            <p:nvPr/>
          </p:nvGrpSpPr>
          <p:grpSpPr>
            <a:xfrm>
              <a:off x="1228516" y="1013943"/>
              <a:ext cx="4546294" cy="5195026"/>
              <a:chOff x="0" y="-38100"/>
              <a:chExt cx="527700" cy="603000"/>
            </a:xfrm>
          </p:grpSpPr>
          <p:sp>
            <p:nvSpPr>
              <p:cNvPr id="238" name="Google Shape;238;p28"/>
              <p:cNvSpPr/>
              <p:nvPr/>
            </p:nvSpPr>
            <p:spPr>
              <a:xfrm>
                <a:off x="0" y="0"/>
                <a:ext cx="527607" cy="564777"/>
              </a:xfrm>
              <a:custGeom>
                <a:rect b="b" l="l" r="r" t="t"/>
                <a:pathLst>
                  <a:path extrusionOk="0" h="564777" w="527607">
                    <a:moveTo>
                      <a:pt x="0" y="0"/>
                    </a:moveTo>
                    <a:lnTo>
                      <a:pt x="527607" y="0"/>
                    </a:lnTo>
                    <a:lnTo>
                      <a:pt x="527607" y="564777"/>
                    </a:lnTo>
                    <a:lnTo>
                      <a:pt x="0" y="564777"/>
                    </a:lnTo>
                    <a:close/>
                  </a:path>
                </a:pathLst>
              </a:custGeom>
              <a:gradFill>
                <a:gsLst>
                  <a:gs pos="0">
                    <a:srgbClr val="FB861A"/>
                  </a:gs>
                  <a:gs pos="100000">
                    <a:srgbClr val="E0058B"/>
                  </a:gs>
                </a:gsLst>
                <a:lin ang="5400012" scaled="0"/>
              </a:gradFill>
              <a:ln>
                <a:noFill/>
              </a:ln>
            </p:spPr>
          </p:sp>
          <p:sp>
            <p:nvSpPr>
              <p:cNvPr id="239" name="Google Shape;239;p28"/>
              <p:cNvSpPr txBox="1"/>
              <p:nvPr/>
            </p:nvSpPr>
            <p:spPr>
              <a:xfrm>
                <a:off x="0" y="-38100"/>
                <a:ext cx="527700" cy="60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17025" lIns="17025" spcFirstLastPara="1" rIns="17025" wrap="square" tIns="17025">
                <a:noAutofit/>
              </a:bodyPr>
              <a:lstStyle/>
              <a:p>
                <a:pPr indent="0" lvl="0" marL="0" marR="0" rtl="0" algn="ctr">
                  <a:lnSpc>
                    <a:spcPct val="1555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40" name="Google Shape;240;p28"/>
          <p:cNvSpPr txBox="1"/>
          <p:nvPr/>
        </p:nvSpPr>
        <p:spPr>
          <a:xfrm>
            <a:off x="1933970" y="1201186"/>
            <a:ext cx="1171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Technical Indicators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1" name="Google Shape;241;p28"/>
          <p:cNvSpPr txBox="1"/>
          <p:nvPr/>
        </p:nvSpPr>
        <p:spPr>
          <a:xfrm>
            <a:off x="1934595" y="1691240"/>
            <a:ext cx="1171500" cy="9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en-GB" sz="9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Dictate trend-following</a:t>
            </a:r>
            <a:endParaRPr i="1" sz="90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en-GB" sz="9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 vs. </a:t>
            </a:r>
            <a:endParaRPr i="1" sz="90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GB" sz="9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mean-reversion strategies</a:t>
            </a:r>
            <a:endParaRPr i="1" sz="90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grpSp>
        <p:nvGrpSpPr>
          <p:cNvPr id="242" name="Google Shape;242;p28"/>
          <p:cNvGrpSpPr/>
          <p:nvPr/>
        </p:nvGrpSpPr>
        <p:grpSpPr>
          <a:xfrm>
            <a:off x="4571999" y="2885124"/>
            <a:ext cx="1963505" cy="2112966"/>
            <a:chOff x="0" y="-328243"/>
            <a:chExt cx="7002516" cy="7878321"/>
          </a:xfrm>
        </p:grpSpPr>
        <p:grpSp>
          <p:nvGrpSpPr>
            <p:cNvPr id="243" name="Google Shape;243;p28"/>
            <p:cNvGrpSpPr/>
            <p:nvPr/>
          </p:nvGrpSpPr>
          <p:grpSpPr>
            <a:xfrm>
              <a:off x="0" y="-328243"/>
              <a:ext cx="7002516" cy="7878321"/>
              <a:chOff x="0" y="-38100"/>
              <a:chExt cx="812800" cy="914457"/>
            </a:xfrm>
          </p:grpSpPr>
          <p:sp>
            <p:nvSpPr>
              <p:cNvPr id="244" name="Google Shape;244;p28"/>
              <p:cNvSpPr/>
              <p:nvPr/>
            </p:nvSpPr>
            <p:spPr>
              <a:xfrm>
                <a:off x="0" y="0"/>
                <a:ext cx="812800" cy="876357"/>
              </a:xfrm>
              <a:custGeom>
                <a:rect b="b" l="l" r="r" t="t"/>
                <a:pathLst>
                  <a:path extrusionOk="0" h="876357" w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76357"/>
                    </a:lnTo>
                    <a:lnTo>
                      <a:pt x="0" y="876357"/>
                    </a:lnTo>
                    <a:close/>
                  </a:path>
                </a:pathLst>
              </a:custGeom>
              <a:gradFill>
                <a:gsLst>
                  <a:gs pos="0">
                    <a:srgbClr val="FB861A">
                      <a:alpha val="60000"/>
                    </a:srgbClr>
                  </a:gs>
                  <a:gs pos="100000">
                    <a:srgbClr val="E0058B">
                      <a:alpha val="60000"/>
                    </a:srgbClr>
                  </a:gs>
                </a:gsLst>
                <a:lin ang="5400012" scaled="0"/>
              </a:gradFill>
              <a:ln>
                <a:noFill/>
              </a:ln>
            </p:spPr>
          </p:sp>
          <p:sp>
            <p:nvSpPr>
              <p:cNvPr id="245" name="Google Shape;245;p28"/>
              <p:cNvSpPr txBox="1"/>
              <p:nvPr/>
            </p:nvSpPr>
            <p:spPr>
              <a:xfrm>
                <a:off x="0" y="-38100"/>
                <a:ext cx="812700" cy="914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17025" lIns="17025" spcFirstLastPara="1" rIns="17025" wrap="square" tIns="17025">
                <a:noAutofit/>
              </a:bodyPr>
              <a:lstStyle/>
              <a:p>
                <a:pPr indent="0" lvl="0" marL="0" marR="0" rtl="0" algn="ctr">
                  <a:lnSpc>
                    <a:spcPct val="1555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46" name="Google Shape;246;p28"/>
            <p:cNvGrpSpPr/>
            <p:nvPr/>
          </p:nvGrpSpPr>
          <p:grpSpPr>
            <a:xfrm>
              <a:off x="614258" y="351652"/>
              <a:ext cx="5774009" cy="6518534"/>
              <a:chOff x="0" y="-38100"/>
              <a:chExt cx="670204" cy="756623"/>
            </a:xfrm>
          </p:grpSpPr>
          <p:sp>
            <p:nvSpPr>
              <p:cNvPr id="247" name="Google Shape;247;p28"/>
              <p:cNvSpPr/>
              <p:nvPr/>
            </p:nvSpPr>
            <p:spPr>
              <a:xfrm>
                <a:off x="0" y="0"/>
                <a:ext cx="670204" cy="718523"/>
              </a:xfrm>
              <a:custGeom>
                <a:rect b="b" l="l" r="r" t="t"/>
                <a:pathLst>
                  <a:path extrusionOk="0" h="718523" w="670204">
                    <a:moveTo>
                      <a:pt x="0" y="0"/>
                    </a:moveTo>
                    <a:lnTo>
                      <a:pt x="670204" y="0"/>
                    </a:lnTo>
                    <a:lnTo>
                      <a:pt x="670204" y="718523"/>
                    </a:lnTo>
                    <a:lnTo>
                      <a:pt x="0" y="718523"/>
                    </a:lnTo>
                    <a:close/>
                  </a:path>
                </a:pathLst>
              </a:custGeom>
              <a:gradFill>
                <a:gsLst>
                  <a:gs pos="0">
                    <a:srgbClr val="FB861A">
                      <a:alpha val="80000"/>
                    </a:srgbClr>
                  </a:gs>
                  <a:gs pos="100000">
                    <a:srgbClr val="E0058B">
                      <a:alpha val="80000"/>
                    </a:srgbClr>
                  </a:gs>
                </a:gsLst>
                <a:lin ang="5400012" scaled="0"/>
              </a:gradFill>
              <a:ln>
                <a:noFill/>
              </a:ln>
            </p:spPr>
          </p:sp>
          <p:sp>
            <p:nvSpPr>
              <p:cNvPr id="248" name="Google Shape;248;p28"/>
              <p:cNvSpPr txBox="1"/>
              <p:nvPr/>
            </p:nvSpPr>
            <p:spPr>
              <a:xfrm>
                <a:off x="0" y="-38100"/>
                <a:ext cx="670200" cy="756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17025" lIns="17025" spcFirstLastPara="1" rIns="17025" wrap="square" tIns="17025">
                <a:noAutofit/>
              </a:bodyPr>
              <a:lstStyle/>
              <a:p>
                <a:pPr indent="0" lvl="0" marL="0" marR="0" rtl="0" algn="ctr">
                  <a:lnSpc>
                    <a:spcPct val="1555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49" name="Google Shape;249;p28"/>
            <p:cNvGrpSpPr/>
            <p:nvPr/>
          </p:nvGrpSpPr>
          <p:grpSpPr>
            <a:xfrm>
              <a:off x="1228516" y="1013943"/>
              <a:ext cx="4546294" cy="5195026"/>
              <a:chOff x="0" y="-38100"/>
              <a:chExt cx="527700" cy="603000"/>
            </a:xfrm>
          </p:grpSpPr>
          <p:sp>
            <p:nvSpPr>
              <p:cNvPr id="250" name="Google Shape;250;p28"/>
              <p:cNvSpPr/>
              <p:nvPr/>
            </p:nvSpPr>
            <p:spPr>
              <a:xfrm>
                <a:off x="0" y="0"/>
                <a:ext cx="527607" cy="564777"/>
              </a:xfrm>
              <a:custGeom>
                <a:rect b="b" l="l" r="r" t="t"/>
                <a:pathLst>
                  <a:path extrusionOk="0" h="564777" w="527607">
                    <a:moveTo>
                      <a:pt x="0" y="0"/>
                    </a:moveTo>
                    <a:lnTo>
                      <a:pt x="527607" y="0"/>
                    </a:lnTo>
                    <a:lnTo>
                      <a:pt x="527607" y="564777"/>
                    </a:lnTo>
                    <a:lnTo>
                      <a:pt x="0" y="564777"/>
                    </a:lnTo>
                    <a:close/>
                  </a:path>
                </a:pathLst>
              </a:custGeom>
              <a:gradFill>
                <a:gsLst>
                  <a:gs pos="0">
                    <a:srgbClr val="FB861A"/>
                  </a:gs>
                  <a:gs pos="100000">
                    <a:srgbClr val="E0058B"/>
                  </a:gs>
                </a:gsLst>
                <a:lin ang="5400012" scaled="0"/>
              </a:gradFill>
              <a:ln>
                <a:noFill/>
              </a:ln>
            </p:spPr>
          </p:sp>
          <p:sp>
            <p:nvSpPr>
              <p:cNvPr id="251" name="Google Shape;251;p28"/>
              <p:cNvSpPr txBox="1"/>
              <p:nvPr/>
            </p:nvSpPr>
            <p:spPr>
              <a:xfrm>
                <a:off x="0" y="-38100"/>
                <a:ext cx="527700" cy="60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17025" lIns="17025" spcFirstLastPara="1" rIns="17025" wrap="square" tIns="17025">
                <a:noAutofit/>
              </a:bodyPr>
              <a:lstStyle/>
              <a:p>
                <a:pPr indent="0" lvl="0" marL="0" marR="0" rtl="0" algn="ctr">
                  <a:lnSpc>
                    <a:spcPct val="1555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52" name="Google Shape;252;p28"/>
          <p:cNvGrpSpPr/>
          <p:nvPr/>
        </p:nvGrpSpPr>
        <p:grpSpPr>
          <a:xfrm>
            <a:off x="2548524" y="2885124"/>
            <a:ext cx="1963505" cy="2112966"/>
            <a:chOff x="0" y="-328243"/>
            <a:chExt cx="7002516" cy="7878321"/>
          </a:xfrm>
        </p:grpSpPr>
        <p:grpSp>
          <p:nvGrpSpPr>
            <p:cNvPr id="253" name="Google Shape;253;p28"/>
            <p:cNvGrpSpPr/>
            <p:nvPr/>
          </p:nvGrpSpPr>
          <p:grpSpPr>
            <a:xfrm>
              <a:off x="0" y="-328243"/>
              <a:ext cx="7002516" cy="7878321"/>
              <a:chOff x="0" y="-38100"/>
              <a:chExt cx="812800" cy="914457"/>
            </a:xfrm>
          </p:grpSpPr>
          <p:sp>
            <p:nvSpPr>
              <p:cNvPr id="254" name="Google Shape;254;p28"/>
              <p:cNvSpPr/>
              <p:nvPr/>
            </p:nvSpPr>
            <p:spPr>
              <a:xfrm>
                <a:off x="0" y="0"/>
                <a:ext cx="812800" cy="876357"/>
              </a:xfrm>
              <a:custGeom>
                <a:rect b="b" l="l" r="r" t="t"/>
                <a:pathLst>
                  <a:path extrusionOk="0" h="876357" w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76357"/>
                    </a:lnTo>
                    <a:lnTo>
                      <a:pt x="0" y="876357"/>
                    </a:lnTo>
                    <a:close/>
                  </a:path>
                </a:pathLst>
              </a:custGeom>
              <a:gradFill>
                <a:gsLst>
                  <a:gs pos="0">
                    <a:srgbClr val="FB861A">
                      <a:alpha val="60000"/>
                    </a:srgbClr>
                  </a:gs>
                  <a:gs pos="100000">
                    <a:srgbClr val="E0058B">
                      <a:alpha val="60000"/>
                    </a:srgbClr>
                  </a:gs>
                </a:gsLst>
                <a:lin ang="5400012" scaled="0"/>
              </a:gradFill>
              <a:ln>
                <a:noFill/>
              </a:ln>
            </p:spPr>
          </p:sp>
          <p:sp>
            <p:nvSpPr>
              <p:cNvPr id="255" name="Google Shape;255;p28"/>
              <p:cNvSpPr txBox="1"/>
              <p:nvPr/>
            </p:nvSpPr>
            <p:spPr>
              <a:xfrm>
                <a:off x="0" y="-38100"/>
                <a:ext cx="812700" cy="914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17025" lIns="17025" spcFirstLastPara="1" rIns="17025" wrap="square" tIns="17025">
                <a:noAutofit/>
              </a:bodyPr>
              <a:lstStyle/>
              <a:p>
                <a:pPr indent="0" lvl="0" marL="0" marR="0" rtl="0" algn="ctr">
                  <a:lnSpc>
                    <a:spcPct val="1555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56" name="Google Shape;256;p28"/>
            <p:cNvGrpSpPr/>
            <p:nvPr/>
          </p:nvGrpSpPr>
          <p:grpSpPr>
            <a:xfrm>
              <a:off x="614258" y="351652"/>
              <a:ext cx="5774009" cy="6518534"/>
              <a:chOff x="0" y="-38100"/>
              <a:chExt cx="670204" cy="756623"/>
            </a:xfrm>
          </p:grpSpPr>
          <p:sp>
            <p:nvSpPr>
              <p:cNvPr id="257" name="Google Shape;257;p28"/>
              <p:cNvSpPr/>
              <p:nvPr/>
            </p:nvSpPr>
            <p:spPr>
              <a:xfrm>
                <a:off x="0" y="0"/>
                <a:ext cx="670204" cy="718523"/>
              </a:xfrm>
              <a:custGeom>
                <a:rect b="b" l="l" r="r" t="t"/>
                <a:pathLst>
                  <a:path extrusionOk="0" h="718523" w="670204">
                    <a:moveTo>
                      <a:pt x="0" y="0"/>
                    </a:moveTo>
                    <a:lnTo>
                      <a:pt x="670204" y="0"/>
                    </a:lnTo>
                    <a:lnTo>
                      <a:pt x="670204" y="718523"/>
                    </a:lnTo>
                    <a:lnTo>
                      <a:pt x="0" y="718523"/>
                    </a:lnTo>
                    <a:close/>
                  </a:path>
                </a:pathLst>
              </a:custGeom>
              <a:gradFill>
                <a:gsLst>
                  <a:gs pos="0">
                    <a:srgbClr val="FB861A">
                      <a:alpha val="80000"/>
                    </a:srgbClr>
                  </a:gs>
                  <a:gs pos="100000">
                    <a:srgbClr val="E0058B">
                      <a:alpha val="80000"/>
                    </a:srgbClr>
                  </a:gs>
                </a:gsLst>
                <a:lin ang="5400012" scaled="0"/>
              </a:gradFill>
              <a:ln>
                <a:noFill/>
              </a:ln>
            </p:spPr>
          </p:sp>
          <p:sp>
            <p:nvSpPr>
              <p:cNvPr id="258" name="Google Shape;258;p28"/>
              <p:cNvSpPr txBox="1"/>
              <p:nvPr/>
            </p:nvSpPr>
            <p:spPr>
              <a:xfrm>
                <a:off x="0" y="-38100"/>
                <a:ext cx="670200" cy="756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17025" lIns="17025" spcFirstLastPara="1" rIns="17025" wrap="square" tIns="17025">
                <a:noAutofit/>
              </a:bodyPr>
              <a:lstStyle/>
              <a:p>
                <a:pPr indent="0" lvl="0" marL="0" marR="0" rtl="0" algn="ctr">
                  <a:lnSpc>
                    <a:spcPct val="1555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59" name="Google Shape;259;p28"/>
            <p:cNvGrpSpPr/>
            <p:nvPr/>
          </p:nvGrpSpPr>
          <p:grpSpPr>
            <a:xfrm>
              <a:off x="1228516" y="1013943"/>
              <a:ext cx="4546294" cy="5195026"/>
              <a:chOff x="0" y="-38100"/>
              <a:chExt cx="527700" cy="603000"/>
            </a:xfrm>
          </p:grpSpPr>
          <p:sp>
            <p:nvSpPr>
              <p:cNvPr id="260" name="Google Shape;260;p28"/>
              <p:cNvSpPr/>
              <p:nvPr/>
            </p:nvSpPr>
            <p:spPr>
              <a:xfrm>
                <a:off x="0" y="0"/>
                <a:ext cx="527607" cy="564777"/>
              </a:xfrm>
              <a:custGeom>
                <a:rect b="b" l="l" r="r" t="t"/>
                <a:pathLst>
                  <a:path extrusionOk="0" h="564777" w="527607">
                    <a:moveTo>
                      <a:pt x="0" y="0"/>
                    </a:moveTo>
                    <a:lnTo>
                      <a:pt x="527607" y="0"/>
                    </a:lnTo>
                    <a:lnTo>
                      <a:pt x="527607" y="564777"/>
                    </a:lnTo>
                    <a:lnTo>
                      <a:pt x="0" y="564777"/>
                    </a:lnTo>
                    <a:close/>
                  </a:path>
                </a:pathLst>
              </a:custGeom>
              <a:gradFill>
                <a:gsLst>
                  <a:gs pos="0">
                    <a:srgbClr val="FB861A"/>
                  </a:gs>
                  <a:gs pos="100000">
                    <a:srgbClr val="E0058B"/>
                  </a:gs>
                </a:gsLst>
                <a:lin ang="5400012" scaled="0"/>
              </a:gradFill>
              <a:ln>
                <a:noFill/>
              </a:ln>
            </p:spPr>
          </p:sp>
          <p:sp>
            <p:nvSpPr>
              <p:cNvPr id="261" name="Google Shape;261;p28"/>
              <p:cNvSpPr txBox="1"/>
              <p:nvPr/>
            </p:nvSpPr>
            <p:spPr>
              <a:xfrm>
                <a:off x="0" y="-38100"/>
                <a:ext cx="527700" cy="60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17025" lIns="17025" spcFirstLastPara="1" rIns="17025" wrap="square" tIns="17025">
                <a:noAutofit/>
              </a:bodyPr>
              <a:lstStyle/>
              <a:p>
                <a:pPr indent="0" lvl="0" marL="0" marR="0" rtl="0" algn="ctr">
                  <a:lnSpc>
                    <a:spcPct val="1555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62" name="Google Shape;262;p28"/>
          <p:cNvSpPr txBox="1"/>
          <p:nvPr/>
        </p:nvSpPr>
        <p:spPr>
          <a:xfrm>
            <a:off x="2944207" y="3319611"/>
            <a:ext cx="1171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Liquidity Conditions</a:t>
            </a:r>
            <a:endParaRPr b="1" sz="15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3" name="Google Shape;263;p28"/>
          <p:cNvSpPr txBox="1"/>
          <p:nvPr/>
        </p:nvSpPr>
        <p:spPr>
          <a:xfrm>
            <a:off x="2794498" y="3849725"/>
            <a:ext cx="1470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0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Global liquidity indicators like M1, M2 money supply can influence prices</a:t>
            </a:r>
            <a:endParaRPr i="1" sz="600"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64" name="Google Shape;264;p28"/>
          <p:cNvSpPr txBox="1"/>
          <p:nvPr/>
        </p:nvSpPr>
        <p:spPr>
          <a:xfrm>
            <a:off x="4880400" y="3319600"/>
            <a:ext cx="1346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Cross-Asset 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Relationships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5" name="Google Shape;265;p28"/>
          <p:cNvSpPr txBox="1"/>
          <p:nvPr/>
        </p:nvSpPr>
        <p:spPr>
          <a:xfrm>
            <a:off x="4968320" y="3809665"/>
            <a:ext cx="11715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000" u="none" cap="none" strike="noStrik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Different assets grow at different rates and economic cycles.</a:t>
            </a:r>
            <a:endParaRPr i="1" sz="600"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66" name="Google Shape;266;p28"/>
          <p:cNvSpPr txBox="1"/>
          <p:nvPr/>
        </p:nvSpPr>
        <p:spPr>
          <a:xfrm>
            <a:off x="3985932" y="1201186"/>
            <a:ext cx="1171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Interest Rates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7" name="Google Shape;267;p28"/>
          <p:cNvSpPr txBox="1"/>
          <p:nvPr/>
        </p:nvSpPr>
        <p:spPr>
          <a:xfrm>
            <a:off x="3985925" y="1691250"/>
            <a:ext cx="12414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0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Federal Interest rates greatly impact market sectors</a:t>
            </a:r>
            <a:endParaRPr i="1" sz="600"/>
          </a:p>
        </p:txBody>
      </p:sp>
      <p:sp>
        <p:nvSpPr>
          <p:cNvPr id="268" name="Google Shape;268;p28"/>
          <p:cNvSpPr txBox="1"/>
          <p:nvPr/>
        </p:nvSpPr>
        <p:spPr>
          <a:xfrm>
            <a:off x="6037895" y="1201186"/>
            <a:ext cx="1171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Market Sentiment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9" name="Google Shape;269;p28"/>
          <p:cNvSpPr txBox="1"/>
          <p:nvPr/>
        </p:nvSpPr>
        <p:spPr>
          <a:xfrm>
            <a:off x="6038520" y="1691240"/>
            <a:ext cx="1171500" cy="6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GB" sz="10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Impacts valuations, capital flows, and sector performance.</a:t>
            </a:r>
            <a:endParaRPr sz="700"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9"/>
          <p:cNvSpPr txBox="1"/>
          <p:nvPr/>
        </p:nvSpPr>
        <p:spPr>
          <a:xfrm>
            <a:off x="514350" y="585788"/>
            <a:ext cx="3861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0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Our Approach</a:t>
            </a:r>
            <a:endParaRPr sz="700"/>
          </a:p>
        </p:txBody>
      </p:sp>
      <p:sp>
        <p:nvSpPr>
          <p:cNvPr id="275" name="Google Shape;275;p29"/>
          <p:cNvSpPr txBox="1"/>
          <p:nvPr/>
        </p:nvSpPr>
        <p:spPr>
          <a:xfrm>
            <a:off x="514350" y="1646310"/>
            <a:ext cx="4016400" cy="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171450" lvl="1" marL="33020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Char char="•"/>
            </a:pPr>
            <a:r>
              <a:rPr lang="en-GB" sz="15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LSTM Model (Naive Price Prediction)</a:t>
            </a:r>
            <a:endParaRPr sz="700"/>
          </a:p>
        </p:txBody>
      </p:sp>
      <p:sp>
        <p:nvSpPr>
          <p:cNvPr id="276" name="Google Shape;276;p29"/>
          <p:cNvSpPr txBox="1"/>
          <p:nvPr/>
        </p:nvSpPr>
        <p:spPr>
          <a:xfrm>
            <a:off x="514350" y="2022216"/>
            <a:ext cx="4016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171450" lvl="1" marL="33020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Char char="•"/>
            </a:pPr>
            <a:r>
              <a:rPr lang="en-GB" sz="15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Deep Q Learning Network (Reinforcement Learning)</a:t>
            </a:r>
            <a:endParaRPr sz="700"/>
          </a:p>
        </p:txBody>
      </p:sp>
      <p:sp>
        <p:nvSpPr>
          <p:cNvPr id="277" name="Google Shape;277;p29"/>
          <p:cNvSpPr txBox="1"/>
          <p:nvPr/>
        </p:nvSpPr>
        <p:spPr>
          <a:xfrm>
            <a:off x="514350" y="2687640"/>
            <a:ext cx="4016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171450" lvl="1" marL="33020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Char char="•"/>
            </a:pPr>
            <a:r>
              <a:rPr lang="en-GB" sz="15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Potential Hybrid Ensemble Models</a:t>
            </a:r>
            <a:endParaRPr sz="1500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cxnSp>
        <p:nvCxnSpPr>
          <p:cNvPr id="278" name="Google Shape;278;p29"/>
          <p:cNvCxnSpPr/>
          <p:nvPr/>
        </p:nvCxnSpPr>
        <p:spPr>
          <a:xfrm>
            <a:off x="514350" y="4517708"/>
            <a:ext cx="3861600" cy="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279" name="Google Shape;279;p29"/>
          <p:cNvGrpSpPr/>
          <p:nvPr/>
        </p:nvGrpSpPr>
        <p:grpSpPr>
          <a:xfrm>
            <a:off x="5140049" y="663375"/>
            <a:ext cx="3489594" cy="3653169"/>
            <a:chOff x="0" y="-38100"/>
            <a:chExt cx="812800" cy="850900"/>
          </a:xfrm>
        </p:grpSpPr>
        <p:sp>
          <p:nvSpPr>
            <p:cNvPr id="280" name="Google Shape;280;p29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gradFill>
              <a:gsLst>
                <a:gs pos="0">
                  <a:srgbClr val="FB861A">
                    <a:alpha val="20000"/>
                  </a:srgbClr>
                </a:gs>
                <a:gs pos="100000">
                  <a:srgbClr val="E0058B">
                    <a:alpha val="20000"/>
                  </a:srgbClr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281" name="Google Shape;281;p29"/>
            <p:cNvSpPr txBox="1"/>
            <p:nvPr/>
          </p:nvSpPr>
          <p:spPr>
            <a:xfrm>
              <a:off x="0" y="-38100"/>
              <a:ext cx="812700" cy="85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9200" lIns="19200" spcFirstLastPara="1" rIns="19200" wrap="square" tIns="19200">
              <a:noAutofit/>
            </a:bodyPr>
            <a:lstStyle/>
            <a:p>
              <a:pPr indent="0" lvl="0" marL="0" marR="0" rtl="0" algn="ctr">
                <a:lnSpc>
                  <a:spcPct val="1555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82" name="Google Shape;282;p29"/>
          <p:cNvGrpSpPr/>
          <p:nvPr/>
        </p:nvGrpSpPr>
        <p:grpSpPr>
          <a:xfrm>
            <a:off x="5366647" y="911217"/>
            <a:ext cx="3036377" cy="3178707"/>
            <a:chOff x="0" y="-38100"/>
            <a:chExt cx="812800" cy="850900"/>
          </a:xfrm>
        </p:grpSpPr>
        <p:sp>
          <p:nvSpPr>
            <p:cNvPr id="283" name="Google Shape;283;p29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gradFill>
              <a:gsLst>
                <a:gs pos="0">
                  <a:srgbClr val="FB861A">
                    <a:alpha val="40000"/>
                  </a:srgbClr>
                </a:gs>
                <a:gs pos="100000">
                  <a:srgbClr val="E0058B">
                    <a:alpha val="40000"/>
                  </a:srgbClr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284" name="Google Shape;284;p29"/>
            <p:cNvSpPr txBox="1"/>
            <p:nvPr/>
          </p:nvSpPr>
          <p:spPr>
            <a:xfrm>
              <a:off x="0" y="-38100"/>
              <a:ext cx="812700" cy="85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9200" lIns="19200" spcFirstLastPara="1" rIns="19200" wrap="square" tIns="19200">
              <a:noAutofit/>
            </a:bodyPr>
            <a:lstStyle/>
            <a:p>
              <a:pPr indent="0" lvl="0" marL="0" marR="0" rtl="0" algn="ctr">
                <a:lnSpc>
                  <a:spcPct val="1555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85" name="Google Shape;285;p29"/>
          <p:cNvGrpSpPr/>
          <p:nvPr/>
        </p:nvGrpSpPr>
        <p:grpSpPr>
          <a:xfrm>
            <a:off x="5593244" y="1159055"/>
            <a:ext cx="2583241" cy="2704330"/>
            <a:chOff x="0" y="-38100"/>
            <a:chExt cx="812800" cy="850900"/>
          </a:xfrm>
        </p:grpSpPr>
        <p:sp>
          <p:nvSpPr>
            <p:cNvPr id="286" name="Google Shape;286;p29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gradFill>
              <a:gsLst>
                <a:gs pos="0">
                  <a:srgbClr val="FB861A">
                    <a:alpha val="60000"/>
                  </a:srgbClr>
                </a:gs>
                <a:gs pos="100000">
                  <a:srgbClr val="E0058B">
                    <a:alpha val="60000"/>
                  </a:srgbClr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287" name="Google Shape;287;p29"/>
            <p:cNvSpPr txBox="1"/>
            <p:nvPr/>
          </p:nvSpPr>
          <p:spPr>
            <a:xfrm>
              <a:off x="0" y="-38100"/>
              <a:ext cx="812700" cy="85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9200" lIns="19200" spcFirstLastPara="1" rIns="19200" wrap="square" tIns="19200">
              <a:noAutofit/>
            </a:bodyPr>
            <a:lstStyle/>
            <a:p>
              <a:pPr indent="0" lvl="0" marL="0" marR="0" rtl="0" algn="ctr">
                <a:lnSpc>
                  <a:spcPct val="1555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88" name="Google Shape;288;p29"/>
          <p:cNvGrpSpPr/>
          <p:nvPr/>
        </p:nvGrpSpPr>
        <p:grpSpPr>
          <a:xfrm>
            <a:off x="5819842" y="1391676"/>
            <a:ext cx="2130042" cy="2239083"/>
            <a:chOff x="0" y="-38100"/>
            <a:chExt cx="670204" cy="704513"/>
          </a:xfrm>
        </p:grpSpPr>
        <p:sp>
          <p:nvSpPr>
            <p:cNvPr id="289" name="Google Shape;289;p29"/>
            <p:cNvSpPr/>
            <p:nvPr/>
          </p:nvSpPr>
          <p:spPr>
            <a:xfrm>
              <a:off x="0" y="0"/>
              <a:ext cx="670204" cy="666413"/>
            </a:xfrm>
            <a:custGeom>
              <a:rect b="b" l="l" r="r" t="t"/>
              <a:pathLst>
                <a:path extrusionOk="0" h="666413" w="670204">
                  <a:moveTo>
                    <a:pt x="0" y="0"/>
                  </a:moveTo>
                  <a:lnTo>
                    <a:pt x="670204" y="0"/>
                  </a:lnTo>
                  <a:lnTo>
                    <a:pt x="670204" y="666413"/>
                  </a:lnTo>
                  <a:lnTo>
                    <a:pt x="0" y="666413"/>
                  </a:lnTo>
                  <a:close/>
                </a:path>
              </a:pathLst>
            </a:custGeom>
            <a:gradFill>
              <a:gsLst>
                <a:gs pos="0">
                  <a:srgbClr val="FB861A">
                    <a:alpha val="80000"/>
                  </a:srgbClr>
                </a:gs>
                <a:gs pos="100000">
                  <a:srgbClr val="E0058B">
                    <a:alpha val="80000"/>
                  </a:srgbClr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290" name="Google Shape;290;p29"/>
            <p:cNvSpPr txBox="1"/>
            <p:nvPr/>
          </p:nvSpPr>
          <p:spPr>
            <a:xfrm>
              <a:off x="0" y="-38100"/>
              <a:ext cx="670200" cy="70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9200" lIns="19200" spcFirstLastPara="1" rIns="19200" wrap="square" tIns="19200">
              <a:noAutofit/>
            </a:bodyPr>
            <a:lstStyle/>
            <a:p>
              <a:pPr indent="0" lvl="0" marL="0" marR="0" rtl="0" algn="ctr">
                <a:lnSpc>
                  <a:spcPct val="1555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91" name="Google Shape;291;p29"/>
          <p:cNvGrpSpPr/>
          <p:nvPr/>
        </p:nvGrpSpPr>
        <p:grpSpPr>
          <a:xfrm>
            <a:off x="6046439" y="1618274"/>
            <a:ext cx="1677136" cy="1785885"/>
            <a:chOff x="0" y="-38100"/>
            <a:chExt cx="527700" cy="561917"/>
          </a:xfrm>
        </p:grpSpPr>
        <p:sp>
          <p:nvSpPr>
            <p:cNvPr id="292" name="Google Shape;292;p29"/>
            <p:cNvSpPr/>
            <p:nvPr/>
          </p:nvSpPr>
          <p:spPr>
            <a:xfrm>
              <a:off x="0" y="0"/>
              <a:ext cx="527607" cy="523817"/>
            </a:xfrm>
            <a:custGeom>
              <a:rect b="b" l="l" r="r" t="t"/>
              <a:pathLst>
                <a:path extrusionOk="0" h="523817" w="527607">
                  <a:moveTo>
                    <a:pt x="0" y="0"/>
                  </a:moveTo>
                  <a:lnTo>
                    <a:pt x="527607" y="0"/>
                  </a:lnTo>
                  <a:lnTo>
                    <a:pt x="527607" y="523817"/>
                  </a:lnTo>
                  <a:lnTo>
                    <a:pt x="0" y="523817"/>
                  </a:lnTo>
                  <a:close/>
                </a:path>
              </a:pathLst>
            </a:custGeom>
            <a:gradFill>
              <a:gsLst>
                <a:gs pos="0">
                  <a:srgbClr val="FB861A"/>
                </a:gs>
                <a:gs pos="100000">
                  <a:srgbClr val="E0058B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293" name="Google Shape;293;p29"/>
            <p:cNvSpPr txBox="1"/>
            <p:nvPr/>
          </p:nvSpPr>
          <p:spPr>
            <a:xfrm>
              <a:off x="0" y="-38100"/>
              <a:ext cx="527700" cy="56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9200" lIns="19200" spcFirstLastPara="1" rIns="19200" wrap="square" tIns="19200">
              <a:noAutofit/>
            </a:bodyPr>
            <a:lstStyle/>
            <a:p>
              <a:pPr indent="0" lvl="0" marL="0" marR="0" rtl="0" algn="ctr">
                <a:lnSpc>
                  <a:spcPct val="1555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94" name="Google Shape;294;p29"/>
          <p:cNvSpPr txBox="1"/>
          <p:nvPr/>
        </p:nvSpPr>
        <p:spPr>
          <a:xfrm>
            <a:off x="514350" y="3068640"/>
            <a:ext cx="4016400" cy="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171450" lvl="1" marL="33020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Char char="•"/>
            </a:pPr>
            <a:r>
              <a:rPr lang="en-GB" sz="15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Sentiment Analysis</a:t>
            </a:r>
            <a:endParaRPr sz="700"/>
          </a:p>
        </p:txBody>
      </p:sp>
      <p:sp>
        <p:nvSpPr>
          <p:cNvPr id="295" name="Google Shape;295;p29"/>
          <p:cNvSpPr txBox="1"/>
          <p:nvPr/>
        </p:nvSpPr>
        <p:spPr>
          <a:xfrm>
            <a:off x="555600" y="3706950"/>
            <a:ext cx="3763500" cy="7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We chose to trade </a:t>
            </a:r>
            <a:r>
              <a:rPr lang="en-GB" sz="12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the </a:t>
            </a:r>
            <a:r>
              <a:rPr lang="en-GB" sz="12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S&amp;P 500 for its liquidity, efficient price discovery, broad market exposure, and suitability for AI-driven trading strategies.</a:t>
            </a:r>
            <a:endParaRPr sz="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0" name="Google Shape;300;p30"/>
          <p:cNvCxnSpPr/>
          <p:nvPr/>
        </p:nvCxnSpPr>
        <p:spPr>
          <a:xfrm flipH="1" rot="10800000">
            <a:off x="197050" y="4519800"/>
            <a:ext cx="8687100" cy="90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301" name="Google Shape;301;p30"/>
          <p:cNvGrpSpPr/>
          <p:nvPr/>
        </p:nvGrpSpPr>
        <p:grpSpPr>
          <a:xfrm rot="5400000">
            <a:off x="4001552" y="-465045"/>
            <a:ext cx="1997732" cy="12520449"/>
            <a:chOff x="0" y="-594927"/>
            <a:chExt cx="5327286" cy="33387863"/>
          </a:xfrm>
        </p:grpSpPr>
        <p:grpSp>
          <p:nvGrpSpPr>
            <p:cNvPr id="302" name="Google Shape;302;p30"/>
            <p:cNvGrpSpPr/>
            <p:nvPr/>
          </p:nvGrpSpPr>
          <p:grpSpPr>
            <a:xfrm>
              <a:off x="0" y="303984"/>
              <a:ext cx="5327286" cy="31382438"/>
              <a:chOff x="0" y="-47625"/>
              <a:chExt cx="315691" cy="1859700"/>
            </a:xfrm>
          </p:grpSpPr>
          <p:sp>
            <p:nvSpPr>
              <p:cNvPr id="303" name="Google Shape;303;p30"/>
              <p:cNvSpPr/>
              <p:nvPr/>
            </p:nvSpPr>
            <p:spPr>
              <a:xfrm>
                <a:off x="0" y="0"/>
                <a:ext cx="315691" cy="1812005"/>
              </a:xfrm>
              <a:custGeom>
                <a:rect b="b" l="l" r="r" t="t"/>
                <a:pathLst>
                  <a:path extrusionOk="0" h="1812005" w="315691">
                    <a:moveTo>
                      <a:pt x="0" y="0"/>
                    </a:moveTo>
                    <a:lnTo>
                      <a:pt x="315691" y="0"/>
                    </a:lnTo>
                    <a:lnTo>
                      <a:pt x="315691" y="1812005"/>
                    </a:lnTo>
                    <a:lnTo>
                      <a:pt x="0" y="1812005"/>
                    </a:lnTo>
                    <a:close/>
                  </a:path>
                </a:pathLst>
              </a:custGeom>
              <a:gradFill>
                <a:gsLst>
                  <a:gs pos="0">
                    <a:srgbClr val="FB861A">
                      <a:alpha val="20000"/>
                    </a:srgbClr>
                  </a:gs>
                  <a:gs pos="100000">
                    <a:srgbClr val="E0058B">
                      <a:alpha val="20000"/>
                    </a:srgbClr>
                  </a:gs>
                </a:gsLst>
                <a:lin ang="5400012" scaled="0"/>
              </a:gradFill>
              <a:ln>
                <a:noFill/>
              </a:ln>
            </p:spPr>
          </p:sp>
          <p:sp>
            <p:nvSpPr>
              <p:cNvPr id="304" name="Google Shape;304;p30"/>
              <p:cNvSpPr txBox="1"/>
              <p:nvPr/>
            </p:nvSpPr>
            <p:spPr>
              <a:xfrm>
                <a:off x="0" y="-47625"/>
                <a:ext cx="315600" cy="1859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28300" lIns="28300" spcFirstLastPara="1" rIns="28300" wrap="square" tIns="28300">
                <a:noAutofit/>
              </a:bodyPr>
              <a:lstStyle/>
              <a:p>
                <a:pPr indent="0" lvl="0" marL="0" marR="0" rtl="0" algn="ctr">
                  <a:lnSpc>
                    <a:spcPct val="1555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05" name="Google Shape;305;p30"/>
            <p:cNvGrpSpPr/>
            <p:nvPr/>
          </p:nvGrpSpPr>
          <p:grpSpPr>
            <a:xfrm>
              <a:off x="345928" y="2393917"/>
              <a:ext cx="4635417" cy="27306719"/>
              <a:chOff x="0" y="-47625"/>
              <a:chExt cx="315691" cy="1859700"/>
            </a:xfrm>
          </p:grpSpPr>
          <p:sp>
            <p:nvSpPr>
              <p:cNvPr id="306" name="Google Shape;306;p30"/>
              <p:cNvSpPr/>
              <p:nvPr/>
            </p:nvSpPr>
            <p:spPr>
              <a:xfrm>
                <a:off x="0" y="0"/>
                <a:ext cx="315691" cy="1812005"/>
              </a:xfrm>
              <a:custGeom>
                <a:rect b="b" l="l" r="r" t="t"/>
                <a:pathLst>
                  <a:path extrusionOk="0" h="1812005" w="315691">
                    <a:moveTo>
                      <a:pt x="0" y="0"/>
                    </a:moveTo>
                    <a:lnTo>
                      <a:pt x="315691" y="0"/>
                    </a:lnTo>
                    <a:lnTo>
                      <a:pt x="315691" y="1812005"/>
                    </a:lnTo>
                    <a:lnTo>
                      <a:pt x="0" y="1812005"/>
                    </a:lnTo>
                    <a:close/>
                  </a:path>
                </a:pathLst>
              </a:custGeom>
              <a:gradFill>
                <a:gsLst>
                  <a:gs pos="0">
                    <a:srgbClr val="FB861A">
                      <a:alpha val="40000"/>
                    </a:srgbClr>
                  </a:gs>
                  <a:gs pos="100000">
                    <a:srgbClr val="E0058B">
                      <a:alpha val="40000"/>
                    </a:srgbClr>
                  </a:gs>
                </a:gsLst>
                <a:lin ang="5400012" scaled="0"/>
              </a:gradFill>
              <a:ln>
                <a:noFill/>
              </a:ln>
            </p:spPr>
          </p:sp>
          <p:sp>
            <p:nvSpPr>
              <p:cNvPr id="307" name="Google Shape;307;p30"/>
              <p:cNvSpPr txBox="1"/>
              <p:nvPr/>
            </p:nvSpPr>
            <p:spPr>
              <a:xfrm>
                <a:off x="0" y="-47625"/>
                <a:ext cx="315600" cy="1859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28300" lIns="28300" spcFirstLastPara="1" rIns="28300" wrap="square" tIns="28300">
                <a:noAutofit/>
              </a:bodyPr>
              <a:lstStyle/>
              <a:p>
                <a:pPr indent="0" lvl="0" marL="0" marR="0" rtl="0" algn="ctr">
                  <a:lnSpc>
                    <a:spcPct val="1555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08" name="Google Shape;308;p30"/>
            <p:cNvGrpSpPr/>
            <p:nvPr/>
          </p:nvGrpSpPr>
          <p:grpSpPr>
            <a:xfrm>
              <a:off x="691856" y="1689537"/>
              <a:ext cx="3943580" cy="28818938"/>
              <a:chOff x="0" y="-47625"/>
              <a:chExt cx="315691" cy="2307010"/>
            </a:xfrm>
          </p:grpSpPr>
          <p:sp>
            <p:nvSpPr>
              <p:cNvPr id="309" name="Google Shape;309;p30"/>
              <p:cNvSpPr/>
              <p:nvPr/>
            </p:nvSpPr>
            <p:spPr>
              <a:xfrm>
                <a:off x="0" y="0"/>
                <a:ext cx="315691" cy="2259385"/>
              </a:xfrm>
              <a:custGeom>
                <a:rect b="b" l="l" r="r" t="t"/>
                <a:pathLst>
                  <a:path extrusionOk="0" h="2259385" w="315691">
                    <a:moveTo>
                      <a:pt x="0" y="0"/>
                    </a:moveTo>
                    <a:lnTo>
                      <a:pt x="315691" y="0"/>
                    </a:lnTo>
                    <a:lnTo>
                      <a:pt x="315691" y="2259385"/>
                    </a:lnTo>
                    <a:lnTo>
                      <a:pt x="0" y="2259385"/>
                    </a:lnTo>
                    <a:close/>
                  </a:path>
                </a:pathLst>
              </a:custGeom>
              <a:gradFill>
                <a:gsLst>
                  <a:gs pos="0">
                    <a:srgbClr val="FB861A">
                      <a:alpha val="60000"/>
                    </a:srgbClr>
                  </a:gs>
                  <a:gs pos="100000">
                    <a:srgbClr val="E0058B">
                      <a:alpha val="60000"/>
                    </a:srgbClr>
                  </a:gs>
                </a:gsLst>
                <a:lin ang="5400012" scaled="0"/>
              </a:gradFill>
              <a:ln>
                <a:noFill/>
              </a:ln>
            </p:spPr>
          </p:sp>
          <p:sp>
            <p:nvSpPr>
              <p:cNvPr id="310" name="Google Shape;310;p30"/>
              <p:cNvSpPr txBox="1"/>
              <p:nvPr/>
            </p:nvSpPr>
            <p:spPr>
              <a:xfrm>
                <a:off x="0" y="-47625"/>
                <a:ext cx="315600" cy="2307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28300" lIns="28300" spcFirstLastPara="1" rIns="28300" wrap="square" tIns="28300">
                <a:noAutofit/>
              </a:bodyPr>
              <a:lstStyle/>
              <a:p>
                <a:pPr indent="0" lvl="0" marL="0" marR="0" rtl="0" algn="ctr">
                  <a:lnSpc>
                    <a:spcPct val="1555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11" name="Google Shape;311;p30"/>
            <p:cNvGrpSpPr/>
            <p:nvPr/>
          </p:nvGrpSpPr>
          <p:grpSpPr>
            <a:xfrm>
              <a:off x="1037783" y="1689537"/>
              <a:ext cx="3252891" cy="28818938"/>
              <a:chOff x="0" y="-47625"/>
              <a:chExt cx="260400" cy="2307010"/>
            </a:xfrm>
          </p:grpSpPr>
          <p:sp>
            <p:nvSpPr>
              <p:cNvPr id="312" name="Google Shape;312;p30"/>
              <p:cNvSpPr/>
              <p:nvPr/>
            </p:nvSpPr>
            <p:spPr>
              <a:xfrm>
                <a:off x="0" y="0"/>
                <a:ext cx="260307" cy="2259385"/>
              </a:xfrm>
              <a:custGeom>
                <a:rect b="b" l="l" r="r" t="t"/>
                <a:pathLst>
                  <a:path extrusionOk="0" h="2259385" w="260307">
                    <a:moveTo>
                      <a:pt x="0" y="0"/>
                    </a:moveTo>
                    <a:lnTo>
                      <a:pt x="260307" y="0"/>
                    </a:lnTo>
                    <a:lnTo>
                      <a:pt x="260307" y="2259385"/>
                    </a:lnTo>
                    <a:lnTo>
                      <a:pt x="0" y="2259385"/>
                    </a:lnTo>
                    <a:close/>
                  </a:path>
                </a:pathLst>
              </a:custGeom>
              <a:gradFill>
                <a:gsLst>
                  <a:gs pos="0">
                    <a:srgbClr val="FB861A">
                      <a:alpha val="80000"/>
                    </a:srgbClr>
                  </a:gs>
                  <a:gs pos="100000">
                    <a:srgbClr val="E0058B">
                      <a:alpha val="80000"/>
                    </a:srgbClr>
                  </a:gs>
                </a:gsLst>
                <a:lin ang="5400012" scaled="0"/>
              </a:gradFill>
              <a:ln>
                <a:noFill/>
              </a:ln>
            </p:spPr>
          </p:sp>
          <p:sp>
            <p:nvSpPr>
              <p:cNvPr id="313" name="Google Shape;313;p30"/>
              <p:cNvSpPr txBox="1"/>
              <p:nvPr/>
            </p:nvSpPr>
            <p:spPr>
              <a:xfrm>
                <a:off x="0" y="-47625"/>
                <a:ext cx="260400" cy="2307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28300" lIns="28300" spcFirstLastPara="1" rIns="28300" wrap="square" tIns="28300">
                <a:noAutofit/>
              </a:bodyPr>
              <a:lstStyle/>
              <a:p>
                <a:pPr indent="0" lvl="0" marL="0" marR="0" rtl="0" algn="ctr">
                  <a:lnSpc>
                    <a:spcPct val="1555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14" name="Google Shape;314;p30"/>
            <p:cNvGrpSpPr/>
            <p:nvPr/>
          </p:nvGrpSpPr>
          <p:grpSpPr>
            <a:xfrm>
              <a:off x="1383711" y="-594927"/>
              <a:ext cx="2559865" cy="33387863"/>
              <a:chOff x="0" y="-47625"/>
              <a:chExt cx="204922" cy="2672761"/>
            </a:xfrm>
          </p:grpSpPr>
          <p:sp>
            <p:nvSpPr>
              <p:cNvPr id="315" name="Google Shape;315;p30"/>
              <p:cNvSpPr/>
              <p:nvPr/>
            </p:nvSpPr>
            <p:spPr>
              <a:xfrm>
                <a:off x="0" y="0"/>
                <a:ext cx="204922" cy="2625136"/>
              </a:xfrm>
              <a:custGeom>
                <a:rect b="b" l="l" r="r" t="t"/>
                <a:pathLst>
                  <a:path extrusionOk="0" h="2625136" w="204922">
                    <a:moveTo>
                      <a:pt x="0" y="0"/>
                    </a:moveTo>
                    <a:lnTo>
                      <a:pt x="204922" y="0"/>
                    </a:lnTo>
                    <a:lnTo>
                      <a:pt x="204922" y="2625136"/>
                    </a:lnTo>
                    <a:lnTo>
                      <a:pt x="0" y="2625136"/>
                    </a:lnTo>
                    <a:close/>
                  </a:path>
                </a:pathLst>
              </a:custGeom>
              <a:gradFill>
                <a:gsLst>
                  <a:gs pos="0">
                    <a:srgbClr val="FB861A"/>
                  </a:gs>
                  <a:gs pos="100000">
                    <a:srgbClr val="E0058B"/>
                  </a:gs>
                </a:gsLst>
                <a:lin ang="5400012" scaled="0"/>
              </a:gradFill>
              <a:ln>
                <a:noFill/>
              </a:ln>
            </p:spPr>
          </p:sp>
          <p:sp>
            <p:nvSpPr>
              <p:cNvPr id="316" name="Google Shape;316;p30"/>
              <p:cNvSpPr txBox="1"/>
              <p:nvPr/>
            </p:nvSpPr>
            <p:spPr>
              <a:xfrm>
                <a:off x="0" y="-47625"/>
                <a:ext cx="204900" cy="2672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28300" lIns="28300" spcFirstLastPara="1" rIns="28300" wrap="square" tIns="28300">
                <a:noAutofit/>
              </a:bodyPr>
              <a:lstStyle/>
              <a:p>
                <a:pPr indent="0" lvl="0" marL="0" marR="0" rtl="0" algn="ctr">
                  <a:lnSpc>
                    <a:spcPct val="1555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17" name="Google Shape;317;p30"/>
          <p:cNvSpPr txBox="1"/>
          <p:nvPr/>
        </p:nvSpPr>
        <p:spPr>
          <a:xfrm>
            <a:off x="3523625" y="3509975"/>
            <a:ext cx="5360400" cy="8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DM Sans"/>
              <a:buChar char="●"/>
            </a:pPr>
            <a:r>
              <a:rPr lang="en-GB" sz="12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Chosen for its ability to </a:t>
            </a:r>
            <a:r>
              <a:rPr i="1" lang="en-GB" sz="12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capture sequential patterns</a:t>
            </a:r>
            <a:r>
              <a:rPr lang="en-GB" sz="12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and </a:t>
            </a:r>
            <a:r>
              <a:rPr i="1" lang="en-GB" sz="12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long-term dependencies</a:t>
            </a:r>
            <a:r>
              <a:rPr lang="en-GB" sz="12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in time-series data</a:t>
            </a:r>
            <a:endParaRPr sz="1200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DM Sans"/>
              <a:buChar char="●"/>
            </a:pPr>
            <a:r>
              <a:rPr lang="en-GB" sz="12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LSTMs </a:t>
            </a:r>
            <a:r>
              <a:rPr i="1" lang="en-GB" sz="12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mitigate </a:t>
            </a:r>
            <a:r>
              <a:rPr i="1" lang="en-GB" sz="12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problematic effects</a:t>
            </a:r>
            <a:r>
              <a:rPr lang="en-GB" sz="12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of ML like gradient-vanishing issues</a:t>
            </a:r>
            <a:endParaRPr sz="1200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18" name="Google Shape;318;p30"/>
          <p:cNvSpPr txBox="1"/>
          <p:nvPr/>
        </p:nvSpPr>
        <p:spPr>
          <a:xfrm>
            <a:off x="231725" y="3902088"/>
            <a:ext cx="3861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0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LSTM Model</a:t>
            </a:r>
            <a:endParaRPr sz="700"/>
          </a:p>
        </p:txBody>
      </p:sp>
      <p:pic>
        <p:nvPicPr>
          <p:cNvPr id="319" name="Google Shape;31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600" y="228600"/>
            <a:ext cx="8180810" cy="3240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4" name="Google Shape;324;p31"/>
          <p:cNvCxnSpPr/>
          <p:nvPr/>
        </p:nvCxnSpPr>
        <p:spPr>
          <a:xfrm>
            <a:off x="514350" y="4671383"/>
            <a:ext cx="8115300" cy="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325" name="Google Shape;325;p31"/>
          <p:cNvGrpSpPr/>
          <p:nvPr/>
        </p:nvGrpSpPr>
        <p:grpSpPr>
          <a:xfrm rot="5400000">
            <a:off x="4001552" y="-465045"/>
            <a:ext cx="1997732" cy="12520449"/>
            <a:chOff x="0" y="-594927"/>
            <a:chExt cx="5327286" cy="33387863"/>
          </a:xfrm>
        </p:grpSpPr>
        <p:grpSp>
          <p:nvGrpSpPr>
            <p:cNvPr id="326" name="Google Shape;326;p31"/>
            <p:cNvGrpSpPr/>
            <p:nvPr/>
          </p:nvGrpSpPr>
          <p:grpSpPr>
            <a:xfrm>
              <a:off x="0" y="303984"/>
              <a:ext cx="5327286" cy="31382438"/>
              <a:chOff x="0" y="-47625"/>
              <a:chExt cx="315691" cy="1859700"/>
            </a:xfrm>
          </p:grpSpPr>
          <p:sp>
            <p:nvSpPr>
              <p:cNvPr id="327" name="Google Shape;327;p31"/>
              <p:cNvSpPr/>
              <p:nvPr/>
            </p:nvSpPr>
            <p:spPr>
              <a:xfrm>
                <a:off x="0" y="0"/>
                <a:ext cx="315691" cy="1812005"/>
              </a:xfrm>
              <a:custGeom>
                <a:rect b="b" l="l" r="r" t="t"/>
                <a:pathLst>
                  <a:path extrusionOk="0" h="1812005" w="315691">
                    <a:moveTo>
                      <a:pt x="0" y="0"/>
                    </a:moveTo>
                    <a:lnTo>
                      <a:pt x="315691" y="0"/>
                    </a:lnTo>
                    <a:lnTo>
                      <a:pt x="315691" y="1812005"/>
                    </a:lnTo>
                    <a:lnTo>
                      <a:pt x="0" y="1812005"/>
                    </a:lnTo>
                    <a:close/>
                  </a:path>
                </a:pathLst>
              </a:custGeom>
              <a:gradFill>
                <a:gsLst>
                  <a:gs pos="0">
                    <a:srgbClr val="FB861A">
                      <a:alpha val="20000"/>
                    </a:srgbClr>
                  </a:gs>
                  <a:gs pos="100000">
                    <a:srgbClr val="E0058B">
                      <a:alpha val="20000"/>
                    </a:srgbClr>
                  </a:gs>
                </a:gsLst>
                <a:lin ang="5400012" scaled="0"/>
              </a:gradFill>
              <a:ln>
                <a:noFill/>
              </a:ln>
            </p:spPr>
          </p:sp>
          <p:sp>
            <p:nvSpPr>
              <p:cNvPr id="328" name="Google Shape;328;p31"/>
              <p:cNvSpPr txBox="1"/>
              <p:nvPr/>
            </p:nvSpPr>
            <p:spPr>
              <a:xfrm>
                <a:off x="0" y="-47625"/>
                <a:ext cx="315600" cy="1859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28300" lIns="28300" spcFirstLastPara="1" rIns="28300" wrap="square" tIns="28300">
                <a:noAutofit/>
              </a:bodyPr>
              <a:lstStyle/>
              <a:p>
                <a:pPr indent="0" lvl="0" marL="0" marR="0" rtl="0" algn="ctr">
                  <a:lnSpc>
                    <a:spcPct val="1555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29" name="Google Shape;329;p31"/>
            <p:cNvGrpSpPr/>
            <p:nvPr/>
          </p:nvGrpSpPr>
          <p:grpSpPr>
            <a:xfrm>
              <a:off x="345928" y="2393917"/>
              <a:ext cx="4635417" cy="27306719"/>
              <a:chOff x="0" y="-47625"/>
              <a:chExt cx="315691" cy="1859700"/>
            </a:xfrm>
          </p:grpSpPr>
          <p:sp>
            <p:nvSpPr>
              <p:cNvPr id="330" name="Google Shape;330;p31"/>
              <p:cNvSpPr/>
              <p:nvPr/>
            </p:nvSpPr>
            <p:spPr>
              <a:xfrm>
                <a:off x="0" y="0"/>
                <a:ext cx="315691" cy="1812005"/>
              </a:xfrm>
              <a:custGeom>
                <a:rect b="b" l="l" r="r" t="t"/>
                <a:pathLst>
                  <a:path extrusionOk="0" h="1812005" w="315691">
                    <a:moveTo>
                      <a:pt x="0" y="0"/>
                    </a:moveTo>
                    <a:lnTo>
                      <a:pt x="315691" y="0"/>
                    </a:lnTo>
                    <a:lnTo>
                      <a:pt x="315691" y="1812005"/>
                    </a:lnTo>
                    <a:lnTo>
                      <a:pt x="0" y="1812005"/>
                    </a:lnTo>
                    <a:close/>
                  </a:path>
                </a:pathLst>
              </a:custGeom>
              <a:gradFill>
                <a:gsLst>
                  <a:gs pos="0">
                    <a:srgbClr val="FB861A">
                      <a:alpha val="40000"/>
                    </a:srgbClr>
                  </a:gs>
                  <a:gs pos="100000">
                    <a:srgbClr val="E0058B">
                      <a:alpha val="40000"/>
                    </a:srgbClr>
                  </a:gs>
                </a:gsLst>
                <a:lin ang="5400012" scaled="0"/>
              </a:gradFill>
              <a:ln>
                <a:noFill/>
              </a:ln>
            </p:spPr>
          </p:sp>
          <p:sp>
            <p:nvSpPr>
              <p:cNvPr id="331" name="Google Shape;331;p31"/>
              <p:cNvSpPr txBox="1"/>
              <p:nvPr/>
            </p:nvSpPr>
            <p:spPr>
              <a:xfrm>
                <a:off x="0" y="-47625"/>
                <a:ext cx="315600" cy="1859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28300" lIns="28300" spcFirstLastPara="1" rIns="28300" wrap="square" tIns="28300">
                <a:noAutofit/>
              </a:bodyPr>
              <a:lstStyle/>
              <a:p>
                <a:pPr indent="0" lvl="0" marL="0" marR="0" rtl="0" algn="ctr">
                  <a:lnSpc>
                    <a:spcPct val="1555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32" name="Google Shape;332;p31"/>
            <p:cNvGrpSpPr/>
            <p:nvPr/>
          </p:nvGrpSpPr>
          <p:grpSpPr>
            <a:xfrm>
              <a:off x="691856" y="1689537"/>
              <a:ext cx="3943580" cy="28818938"/>
              <a:chOff x="0" y="-47625"/>
              <a:chExt cx="315691" cy="2307010"/>
            </a:xfrm>
          </p:grpSpPr>
          <p:sp>
            <p:nvSpPr>
              <p:cNvPr id="333" name="Google Shape;333;p31"/>
              <p:cNvSpPr/>
              <p:nvPr/>
            </p:nvSpPr>
            <p:spPr>
              <a:xfrm>
                <a:off x="0" y="0"/>
                <a:ext cx="315691" cy="2259385"/>
              </a:xfrm>
              <a:custGeom>
                <a:rect b="b" l="l" r="r" t="t"/>
                <a:pathLst>
                  <a:path extrusionOk="0" h="2259385" w="315691">
                    <a:moveTo>
                      <a:pt x="0" y="0"/>
                    </a:moveTo>
                    <a:lnTo>
                      <a:pt x="315691" y="0"/>
                    </a:lnTo>
                    <a:lnTo>
                      <a:pt x="315691" y="2259385"/>
                    </a:lnTo>
                    <a:lnTo>
                      <a:pt x="0" y="2259385"/>
                    </a:lnTo>
                    <a:close/>
                  </a:path>
                </a:pathLst>
              </a:custGeom>
              <a:gradFill>
                <a:gsLst>
                  <a:gs pos="0">
                    <a:srgbClr val="FB861A">
                      <a:alpha val="60000"/>
                    </a:srgbClr>
                  </a:gs>
                  <a:gs pos="100000">
                    <a:srgbClr val="E0058B">
                      <a:alpha val="60000"/>
                    </a:srgbClr>
                  </a:gs>
                </a:gsLst>
                <a:lin ang="5400012" scaled="0"/>
              </a:gradFill>
              <a:ln>
                <a:noFill/>
              </a:ln>
            </p:spPr>
          </p:sp>
          <p:sp>
            <p:nvSpPr>
              <p:cNvPr id="334" name="Google Shape;334;p31"/>
              <p:cNvSpPr txBox="1"/>
              <p:nvPr/>
            </p:nvSpPr>
            <p:spPr>
              <a:xfrm>
                <a:off x="0" y="-47625"/>
                <a:ext cx="315600" cy="2307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28300" lIns="28300" spcFirstLastPara="1" rIns="28300" wrap="square" tIns="28300">
                <a:noAutofit/>
              </a:bodyPr>
              <a:lstStyle/>
              <a:p>
                <a:pPr indent="0" lvl="0" marL="0" marR="0" rtl="0" algn="ctr">
                  <a:lnSpc>
                    <a:spcPct val="1555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35" name="Google Shape;335;p31"/>
            <p:cNvGrpSpPr/>
            <p:nvPr/>
          </p:nvGrpSpPr>
          <p:grpSpPr>
            <a:xfrm>
              <a:off x="1037783" y="1689537"/>
              <a:ext cx="3252891" cy="28818938"/>
              <a:chOff x="0" y="-47625"/>
              <a:chExt cx="260400" cy="2307010"/>
            </a:xfrm>
          </p:grpSpPr>
          <p:sp>
            <p:nvSpPr>
              <p:cNvPr id="336" name="Google Shape;336;p31"/>
              <p:cNvSpPr/>
              <p:nvPr/>
            </p:nvSpPr>
            <p:spPr>
              <a:xfrm>
                <a:off x="0" y="0"/>
                <a:ext cx="260307" cy="2259385"/>
              </a:xfrm>
              <a:custGeom>
                <a:rect b="b" l="l" r="r" t="t"/>
                <a:pathLst>
                  <a:path extrusionOk="0" h="2259385" w="260307">
                    <a:moveTo>
                      <a:pt x="0" y="0"/>
                    </a:moveTo>
                    <a:lnTo>
                      <a:pt x="260307" y="0"/>
                    </a:lnTo>
                    <a:lnTo>
                      <a:pt x="260307" y="2259385"/>
                    </a:lnTo>
                    <a:lnTo>
                      <a:pt x="0" y="2259385"/>
                    </a:lnTo>
                    <a:close/>
                  </a:path>
                </a:pathLst>
              </a:custGeom>
              <a:gradFill>
                <a:gsLst>
                  <a:gs pos="0">
                    <a:srgbClr val="FB861A">
                      <a:alpha val="80000"/>
                    </a:srgbClr>
                  </a:gs>
                  <a:gs pos="100000">
                    <a:srgbClr val="E0058B">
                      <a:alpha val="80000"/>
                    </a:srgbClr>
                  </a:gs>
                </a:gsLst>
                <a:lin ang="5400012" scaled="0"/>
              </a:gradFill>
              <a:ln>
                <a:noFill/>
              </a:ln>
            </p:spPr>
          </p:sp>
          <p:sp>
            <p:nvSpPr>
              <p:cNvPr id="337" name="Google Shape;337;p31"/>
              <p:cNvSpPr txBox="1"/>
              <p:nvPr/>
            </p:nvSpPr>
            <p:spPr>
              <a:xfrm>
                <a:off x="0" y="-47625"/>
                <a:ext cx="260400" cy="2307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28300" lIns="28300" spcFirstLastPara="1" rIns="28300" wrap="square" tIns="28300">
                <a:noAutofit/>
              </a:bodyPr>
              <a:lstStyle/>
              <a:p>
                <a:pPr indent="0" lvl="0" marL="0" marR="0" rtl="0" algn="ctr">
                  <a:lnSpc>
                    <a:spcPct val="1555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38" name="Google Shape;338;p31"/>
            <p:cNvGrpSpPr/>
            <p:nvPr/>
          </p:nvGrpSpPr>
          <p:grpSpPr>
            <a:xfrm>
              <a:off x="1383711" y="-594927"/>
              <a:ext cx="2559865" cy="33387863"/>
              <a:chOff x="0" y="-47625"/>
              <a:chExt cx="204922" cy="2672761"/>
            </a:xfrm>
          </p:grpSpPr>
          <p:sp>
            <p:nvSpPr>
              <p:cNvPr id="339" name="Google Shape;339;p31"/>
              <p:cNvSpPr/>
              <p:nvPr/>
            </p:nvSpPr>
            <p:spPr>
              <a:xfrm>
                <a:off x="0" y="0"/>
                <a:ext cx="204922" cy="2625136"/>
              </a:xfrm>
              <a:custGeom>
                <a:rect b="b" l="l" r="r" t="t"/>
                <a:pathLst>
                  <a:path extrusionOk="0" h="2625136" w="204922">
                    <a:moveTo>
                      <a:pt x="0" y="0"/>
                    </a:moveTo>
                    <a:lnTo>
                      <a:pt x="204922" y="0"/>
                    </a:lnTo>
                    <a:lnTo>
                      <a:pt x="204922" y="2625136"/>
                    </a:lnTo>
                    <a:lnTo>
                      <a:pt x="0" y="2625136"/>
                    </a:lnTo>
                    <a:close/>
                  </a:path>
                </a:pathLst>
              </a:custGeom>
              <a:gradFill>
                <a:gsLst>
                  <a:gs pos="0">
                    <a:srgbClr val="FB861A"/>
                  </a:gs>
                  <a:gs pos="100000">
                    <a:srgbClr val="E0058B"/>
                  </a:gs>
                </a:gsLst>
                <a:lin ang="5400012" scaled="0"/>
              </a:gradFill>
              <a:ln>
                <a:noFill/>
              </a:ln>
            </p:spPr>
          </p:sp>
          <p:sp>
            <p:nvSpPr>
              <p:cNvPr id="340" name="Google Shape;340;p31"/>
              <p:cNvSpPr txBox="1"/>
              <p:nvPr/>
            </p:nvSpPr>
            <p:spPr>
              <a:xfrm>
                <a:off x="0" y="-47625"/>
                <a:ext cx="204900" cy="2672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28300" lIns="28300" spcFirstLastPara="1" rIns="28300" wrap="square" tIns="28300">
                <a:noAutofit/>
              </a:bodyPr>
              <a:lstStyle/>
              <a:p>
                <a:pPr indent="0" lvl="0" marL="0" marR="0" rtl="0" algn="ctr">
                  <a:lnSpc>
                    <a:spcPct val="1555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41" name="Google Shape;341;p31"/>
          <p:cNvSpPr txBox="1"/>
          <p:nvPr/>
        </p:nvSpPr>
        <p:spPr>
          <a:xfrm>
            <a:off x="492800" y="112225"/>
            <a:ext cx="6727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0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Evaluation of LSTM Model</a:t>
            </a:r>
            <a:endParaRPr sz="700"/>
          </a:p>
        </p:txBody>
      </p:sp>
      <p:pic>
        <p:nvPicPr>
          <p:cNvPr id="342" name="Google Shape;34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800" y="806275"/>
            <a:ext cx="4499475" cy="2591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" name="Google Shape;343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30200" y="858038"/>
            <a:ext cx="3875001" cy="2487900"/>
          </a:xfrm>
          <a:prstGeom prst="rect">
            <a:avLst/>
          </a:prstGeom>
          <a:noFill/>
          <a:ln>
            <a:noFill/>
          </a:ln>
        </p:spPr>
      </p:pic>
      <p:sp>
        <p:nvSpPr>
          <p:cNvPr id="344" name="Google Shape;344;p31"/>
          <p:cNvSpPr txBox="1"/>
          <p:nvPr/>
        </p:nvSpPr>
        <p:spPr>
          <a:xfrm>
            <a:off x="3675325" y="3500000"/>
            <a:ext cx="49104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DM Sans"/>
              <a:buChar char="●"/>
            </a:pPr>
            <a:r>
              <a:rPr lang="en-GB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Sub-optimal performance compared to just buying and holding</a:t>
            </a:r>
            <a:endParaRPr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DM Sans"/>
              <a:buChar char="●"/>
            </a:pPr>
            <a:r>
              <a:rPr lang="en-GB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Nevertheless, a step forward in the right direction</a:t>
            </a:r>
            <a:endParaRPr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45" name="Google Shape;345;p31"/>
          <p:cNvSpPr txBox="1"/>
          <p:nvPr/>
        </p:nvSpPr>
        <p:spPr>
          <a:xfrm>
            <a:off x="514350" y="3476150"/>
            <a:ext cx="2945700" cy="13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5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Initial Capital: $10000</a:t>
            </a:r>
            <a:endParaRPr sz="1250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5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Final Portfolio Value: $14023.52</a:t>
            </a:r>
            <a:endParaRPr sz="1250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5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Profit/Loss: $4023.52</a:t>
            </a:r>
            <a:endParaRPr sz="1250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50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5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Sharpe Ratio: -0.6437</a:t>
            </a:r>
            <a:endParaRPr sz="1250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5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Max Drawdown: 120.84%</a:t>
            </a:r>
            <a:endParaRPr sz="1250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0" name="Google Shape;35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1999" y="83550"/>
            <a:ext cx="6740000" cy="326127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1" name="Google Shape;351;p32"/>
          <p:cNvCxnSpPr/>
          <p:nvPr/>
        </p:nvCxnSpPr>
        <p:spPr>
          <a:xfrm>
            <a:off x="514350" y="4517708"/>
            <a:ext cx="8115300" cy="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352" name="Google Shape;352;p32"/>
          <p:cNvGrpSpPr/>
          <p:nvPr/>
        </p:nvGrpSpPr>
        <p:grpSpPr>
          <a:xfrm rot="5400000">
            <a:off x="4001552" y="-465045"/>
            <a:ext cx="1997732" cy="12520449"/>
            <a:chOff x="0" y="-594927"/>
            <a:chExt cx="5327286" cy="33387863"/>
          </a:xfrm>
        </p:grpSpPr>
        <p:grpSp>
          <p:nvGrpSpPr>
            <p:cNvPr id="353" name="Google Shape;353;p32"/>
            <p:cNvGrpSpPr/>
            <p:nvPr/>
          </p:nvGrpSpPr>
          <p:grpSpPr>
            <a:xfrm>
              <a:off x="0" y="303984"/>
              <a:ext cx="5327286" cy="31382438"/>
              <a:chOff x="0" y="-47625"/>
              <a:chExt cx="315691" cy="1859700"/>
            </a:xfrm>
          </p:grpSpPr>
          <p:sp>
            <p:nvSpPr>
              <p:cNvPr id="354" name="Google Shape;354;p32"/>
              <p:cNvSpPr/>
              <p:nvPr/>
            </p:nvSpPr>
            <p:spPr>
              <a:xfrm>
                <a:off x="0" y="0"/>
                <a:ext cx="315691" cy="1812005"/>
              </a:xfrm>
              <a:custGeom>
                <a:rect b="b" l="l" r="r" t="t"/>
                <a:pathLst>
                  <a:path extrusionOk="0" h="1812005" w="315691">
                    <a:moveTo>
                      <a:pt x="0" y="0"/>
                    </a:moveTo>
                    <a:lnTo>
                      <a:pt x="315691" y="0"/>
                    </a:lnTo>
                    <a:lnTo>
                      <a:pt x="315691" y="1812005"/>
                    </a:lnTo>
                    <a:lnTo>
                      <a:pt x="0" y="1812005"/>
                    </a:lnTo>
                    <a:close/>
                  </a:path>
                </a:pathLst>
              </a:custGeom>
              <a:gradFill>
                <a:gsLst>
                  <a:gs pos="0">
                    <a:srgbClr val="FB861A">
                      <a:alpha val="20000"/>
                    </a:srgbClr>
                  </a:gs>
                  <a:gs pos="100000">
                    <a:srgbClr val="E0058B">
                      <a:alpha val="20000"/>
                    </a:srgbClr>
                  </a:gs>
                </a:gsLst>
                <a:lin ang="5400012" scaled="0"/>
              </a:gradFill>
              <a:ln>
                <a:noFill/>
              </a:ln>
            </p:spPr>
          </p:sp>
          <p:sp>
            <p:nvSpPr>
              <p:cNvPr id="355" name="Google Shape;355;p32"/>
              <p:cNvSpPr txBox="1"/>
              <p:nvPr/>
            </p:nvSpPr>
            <p:spPr>
              <a:xfrm>
                <a:off x="0" y="-47625"/>
                <a:ext cx="315600" cy="1859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28300" lIns="28300" spcFirstLastPara="1" rIns="28300" wrap="square" tIns="28300">
                <a:noAutofit/>
              </a:bodyPr>
              <a:lstStyle/>
              <a:p>
                <a:pPr indent="0" lvl="0" marL="0" marR="0" rtl="0" algn="ctr">
                  <a:lnSpc>
                    <a:spcPct val="1555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56" name="Google Shape;356;p32"/>
            <p:cNvGrpSpPr/>
            <p:nvPr/>
          </p:nvGrpSpPr>
          <p:grpSpPr>
            <a:xfrm>
              <a:off x="345928" y="2393917"/>
              <a:ext cx="4635417" cy="27306719"/>
              <a:chOff x="0" y="-47625"/>
              <a:chExt cx="315691" cy="1859700"/>
            </a:xfrm>
          </p:grpSpPr>
          <p:sp>
            <p:nvSpPr>
              <p:cNvPr id="357" name="Google Shape;357;p32"/>
              <p:cNvSpPr/>
              <p:nvPr/>
            </p:nvSpPr>
            <p:spPr>
              <a:xfrm>
                <a:off x="0" y="0"/>
                <a:ext cx="315691" cy="1812005"/>
              </a:xfrm>
              <a:custGeom>
                <a:rect b="b" l="l" r="r" t="t"/>
                <a:pathLst>
                  <a:path extrusionOk="0" h="1812005" w="315691">
                    <a:moveTo>
                      <a:pt x="0" y="0"/>
                    </a:moveTo>
                    <a:lnTo>
                      <a:pt x="315691" y="0"/>
                    </a:lnTo>
                    <a:lnTo>
                      <a:pt x="315691" y="1812005"/>
                    </a:lnTo>
                    <a:lnTo>
                      <a:pt x="0" y="1812005"/>
                    </a:lnTo>
                    <a:close/>
                  </a:path>
                </a:pathLst>
              </a:custGeom>
              <a:gradFill>
                <a:gsLst>
                  <a:gs pos="0">
                    <a:srgbClr val="FB861A">
                      <a:alpha val="40000"/>
                    </a:srgbClr>
                  </a:gs>
                  <a:gs pos="100000">
                    <a:srgbClr val="E0058B">
                      <a:alpha val="40000"/>
                    </a:srgbClr>
                  </a:gs>
                </a:gsLst>
                <a:lin ang="5400012" scaled="0"/>
              </a:gradFill>
              <a:ln>
                <a:noFill/>
              </a:ln>
            </p:spPr>
          </p:sp>
          <p:sp>
            <p:nvSpPr>
              <p:cNvPr id="358" name="Google Shape;358;p32"/>
              <p:cNvSpPr txBox="1"/>
              <p:nvPr/>
            </p:nvSpPr>
            <p:spPr>
              <a:xfrm>
                <a:off x="0" y="-47625"/>
                <a:ext cx="315600" cy="1859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28300" lIns="28300" spcFirstLastPara="1" rIns="28300" wrap="square" tIns="28300">
                <a:noAutofit/>
              </a:bodyPr>
              <a:lstStyle/>
              <a:p>
                <a:pPr indent="0" lvl="0" marL="0" marR="0" rtl="0" algn="ctr">
                  <a:lnSpc>
                    <a:spcPct val="1555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59" name="Google Shape;359;p32"/>
            <p:cNvGrpSpPr/>
            <p:nvPr/>
          </p:nvGrpSpPr>
          <p:grpSpPr>
            <a:xfrm>
              <a:off x="691856" y="1689537"/>
              <a:ext cx="3943580" cy="28818938"/>
              <a:chOff x="0" y="-47625"/>
              <a:chExt cx="315691" cy="2307010"/>
            </a:xfrm>
          </p:grpSpPr>
          <p:sp>
            <p:nvSpPr>
              <p:cNvPr id="360" name="Google Shape;360;p32"/>
              <p:cNvSpPr/>
              <p:nvPr/>
            </p:nvSpPr>
            <p:spPr>
              <a:xfrm>
                <a:off x="0" y="0"/>
                <a:ext cx="315691" cy="2259385"/>
              </a:xfrm>
              <a:custGeom>
                <a:rect b="b" l="l" r="r" t="t"/>
                <a:pathLst>
                  <a:path extrusionOk="0" h="2259385" w="315691">
                    <a:moveTo>
                      <a:pt x="0" y="0"/>
                    </a:moveTo>
                    <a:lnTo>
                      <a:pt x="315691" y="0"/>
                    </a:lnTo>
                    <a:lnTo>
                      <a:pt x="315691" y="2259385"/>
                    </a:lnTo>
                    <a:lnTo>
                      <a:pt x="0" y="2259385"/>
                    </a:lnTo>
                    <a:close/>
                  </a:path>
                </a:pathLst>
              </a:custGeom>
              <a:gradFill>
                <a:gsLst>
                  <a:gs pos="0">
                    <a:srgbClr val="FB861A">
                      <a:alpha val="60000"/>
                    </a:srgbClr>
                  </a:gs>
                  <a:gs pos="100000">
                    <a:srgbClr val="E0058B">
                      <a:alpha val="60000"/>
                    </a:srgbClr>
                  </a:gs>
                </a:gsLst>
                <a:lin ang="5400012" scaled="0"/>
              </a:gradFill>
              <a:ln>
                <a:noFill/>
              </a:ln>
            </p:spPr>
          </p:sp>
          <p:sp>
            <p:nvSpPr>
              <p:cNvPr id="361" name="Google Shape;361;p32"/>
              <p:cNvSpPr txBox="1"/>
              <p:nvPr/>
            </p:nvSpPr>
            <p:spPr>
              <a:xfrm>
                <a:off x="0" y="-47625"/>
                <a:ext cx="315600" cy="2307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28300" lIns="28300" spcFirstLastPara="1" rIns="28300" wrap="square" tIns="28300">
                <a:noAutofit/>
              </a:bodyPr>
              <a:lstStyle/>
              <a:p>
                <a:pPr indent="0" lvl="0" marL="0" marR="0" rtl="0" algn="ctr">
                  <a:lnSpc>
                    <a:spcPct val="1555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62" name="Google Shape;362;p32"/>
            <p:cNvGrpSpPr/>
            <p:nvPr/>
          </p:nvGrpSpPr>
          <p:grpSpPr>
            <a:xfrm>
              <a:off x="1037783" y="1689537"/>
              <a:ext cx="3252891" cy="28818938"/>
              <a:chOff x="0" y="-47625"/>
              <a:chExt cx="260400" cy="2307010"/>
            </a:xfrm>
          </p:grpSpPr>
          <p:sp>
            <p:nvSpPr>
              <p:cNvPr id="363" name="Google Shape;363;p32"/>
              <p:cNvSpPr/>
              <p:nvPr/>
            </p:nvSpPr>
            <p:spPr>
              <a:xfrm>
                <a:off x="0" y="0"/>
                <a:ext cx="260307" cy="2259385"/>
              </a:xfrm>
              <a:custGeom>
                <a:rect b="b" l="l" r="r" t="t"/>
                <a:pathLst>
                  <a:path extrusionOk="0" h="2259385" w="260307">
                    <a:moveTo>
                      <a:pt x="0" y="0"/>
                    </a:moveTo>
                    <a:lnTo>
                      <a:pt x="260307" y="0"/>
                    </a:lnTo>
                    <a:lnTo>
                      <a:pt x="260307" y="2259385"/>
                    </a:lnTo>
                    <a:lnTo>
                      <a:pt x="0" y="2259385"/>
                    </a:lnTo>
                    <a:close/>
                  </a:path>
                </a:pathLst>
              </a:custGeom>
              <a:gradFill>
                <a:gsLst>
                  <a:gs pos="0">
                    <a:srgbClr val="FB861A">
                      <a:alpha val="80000"/>
                    </a:srgbClr>
                  </a:gs>
                  <a:gs pos="100000">
                    <a:srgbClr val="E0058B">
                      <a:alpha val="80000"/>
                    </a:srgbClr>
                  </a:gs>
                </a:gsLst>
                <a:lin ang="5400012" scaled="0"/>
              </a:gradFill>
              <a:ln>
                <a:noFill/>
              </a:ln>
            </p:spPr>
          </p:sp>
          <p:sp>
            <p:nvSpPr>
              <p:cNvPr id="364" name="Google Shape;364;p32"/>
              <p:cNvSpPr txBox="1"/>
              <p:nvPr/>
            </p:nvSpPr>
            <p:spPr>
              <a:xfrm>
                <a:off x="0" y="-47625"/>
                <a:ext cx="260400" cy="2307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28300" lIns="28300" spcFirstLastPara="1" rIns="28300" wrap="square" tIns="28300">
                <a:noAutofit/>
              </a:bodyPr>
              <a:lstStyle/>
              <a:p>
                <a:pPr indent="0" lvl="0" marL="0" marR="0" rtl="0" algn="ctr">
                  <a:lnSpc>
                    <a:spcPct val="1555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65" name="Google Shape;365;p32"/>
            <p:cNvGrpSpPr/>
            <p:nvPr/>
          </p:nvGrpSpPr>
          <p:grpSpPr>
            <a:xfrm>
              <a:off x="1383711" y="-594927"/>
              <a:ext cx="2559865" cy="33387863"/>
              <a:chOff x="0" y="-47625"/>
              <a:chExt cx="204922" cy="2672761"/>
            </a:xfrm>
          </p:grpSpPr>
          <p:sp>
            <p:nvSpPr>
              <p:cNvPr id="366" name="Google Shape;366;p32"/>
              <p:cNvSpPr/>
              <p:nvPr/>
            </p:nvSpPr>
            <p:spPr>
              <a:xfrm>
                <a:off x="0" y="0"/>
                <a:ext cx="204922" cy="2625136"/>
              </a:xfrm>
              <a:custGeom>
                <a:rect b="b" l="l" r="r" t="t"/>
                <a:pathLst>
                  <a:path extrusionOk="0" h="2625136" w="204922">
                    <a:moveTo>
                      <a:pt x="0" y="0"/>
                    </a:moveTo>
                    <a:lnTo>
                      <a:pt x="204922" y="0"/>
                    </a:lnTo>
                    <a:lnTo>
                      <a:pt x="204922" y="2625136"/>
                    </a:lnTo>
                    <a:lnTo>
                      <a:pt x="0" y="2625136"/>
                    </a:lnTo>
                    <a:close/>
                  </a:path>
                </a:pathLst>
              </a:custGeom>
              <a:gradFill>
                <a:gsLst>
                  <a:gs pos="0">
                    <a:srgbClr val="FB861A"/>
                  </a:gs>
                  <a:gs pos="100000">
                    <a:srgbClr val="E0058B"/>
                  </a:gs>
                </a:gsLst>
                <a:lin ang="5400012" scaled="0"/>
              </a:gradFill>
              <a:ln>
                <a:noFill/>
              </a:ln>
            </p:spPr>
          </p:sp>
          <p:sp>
            <p:nvSpPr>
              <p:cNvPr id="367" name="Google Shape;367;p32"/>
              <p:cNvSpPr txBox="1"/>
              <p:nvPr/>
            </p:nvSpPr>
            <p:spPr>
              <a:xfrm>
                <a:off x="0" y="-47625"/>
                <a:ext cx="204900" cy="2672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28300" lIns="28300" spcFirstLastPara="1" rIns="28300" wrap="square" tIns="28300">
                <a:noAutofit/>
              </a:bodyPr>
              <a:lstStyle/>
              <a:p>
                <a:pPr indent="0" lvl="0" marL="0" marR="0" rtl="0" algn="ctr">
                  <a:lnSpc>
                    <a:spcPct val="1555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68" name="Google Shape;368;p32"/>
          <p:cNvSpPr txBox="1"/>
          <p:nvPr/>
        </p:nvSpPr>
        <p:spPr>
          <a:xfrm>
            <a:off x="2757150" y="3373850"/>
            <a:ext cx="5720100" cy="11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984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DM Sans"/>
              <a:buChar char="●"/>
            </a:pPr>
            <a:r>
              <a:rPr lang="en-GB" sz="11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Selected for its </a:t>
            </a:r>
            <a:r>
              <a:rPr i="1" lang="en-GB" sz="11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reinforcement learning</a:t>
            </a:r>
            <a:r>
              <a:rPr lang="en-GB" sz="11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approach, enabling the agent to </a:t>
            </a:r>
            <a:r>
              <a:rPr i="1" lang="en-GB" sz="11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learn optimal strategies</a:t>
            </a:r>
            <a:r>
              <a:rPr lang="en-GB" sz="11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through interaction with the </a:t>
            </a:r>
            <a:r>
              <a:rPr i="1" lang="en-GB" sz="11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market environment</a:t>
            </a:r>
            <a:endParaRPr sz="1100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2984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DM Sans"/>
              <a:buChar char="●"/>
            </a:pPr>
            <a:r>
              <a:rPr lang="en-GB" sz="11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DQN allows the agent to </a:t>
            </a:r>
            <a:r>
              <a:rPr i="1" lang="en-GB" sz="11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adapt </a:t>
            </a:r>
            <a:r>
              <a:rPr lang="en-GB" sz="11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its decision-making model based on </a:t>
            </a:r>
            <a:r>
              <a:rPr i="1" lang="en-GB" sz="11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rewards and punishments</a:t>
            </a:r>
            <a:r>
              <a:rPr lang="en-GB" sz="11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, aligning with the goal of developing an </a:t>
            </a:r>
            <a:r>
              <a:rPr i="1" lang="en-GB" sz="11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adaptive trading strategy</a:t>
            </a:r>
            <a:endParaRPr i="1" sz="1100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45720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69" name="Google Shape;369;p32"/>
          <p:cNvSpPr txBox="1"/>
          <p:nvPr/>
        </p:nvSpPr>
        <p:spPr>
          <a:xfrm>
            <a:off x="514350" y="3297650"/>
            <a:ext cx="24165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Deep Q-Network (DQN) Model</a:t>
            </a:r>
            <a:endParaRPr sz="1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4" name="Google Shape;374;p33"/>
          <p:cNvCxnSpPr/>
          <p:nvPr/>
        </p:nvCxnSpPr>
        <p:spPr>
          <a:xfrm>
            <a:off x="514350" y="4671383"/>
            <a:ext cx="8115300" cy="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375" name="Google Shape;375;p33"/>
          <p:cNvGrpSpPr/>
          <p:nvPr/>
        </p:nvGrpSpPr>
        <p:grpSpPr>
          <a:xfrm rot="5400000">
            <a:off x="4001552" y="-465045"/>
            <a:ext cx="1997732" cy="12520449"/>
            <a:chOff x="0" y="-594927"/>
            <a:chExt cx="5327286" cy="33387863"/>
          </a:xfrm>
        </p:grpSpPr>
        <p:grpSp>
          <p:nvGrpSpPr>
            <p:cNvPr id="376" name="Google Shape;376;p33"/>
            <p:cNvGrpSpPr/>
            <p:nvPr/>
          </p:nvGrpSpPr>
          <p:grpSpPr>
            <a:xfrm>
              <a:off x="0" y="303984"/>
              <a:ext cx="5327286" cy="31382438"/>
              <a:chOff x="0" y="-47625"/>
              <a:chExt cx="315691" cy="1859700"/>
            </a:xfrm>
          </p:grpSpPr>
          <p:sp>
            <p:nvSpPr>
              <p:cNvPr id="377" name="Google Shape;377;p33"/>
              <p:cNvSpPr/>
              <p:nvPr/>
            </p:nvSpPr>
            <p:spPr>
              <a:xfrm>
                <a:off x="0" y="0"/>
                <a:ext cx="315691" cy="1812005"/>
              </a:xfrm>
              <a:custGeom>
                <a:rect b="b" l="l" r="r" t="t"/>
                <a:pathLst>
                  <a:path extrusionOk="0" h="1812005" w="315691">
                    <a:moveTo>
                      <a:pt x="0" y="0"/>
                    </a:moveTo>
                    <a:lnTo>
                      <a:pt x="315691" y="0"/>
                    </a:lnTo>
                    <a:lnTo>
                      <a:pt x="315691" y="1812005"/>
                    </a:lnTo>
                    <a:lnTo>
                      <a:pt x="0" y="1812005"/>
                    </a:lnTo>
                    <a:close/>
                  </a:path>
                </a:pathLst>
              </a:custGeom>
              <a:gradFill>
                <a:gsLst>
                  <a:gs pos="0">
                    <a:srgbClr val="FB861A">
                      <a:alpha val="20000"/>
                    </a:srgbClr>
                  </a:gs>
                  <a:gs pos="100000">
                    <a:srgbClr val="E0058B">
                      <a:alpha val="20000"/>
                    </a:srgbClr>
                  </a:gs>
                </a:gsLst>
                <a:lin ang="5400012" scaled="0"/>
              </a:gradFill>
              <a:ln>
                <a:noFill/>
              </a:ln>
            </p:spPr>
          </p:sp>
          <p:sp>
            <p:nvSpPr>
              <p:cNvPr id="378" name="Google Shape;378;p33"/>
              <p:cNvSpPr txBox="1"/>
              <p:nvPr/>
            </p:nvSpPr>
            <p:spPr>
              <a:xfrm>
                <a:off x="0" y="-47625"/>
                <a:ext cx="315600" cy="1859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28300" lIns="28300" spcFirstLastPara="1" rIns="28300" wrap="square" tIns="28300">
                <a:noAutofit/>
              </a:bodyPr>
              <a:lstStyle/>
              <a:p>
                <a:pPr indent="0" lvl="0" marL="0" marR="0" rtl="0" algn="ctr">
                  <a:lnSpc>
                    <a:spcPct val="1555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79" name="Google Shape;379;p33"/>
            <p:cNvGrpSpPr/>
            <p:nvPr/>
          </p:nvGrpSpPr>
          <p:grpSpPr>
            <a:xfrm>
              <a:off x="345928" y="2393917"/>
              <a:ext cx="4635417" cy="27306719"/>
              <a:chOff x="0" y="-47625"/>
              <a:chExt cx="315691" cy="1859700"/>
            </a:xfrm>
          </p:grpSpPr>
          <p:sp>
            <p:nvSpPr>
              <p:cNvPr id="380" name="Google Shape;380;p33"/>
              <p:cNvSpPr/>
              <p:nvPr/>
            </p:nvSpPr>
            <p:spPr>
              <a:xfrm>
                <a:off x="0" y="0"/>
                <a:ext cx="315691" cy="1812005"/>
              </a:xfrm>
              <a:custGeom>
                <a:rect b="b" l="l" r="r" t="t"/>
                <a:pathLst>
                  <a:path extrusionOk="0" h="1812005" w="315691">
                    <a:moveTo>
                      <a:pt x="0" y="0"/>
                    </a:moveTo>
                    <a:lnTo>
                      <a:pt x="315691" y="0"/>
                    </a:lnTo>
                    <a:lnTo>
                      <a:pt x="315691" y="1812005"/>
                    </a:lnTo>
                    <a:lnTo>
                      <a:pt x="0" y="1812005"/>
                    </a:lnTo>
                    <a:close/>
                  </a:path>
                </a:pathLst>
              </a:custGeom>
              <a:gradFill>
                <a:gsLst>
                  <a:gs pos="0">
                    <a:srgbClr val="FB861A">
                      <a:alpha val="40000"/>
                    </a:srgbClr>
                  </a:gs>
                  <a:gs pos="100000">
                    <a:srgbClr val="E0058B">
                      <a:alpha val="40000"/>
                    </a:srgbClr>
                  </a:gs>
                </a:gsLst>
                <a:lin ang="5400012" scaled="0"/>
              </a:gradFill>
              <a:ln>
                <a:noFill/>
              </a:ln>
            </p:spPr>
          </p:sp>
          <p:sp>
            <p:nvSpPr>
              <p:cNvPr id="381" name="Google Shape;381;p33"/>
              <p:cNvSpPr txBox="1"/>
              <p:nvPr/>
            </p:nvSpPr>
            <p:spPr>
              <a:xfrm>
                <a:off x="0" y="-47625"/>
                <a:ext cx="315600" cy="1859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28300" lIns="28300" spcFirstLastPara="1" rIns="28300" wrap="square" tIns="28300">
                <a:noAutofit/>
              </a:bodyPr>
              <a:lstStyle/>
              <a:p>
                <a:pPr indent="0" lvl="0" marL="0" marR="0" rtl="0" algn="ctr">
                  <a:lnSpc>
                    <a:spcPct val="1555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82" name="Google Shape;382;p33"/>
            <p:cNvGrpSpPr/>
            <p:nvPr/>
          </p:nvGrpSpPr>
          <p:grpSpPr>
            <a:xfrm>
              <a:off x="691856" y="1689537"/>
              <a:ext cx="3943580" cy="28818938"/>
              <a:chOff x="0" y="-47625"/>
              <a:chExt cx="315691" cy="2307010"/>
            </a:xfrm>
          </p:grpSpPr>
          <p:sp>
            <p:nvSpPr>
              <p:cNvPr id="383" name="Google Shape;383;p33"/>
              <p:cNvSpPr/>
              <p:nvPr/>
            </p:nvSpPr>
            <p:spPr>
              <a:xfrm>
                <a:off x="0" y="0"/>
                <a:ext cx="315691" cy="2259385"/>
              </a:xfrm>
              <a:custGeom>
                <a:rect b="b" l="l" r="r" t="t"/>
                <a:pathLst>
                  <a:path extrusionOk="0" h="2259385" w="315691">
                    <a:moveTo>
                      <a:pt x="0" y="0"/>
                    </a:moveTo>
                    <a:lnTo>
                      <a:pt x="315691" y="0"/>
                    </a:lnTo>
                    <a:lnTo>
                      <a:pt x="315691" y="2259385"/>
                    </a:lnTo>
                    <a:lnTo>
                      <a:pt x="0" y="2259385"/>
                    </a:lnTo>
                    <a:close/>
                  </a:path>
                </a:pathLst>
              </a:custGeom>
              <a:gradFill>
                <a:gsLst>
                  <a:gs pos="0">
                    <a:srgbClr val="FB861A">
                      <a:alpha val="60000"/>
                    </a:srgbClr>
                  </a:gs>
                  <a:gs pos="100000">
                    <a:srgbClr val="E0058B">
                      <a:alpha val="60000"/>
                    </a:srgbClr>
                  </a:gs>
                </a:gsLst>
                <a:lin ang="5400012" scaled="0"/>
              </a:gradFill>
              <a:ln>
                <a:noFill/>
              </a:ln>
            </p:spPr>
          </p:sp>
          <p:sp>
            <p:nvSpPr>
              <p:cNvPr id="384" name="Google Shape;384;p33"/>
              <p:cNvSpPr txBox="1"/>
              <p:nvPr/>
            </p:nvSpPr>
            <p:spPr>
              <a:xfrm>
                <a:off x="0" y="-47625"/>
                <a:ext cx="315600" cy="2307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28300" lIns="28300" spcFirstLastPara="1" rIns="28300" wrap="square" tIns="28300">
                <a:noAutofit/>
              </a:bodyPr>
              <a:lstStyle/>
              <a:p>
                <a:pPr indent="0" lvl="0" marL="0" marR="0" rtl="0" algn="ctr">
                  <a:lnSpc>
                    <a:spcPct val="1555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85" name="Google Shape;385;p33"/>
            <p:cNvGrpSpPr/>
            <p:nvPr/>
          </p:nvGrpSpPr>
          <p:grpSpPr>
            <a:xfrm>
              <a:off x="1037783" y="1689537"/>
              <a:ext cx="3252891" cy="28818938"/>
              <a:chOff x="0" y="-47625"/>
              <a:chExt cx="260400" cy="2307010"/>
            </a:xfrm>
          </p:grpSpPr>
          <p:sp>
            <p:nvSpPr>
              <p:cNvPr id="386" name="Google Shape;386;p33"/>
              <p:cNvSpPr/>
              <p:nvPr/>
            </p:nvSpPr>
            <p:spPr>
              <a:xfrm>
                <a:off x="0" y="0"/>
                <a:ext cx="260307" cy="2259385"/>
              </a:xfrm>
              <a:custGeom>
                <a:rect b="b" l="l" r="r" t="t"/>
                <a:pathLst>
                  <a:path extrusionOk="0" h="2259385" w="260307">
                    <a:moveTo>
                      <a:pt x="0" y="0"/>
                    </a:moveTo>
                    <a:lnTo>
                      <a:pt x="260307" y="0"/>
                    </a:lnTo>
                    <a:lnTo>
                      <a:pt x="260307" y="2259385"/>
                    </a:lnTo>
                    <a:lnTo>
                      <a:pt x="0" y="2259385"/>
                    </a:lnTo>
                    <a:close/>
                  </a:path>
                </a:pathLst>
              </a:custGeom>
              <a:gradFill>
                <a:gsLst>
                  <a:gs pos="0">
                    <a:srgbClr val="FB861A">
                      <a:alpha val="80000"/>
                    </a:srgbClr>
                  </a:gs>
                  <a:gs pos="100000">
                    <a:srgbClr val="E0058B">
                      <a:alpha val="80000"/>
                    </a:srgbClr>
                  </a:gs>
                </a:gsLst>
                <a:lin ang="5400012" scaled="0"/>
              </a:gradFill>
              <a:ln>
                <a:noFill/>
              </a:ln>
            </p:spPr>
          </p:sp>
          <p:sp>
            <p:nvSpPr>
              <p:cNvPr id="387" name="Google Shape;387;p33"/>
              <p:cNvSpPr txBox="1"/>
              <p:nvPr/>
            </p:nvSpPr>
            <p:spPr>
              <a:xfrm>
                <a:off x="0" y="-47625"/>
                <a:ext cx="260400" cy="2307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28300" lIns="28300" spcFirstLastPara="1" rIns="28300" wrap="square" tIns="28300">
                <a:noAutofit/>
              </a:bodyPr>
              <a:lstStyle/>
              <a:p>
                <a:pPr indent="0" lvl="0" marL="0" marR="0" rtl="0" algn="ctr">
                  <a:lnSpc>
                    <a:spcPct val="1555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88" name="Google Shape;388;p33"/>
            <p:cNvGrpSpPr/>
            <p:nvPr/>
          </p:nvGrpSpPr>
          <p:grpSpPr>
            <a:xfrm>
              <a:off x="1383711" y="-594927"/>
              <a:ext cx="2559865" cy="33387863"/>
              <a:chOff x="0" y="-47625"/>
              <a:chExt cx="204922" cy="2672761"/>
            </a:xfrm>
          </p:grpSpPr>
          <p:sp>
            <p:nvSpPr>
              <p:cNvPr id="389" name="Google Shape;389;p33"/>
              <p:cNvSpPr/>
              <p:nvPr/>
            </p:nvSpPr>
            <p:spPr>
              <a:xfrm>
                <a:off x="0" y="0"/>
                <a:ext cx="204922" cy="2625136"/>
              </a:xfrm>
              <a:custGeom>
                <a:rect b="b" l="l" r="r" t="t"/>
                <a:pathLst>
                  <a:path extrusionOk="0" h="2625136" w="204922">
                    <a:moveTo>
                      <a:pt x="0" y="0"/>
                    </a:moveTo>
                    <a:lnTo>
                      <a:pt x="204922" y="0"/>
                    </a:lnTo>
                    <a:lnTo>
                      <a:pt x="204922" y="2625136"/>
                    </a:lnTo>
                    <a:lnTo>
                      <a:pt x="0" y="2625136"/>
                    </a:lnTo>
                    <a:close/>
                  </a:path>
                </a:pathLst>
              </a:custGeom>
              <a:gradFill>
                <a:gsLst>
                  <a:gs pos="0">
                    <a:srgbClr val="FB861A"/>
                  </a:gs>
                  <a:gs pos="100000">
                    <a:srgbClr val="E0058B"/>
                  </a:gs>
                </a:gsLst>
                <a:lin ang="5400012" scaled="0"/>
              </a:gradFill>
              <a:ln>
                <a:noFill/>
              </a:ln>
            </p:spPr>
          </p:sp>
          <p:sp>
            <p:nvSpPr>
              <p:cNvPr id="390" name="Google Shape;390;p33"/>
              <p:cNvSpPr txBox="1"/>
              <p:nvPr/>
            </p:nvSpPr>
            <p:spPr>
              <a:xfrm>
                <a:off x="0" y="-47625"/>
                <a:ext cx="204900" cy="2672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28300" lIns="28300" spcFirstLastPara="1" rIns="28300" wrap="square" tIns="28300">
                <a:noAutofit/>
              </a:bodyPr>
              <a:lstStyle/>
              <a:p>
                <a:pPr indent="0" lvl="0" marL="0" marR="0" rtl="0" algn="ctr">
                  <a:lnSpc>
                    <a:spcPct val="1555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91" name="Google Shape;391;p33"/>
          <p:cNvSpPr txBox="1"/>
          <p:nvPr/>
        </p:nvSpPr>
        <p:spPr>
          <a:xfrm>
            <a:off x="569000" y="264625"/>
            <a:ext cx="6727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0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Evaluation of DQN Model</a:t>
            </a:r>
            <a:endParaRPr sz="700"/>
          </a:p>
        </p:txBody>
      </p:sp>
      <p:sp>
        <p:nvSpPr>
          <p:cNvPr id="392" name="Google Shape;392;p33"/>
          <p:cNvSpPr txBox="1"/>
          <p:nvPr/>
        </p:nvSpPr>
        <p:spPr>
          <a:xfrm>
            <a:off x="492800" y="1001925"/>
            <a:ext cx="4079100" cy="3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DM Sans"/>
              <a:buChar char="●"/>
            </a:pPr>
            <a:r>
              <a:rPr lang="en-GB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The DQN agent achieved a total return of 161.14%, outperforming traditional buy-and-hold strategies.</a:t>
            </a:r>
            <a:endParaRPr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DM Sans"/>
              <a:buChar char="●"/>
            </a:pPr>
            <a:r>
              <a:rPr lang="en-GB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With a Sharpe Ratio of 0.7025, the model demonstrated a favorable risk-adjusted return profile.</a:t>
            </a:r>
            <a:endParaRPr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DM Sans"/>
              <a:buChar char="●"/>
            </a:pPr>
            <a:r>
              <a:rPr lang="en-GB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While promising, further validation across diverse market conditions is necessary to confirm the model's robustness and adaptability.</a:t>
            </a:r>
            <a:endParaRPr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graphicFrame>
        <p:nvGraphicFramePr>
          <p:cNvPr id="393" name="Google Shape;393;p33"/>
          <p:cNvGraphicFramePr/>
          <p:nvPr/>
        </p:nvGraphicFramePr>
        <p:xfrm>
          <a:off x="4872050" y="12970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{5AD344C3-E686-44AB-9A52-C60CB1F23614}</a:tableStyleId>
              </a:tblPr>
              <a:tblGrid>
                <a:gridCol w="1916900"/>
                <a:gridCol w="1916900"/>
              </a:tblGrid>
              <a:tr h="5205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50">
                          <a:solidFill>
                            <a:srgbClr val="FFFFFF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Total Return (%)</a:t>
                      </a:r>
                      <a:endParaRPr sz="1500"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450">
                          <a:solidFill>
                            <a:srgbClr val="FFFFFF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161.14</a:t>
                      </a:r>
                      <a:endParaRPr sz="1500"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91425" marB="91425" marR="91425" marL="91425"/>
                </a:tc>
              </a:tr>
              <a:tr h="5205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50">
                          <a:solidFill>
                            <a:srgbClr val="FFFFFF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Sharpe Ratio </a:t>
                      </a:r>
                      <a:endParaRPr sz="1500"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450">
                          <a:solidFill>
                            <a:srgbClr val="FFFFFF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0.7025 </a:t>
                      </a:r>
                      <a:endParaRPr sz="1500"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91425" marB="91425" marR="91425" marL="91425"/>
                </a:tc>
              </a:tr>
              <a:tr h="5205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50">
                          <a:solidFill>
                            <a:srgbClr val="FFFFFF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Max Drawdown (%)</a:t>
                      </a:r>
                      <a:endParaRPr sz="1500"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450">
                          <a:solidFill>
                            <a:srgbClr val="FFFFFF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59.31</a:t>
                      </a:r>
                      <a:endParaRPr sz="1500"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91425" marB="91425" marR="91425" marL="91425"/>
                </a:tc>
              </a:tr>
              <a:tr h="8903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50">
                          <a:solidFill>
                            <a:srgbClr val="FFFFFF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Final Portfolio Value (USD) </a:t>
                      </a:r>
                      <a:endParaRPr sz="1500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450">
                          <a:solidFill>
                            <a:srgbClr val="FFFFFF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23312.60</a:t>
                      </a:r>
                      <a:endParaRPr sz="1500"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