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Fira Code"/>
      <p:bold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2960F9-4DD9-4AAF-92E3-54B55097435E}">
  <a:tblStyle styleId="{892960F9-4DD9-4AAF-92E3-54B5509743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DMSans-regular.fntdata"/><Relationship Id="rId23" Type="http://schemas.openxmlformats.org/officeDocument/2006/relationships/font" Target="fonts/FiraCod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26d635ae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26d635ae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26d635ae4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326d635ae4_3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26d635ae4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326d635ae4_4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26b6f2b6b_1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26b6f2b6b_1_1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26d635ae4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326d635ae4_2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26d635a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26d635ae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26b6f2b6b_1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326b6f2b6b_1_1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26d635ae4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326d635ae4_3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26d635ae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326d635ae4_4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26d635ae4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326d635ae4_4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26d635ae4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326d635ae4_3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7022727" y="-301377"/>
            <a:ext cx="5143500" cy="5444877"/>
            <a:chOff x="0" y="-803672"/>
            <a:chExt cx="13716000" cy="14519672"/>
          </a:xfrm>
        </p:grpSpPr>
        <p:grpSp>
          <p:nvGrpSpPr>
            <p:cNvPr id="130" name="Google Shape;130;p25"/>
            <p:cNvGrpSpPr/>
            <p:nvPr/>
          </p:nvGrpSpPr>
          <p:grpSpPr>
            <a:xfrm>
              <a:off x="0" y="-803672"/>
              <a:ext cx="13716000" cy="14519672"/>
              <a:chOff x="0" y="-47625"/>
              <a:chExt cx="812800" cy="860425"/>
            </a:xfrm>
          </p:grpSpPr>
          <p:sp>
            <p:nvSpPr>
              <p:cNvPr id="131" name="Google Shape;131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2" name="Google Shape;132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25"/>
            <p:cNvGrpSpPr/>
            <p:nvPr/>
          </p:nvGrpSpPr>
          <p:grpSpPr>
            <a:xfrm>
              <a:off x="890649" y="191350"/>
              <a:ext cx="11934701" cy="12634000"/>
              <a:chOff x="0" y="-47625"/>
              <a:chExt cx="812800" cy="860425"/>
            </a:xfrm>
          </p:grpSpPr>
          <p:sp>
            <p:nvSpPr>
              <p:cNvPr id="134" name="Google Shape;134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5" name="Google Shape;135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25"/>
            <p:cNvGrpSpPr/>
            <p:nvPr/>
          </p:nvGrpSpPr>
          <p:grpSpPr>
            <a:xfrm>
              <a:off x="1781299" y="1186373"/>
              <a:ext cx="10153403" cy="10748329"/>
              <a:chOff x="0" y="-47625"/>
              <a:chExt cx="812800" cy="860425"/>
            </a:xfrm>
          </p:grpSpPr>
          <p:sp>
            <p:nvSpPr>
              <p:cNvPr id="137" name="Google Shape;137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25"/>
            <p:cNvGrpSpPr/>
            <p:nvPr/>
          </p:nvGrpSpPr>
          <p:grpSpPr>
            <a:xfrm>
              <a:off x="2671948" y="2100697"/>
              <a:ext cx="8372104" cy="8919679"/>
              <a:chOff x="0" y="-47625"/>
              <a:chExt cx="670204" cy="714038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0" y="0"/>
                <a:ext cx="670204" cy="666413"/>
              </a:xfrm>
              <a:custGeom>
                <a:rect b="b" l="l" r="r" t="t"/>
                <a:pathLst>
                  <a:path extrusionOk="0" h="66641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666413"/>
                    </a:lnTo>
                    <a:lnTo>
                      <a:pt x="0" y="66641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25"/>
              <p:cNvSpPr txBox="1"/>
              <p:nvPr/>
            </p:nvSpPr>
            <p:spPr>
              <a:xfrm>
                <a:off x="0" y="-47625"/>
                <a:ext cx="670204" cy="714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25"/>
            <p:cNvGrpSpPr/>
            <p:nvPr/>
          </p:nvGrpSpPr>
          <p:grpSpPr>
            <a:xfrm>
              <a:off x="3562597" y="2991348"/>
              <a:ext cx="6590805" cy="7138380"/>
              <a:chOff x="0" y="-47625"/>
              <a:chExt cx="527607" cy="571442"/>
            </a:xfrm>
          </p:grpSpPr>
          <p:sp>
            <p:nvSpPr>
              <p:cNvPr id="143" name="Google Shape;143;p25"/>
              <p:cNvSpPr/>
              <p:nvPr/>
            </p:nvSpPr>
            <p:spPr>
              <a:xfrm>
                <a:off x="0" y="0"/>
                <a:ext cx="527607" cy="523817"/>
              </a:xfrm>
              <a:custGeom>
                <a:rect b="b" l="l" r="r" t="t"/>
                <a:pathLst>
                  <a:path extrusionOk="0" h="52381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23817"/>
                    </a:lnTo>
                    <a:lnTo>
                      <a:pt x="0" y="52381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25"/>
              <p:cNvSpPr txBox="1"/>
              <p:nvPr/>
            </p:nvSpPr>
            <p:spPr>
              <a:xfrm>
                <a:off x="0" y="-47625"/>
                <a:ext cx="527607" cy="571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25"/>
          <p:cNvSpPr txBox="1"/>
          <p:nvPr/>
        </p:nvSpPr>
        <p:spPr>
          <a:xfrm>
            <a:off x="590550" y="4401500"/>
            <a:ext cx="189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Team Lean Large Men</a:t>
            </a:r>
            <a:endParaRPr sz="700"/>
          </a:p>
        </p:txBody>
      </p:sp>
      <p:cxnSp>
        <p:nvCxnSpPr>
          <p:cNvPr id="146" name="Google Shape;146;p25"/>
          <p:cNvCxnSpPr>
            <a:stCxn id="145" idx="3"/>
          </p:cNvCxnSpPr>
          <p:nvPr/>
        </p:nvCxnSpPr>
        <p:spPr>
          <a:xfrm>
            <a:off x="2487750" y="4509200"/>
            <a:ext cx="4013400" cy="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1632675" y="509825"/>
            <a:ext cx="3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5"/>
          <p:cNvSpPr/>
          <p:nvPr/>
        </p:nvSpPr>
        <p:spPr>
          <a:xfrm>
            <a:off x="666750" y="382218"/>
            <a:ext cx="285417" cy="237753"/>
          </a:xfrm>
          <a:custGeom>
            <a:rect b="b" l="l" r="r" t="t"/>
            <a:pathLst>
              <a:path extrusionOk="0" h="634007" w="761112">
                <a:moveTo>
                  <a:pt x="0" y="0"/>
                </a:moveTo>
                <a:lnTo>
                  <a:pt x="761112" y="0"/>
                </a:lnTo>
                <a:lnTo>
                  <a:pt x="761112" y="634006"/>
                </a:lnTo>
                <a:lnTo>
                  <a:pt x="0" y="6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25"/>
          <p:cNvSpPr txBox="1"/>
          <p:nvPr/>
        </p:nvSpPr>
        <p:spPr>
          <a:xfrm>
            <a:off x="999699" y="372675"/>
            <a:ext cx="5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DLWeek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2025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14350" y="2632549"/>
            <a:ext cx="5986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Systematic Approaches to AI-Powered Trading</a:t>
            </a:r>
            <a:endParaRPr sz="200"/>
          </a:p>
        </p:txBody>
      </p:sp>
      <p:sp>
        <p:nvSpPr>
          <p:cNvPr id="151" name="Google Shape;151;p25"/>
          <p:cNvSpPr txBox="1"/>
          <p:nvPr/>
        </p:nvSpPr>
        <p:spPr>
          <a:xfrm>
            <a:off x="5470626" y="382925"/>
            <a:ext cx="1030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March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</a:t>
            </a: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25</a:t>
            </a:r>
            <a:endParaRPr sz="700"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b="6302" l="0" r="0" t="59340"/>
          <a:stretch/>
        </p:blipFill>
        <p:spPr>
          <a:xfrm>
            <a:off x="0" y="1012540"/>
            <a:ext cx="6501098" cy="148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p34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8" name="Google Shape;398;p34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99" name="Google Shape;399;p34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400" name="Google Shape;400;p34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1" name="Google Shape;401;p34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2" name="Google Shape;402;p34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403" name="Google Shape;403;p34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4" name="Google Shape;404;p34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5" name="Google Shape;405;p34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406" name="Google Shape;406;p34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7" name="Google Shape;407;p34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8" name="Google Shape;408;p34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409" name="Google Shape;409;p34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0" name="Google Shape;410;p34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34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412" name="Google Shape;412;p34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3" name="Google Shape;413;p34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4" name="Google Shape;414;p34"/>
          <p:cNvSpPr txBox="1"/>
          <p:nvPr/>
        </p:nvSpPr>
        <p:spPr>
          <a:xfrm>
            <a:off x="569000" y="264625"/>
            <a:ext cx="76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Comparison of Models</a:t>
            </a:r>
            <a:endParaRPr sz="700"/>
          </a:p>
        </p:txBody>
      </p:sp>
      <p:sp>
        <p:nvSpPr>
          <p:cNvPr id="415" name="Google Shape;415;p34"/>
          <p:cNvSpPr txBox="1"/>
          <p:nvPr/>
        </p:nvSpPr>
        <p:spPr>
          <a:xfrm>
            <a:off x="514350" y="880225"/>
            <a:ext cx="80244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DQN model outperformed the LSTM both arithmetically and across key financial metrics, including Sharpe Ratio and Max Drawdown.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With a significantly higher Sharpe Ratio, the DQN model demonstrated stronger risk-adjusted returns compared to the LSTM approach.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Improved risk management was evident, as the DQN model’s max drawdown was limited to 59.31%, far lower than the LSTM’s steep 120.84% decline.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Overall, the DQN model proved more effective by minimizing risk and making more strategic, data-driven trading decisions, ultimately maximizing profitability.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Google Shape;420;p35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1" name="Google Shape;421;p35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422" name="Google Shape;422;p35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423" name="Google Shape;423;p35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4" name="Google Shape;424;p35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5" name="Google Shape;425;p35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426" name="Google Shape;426;p35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7" name="Google Shape;427;p35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" name="Google Shape;428;p35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429" name="Google Shape;429;p35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0" name="Google Shape;430;p35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35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432" name="Google Shape;432;p35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3" name="Google Shape;433;p35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35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435" name="Google Shape;435;p35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6" name="Google Shape;436;p35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7" name="Google Shape;437;p35"/>
          <p:cNvSpPr txBox="1"/>
          <p:nvPr/>
        </p:nvSpPr>
        <p:spPr>
          <a:xfrm>
            <a:off x="569000" y="264625"/>
            <a:ext cx="76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Potential future approaches</a:t>
            </a:r>
            <a:endParaRPr sz="700"/>
          </a:p>
        </p:txBody>
      </p:sp>
      <p:sp>
        <p:nvSpPr>
          <p:cNvPr id="438" name="Google Shape;438;p35"/>
          <p:cNvSpPr txBox="1"/>
          <p:nvPr/>
        </p:nvSpPr>
        <p:spPr>
          <a:xfrm>
            <a:off x="492800" y="1001925"/>
            <a:ext cx="8024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Given more time, we would have gone on to explore:</a:t>
            </a:r>
            <a:endParaRPr b="1"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Explore even more hybridised deep learning models combining LSTM, Transformer, and reinforcement learning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Incorporate financial sentiment analysis using NLP (BERT) to augment input features (currently limited to using AlphaVantage’s market sentiment API)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Expand our financial dataset to include more diverse financial instruments and markets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Conduct more extensive backtesting and forward testing to validate adaptability and robustness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514350" y="585800"/>
            <a:ext cx="38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Considerations</a:t>
            </a:r>
            <a:endParaRPr sz="700"/>
          </a:p>
        </p:txBody>
      </p:sp>
      <p:sp>
        <p:nvSpPr>
          <p:cNvPr id="158" name="Google Shape;158;p26"/>
          <p:cNvSpPr txBox="1"/>
          <p:nvPr/>
        </p:nvSpPr>
        <p:spPr>
          <a:xfrm>
            <a:off x="514350" y="1368925"/>
            <a:ext cx="46605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</a:pP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Market-Beating AI is </a:t>
            </a:r>
            <a:r>
              <a:rPr i="1"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Nearly</a:t>
            </a: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Impossible</a:t>
            </a:r>
            <a:endParaRPr sz="1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○"/>
            </a:pPr>
            <a:r>
              <a:rPr lang="en-GB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Top quant firms invest billions in infrastructure, data, and TOP academic talent. 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</a:pP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Educational Value in Exploration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○"/>
            </a:pPr>
            <a:r>
              <a:rPr lang="en-GB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While true alpha is elusive, studying AI trading strategies builds valuable skills and sparks optimism for the future as AI capabilities grow exponentially.</a:t>
            </a:r>
            <a:endParaRPr sz="9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534858" y="4396579"/>
            <a:ext cx="1016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years</a:t>
            </a:r>
            <a:endParaRPr sz="700"/>
          </a:p>
        </p:txBody>
      </p:sp>
      <p:sp>
        <p:nvSpPr>
          <p:cNvPr id="160" name="Google Shape;160;p26"/>
          <p:cNvSpPr txBox="1"/>
          <p:nvPr/>
        </p:nvSpPr>
        <p:spPr>
          <a:xfrm rot="-5400000">
            <a:off x="3048836" y="2529506"/>
            <a:ext cx="1016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 sz="700"/>
          </a:p>
        </p:txBody>
      </p:sp>
      <p:cxnSp>
        <p:nvCxnSpPr>
          <p:cNvPr id="161" name="Google Shape;161;p26"/>
          <p:cNvCxnSpPr/>
          <p:nvPr/>
        </p:nvCxnSpPr>
        <p:spPr>
          <a:xfrm>
            <a:off x="514350" y="4705657"/>
            <a:ext cx="8020800" cy="16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2" name="Google Shape;162;p26"/>
          <p:cNvGrpSpPr/>
          <p:nvPr/>
        </p:nvGrpSpPr>
        <p:grpSpPr>
          <a:xfrm>
            <a:off x="8769032" y="-832229"/>
            <a:ext cx="1997732" cy="6585417"/>
            <a:chOff x="0" y="-594927"/>
            <a:chExt cx="5327286" cy="17561113"/>
          </a:xfrm>
        </p:grpSpPr>
        <p:grpSp>
          <p:nvGrpSpPr>
            <p:cNvPr id="163" name="Google Shape;163;p26"/>
            <p:cNvGrpSpPr/>
            <p:nvPr/>
          </p:nvGrpSpPr>
          <p:grpSpPr>
            <a:xfrm>
              <a:off x="0" y="-230650"/>
              <a:ext cx="5327286" cy="16622331"/>
              <a:chOff x="0" y="-47625"/>
              <a:chExt cx="315691" cy="985027"/>
            </a:xfrm>
          </p:grpSpPr>
          <p:sp>
            <p:nvSpPr>
              <p:cNvPr id="164" name="Google Shape;164;p26"/>
              <p:cNvSpPr/>
              <p:nvPr/>
            </p:nvSpPr>
            <p:spPr>
              <a:xfrm>
                <a:off x="0" y="0"/>
                <a:ext cx="315691" cy="937402"/>
              </a:xfrm>
              <a:custGeom>
                <a:rect b="b" l="l" r="r" t="t"/>
                <a:pathLst>
                  <a:path extrusionOk="0" h="937402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937402"/>
                    </a:lnTo>
                    <a:lnTo>
                      <a:pt x="0" y="937402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5" name="Google Shape;165;p26"/>
              <p:cNvSpPr txBox="1"/>
              <p:nvPr/>
            </p:nvSpPr>
            <p:spPr>
              <a:xfrm>
                <a:off x="0" y="-47625"/>
                <a:ext cx="315600" cy="9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26"/>
            <p:cNvGrpSpPr/>
            <p:nvPr/>
          </p:nvGrpSpPr>
          <p:grpSpPr>
            <a:xfrm>
              <a:off x="345928" y="900910"/>
              <a:ext cx="4635417" cy="14463545"/>
              <a:chOff x="0" y="-47625"/>
              <a:chExt cx="315691" cy="985027"/>
            </a:xfrm>
          </p:grpSpPr>
          <p:sp>
            <p:nvSpPr>
              <p:cNvPr id="167" name="Google Shape;167;p26"/>
              <p:cNvSpPr/>
              <p:nvPr/>
            </p:nvSpPr>
            <p:spPr>
              <a:xfrm>
                <a:off x="0" y="0"/>
                <a:ext cx="315691" cy="937402"/>
              </a:xfrm>
              <a:custGeom>
                <a:rect b="b" l="l" r="r" t="t"/>
                <a:pathLst>
                  <a:path extrusionOk="0" h="937402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937402"/>
                    </a:lnTo>
                    <a:lnTo>
                      <a:pt x="0" y="937402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8" name="Google Shape;168;p26"/>
              <p:cNvSpPr txBox="1"/>
              <p:nvPr/>
            </p:nvSpPr>
            <p:spPr>
              <a:xfrm>
                <a:off x="0" y="-47625"/>
                <a:ext cx="315600" cy="9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26"/>
            <p:cNvGrpSpPr/>
            <p:nvPr/>
          </p:nvGrpSpPr>
          <p:grpSpPr>
            <a:xfrm>
              <a:off x="691856" y="586891"/>
              <a:ext cx="3943580" cy="15196396"/>
              <a:chOff x="0" y="-47625"/>
              <a:chExt cx="315691" cy="1216500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0" y="0"/>
                <a:ext cx="315691" cy="1168844"/>
              </a:xfrm>
              <a:custGeom>
                <a:rect b="b" l="l" r="r" t="t"/>
                <a:pathLst>
                  <a:path extrusionOk="0" h="1168844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168844"/>
                    </a:lnTo>
                    <a:lnTo>
                      <a:pt x="0" y="1168844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1" name="Google Shape;171;p26"/>
              <p:cNvSpPr txBox="1"/>
              <p:nvPr/>
            </p:nvSpPr>
            <p:spPr>
              <a:xfrm>
                <a:off x="0" y="-47625"/>
                <a:ext cx="315600" cy="12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26"/>
            <p:cNvGrpSpPr/>
            <p:nvPr/>
          </p:nvGrpSpPr>
          <p:grpSpPr>
            <a:xfrm>
              <a:off x="1037783" y="586891"/>
              <a:ext cx="3252891" cy="15196396"/>
              <a:chOff x="0" y="-47625"/>
              <a:chExt cx="260400" cy="1216500"/>
            </a:xfrm>
          </p:grpSpPr>
          <p:sp>
            <p:nvSpPr>
              <p:cNvPr id="173" name="Google Shape;173;p26"/>
              <p:cNvSpPr/>
              <p:nvPr/>
            </p:nvSpPr>
            <p:spPr>
              <a:xfrm>
                <a:off x="0" y="0"/>
                <a:ext cx="260307" cy="1168844"/>
              </a:xfrm>
              <a:custGeom>
                <a:rect b="b" l="l" r="r" t="t"/>
                <a:pathLst>
                  <a:path extrusionOk="0" h="1168844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1168844"/>
                    </a:lnTo>
                    <a:lnTo>
                      <a:pt x="0" y="1168844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4" name="Google Shape;174;p26"/>
              <p:cNvSpPr txBox="1"/>
              <p:nvPr/>
            </p:nvSpPr>
            <p:spPr>
              <a:xfrm>
                <a:off x="0" y="-47625"/>
                <a:ext cx="260400" cy="12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26"/>
            <p:cNvGrpSpPr/>
            <p:nvPr/>
          </p:nvGrpSpPr>
          <p:grpSpPr>
            <a:xfrm>
              <a:off x="1383711" y="-594927"/>
              <a:ext cx="2559865" cy="17561113"/>
              <a:chOff x="0" y="-47625"/>
              <a:chExt cx="204922" cy="1405800"/>
            </a:xfrm>
          </p:grpSpPr>
          <p:sp>
            <p:nvSpPr>
              <p:cNvPr id="176" name="Google Shape;176;p26"/>
              <p:cNvSpPr/>
              <p:nvPr/>
            </p:nvSpPr>
            <p:spPr>
              <a:xfrm>
                <a:off x="0" y="0"/>
                <a:ext cx="204922" cy="1358058"/>
              </a:xfrm>
              <a:custGeom>
                <a:rect b="b" l="l" r="r" t="t"/>
                <a:pathLst>
                  <a:path extrusionOk="0" h="1358058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1358058"/>
                    </a:lnTo>
                    <a:lnTo>
                      <a:pt x="0" y="1358058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7" name="Google Shape;177;p26"/>
              <p:cNvSpPr txBox="1"/>
              <p:nvPr/>
            </p:nvSpPr>
            <p:spPr>
              <a:xfrm>
                <a:off x="0" y="-47625"/>
                <a:ext cx="204900" cy="140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8" name="Google Shape;178;p26"/>
          <p:cNvSpPr/>
          <p:nvPr/>
        </p:nvSpPr>
        <p:spPr>
          <a:xfrm>
            <a:off x="5658525" y="1765099"/>
            <a:ext cx="2626820" cy="1613291"/>
          </a:xfrm>
          <a:custGeom>
            <a:rect b="b" l="l" r="r" t="t"/>
            <a:pathLst>
              <a:path extrusionOk="0" h="490735" w="825395">
                <a:moveTo>
                  <a:pt x="0" y="0"/>
                </a:moveTo>
                <a:lnTo>
                  <a:pt x="825394" y="0"/>
                </a:lnTo>
                <a:lnTo>
                  <a:pt x="825394" y="490735"/>
                </a:lnTo>
                <a:lnTo>
                  <a:pt x="0" y="490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7"/>
          <p:cNvCxnSpPr/>
          <p:nvPr/>
        </p:nvCxnSpPr>
        <p:spPr>
          <a:xfrm>
            <a:off x="514350" y="451213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7"/>
          <p:cNvSpPr/>
          <p:nvPr/>
        </p:nvSpPr>
        <p:spPr>
          <a:xfrm>
            <a:off x="5595890" y="729210"/>
            <a:ext cx="3419910" cy="3419910"/>
          </a:xfrm>
          <a:custGeom>
            <a:rect b="b" l="l" r="r" t="t"/>
            <a:pathLst>
              <a:path extrusionOk="0" h="6839820" w="6839820">
                <a:moveTo>
                  <a:pt x="0" y="0"/>
                </a:moveTo>
                <a:lnTo>
                  <a:pt x="6839820" y="0"/>
                </a:lnTo>
                <a:lnTo>
                  <a:pt x="6839820" y="6839820"/>
                </a:lnTo>
                <a:lnTo>
                  <a:pt x="0" y="6839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27"/>
          <p:cNvGrpSpPr/>
          <p:nvPr/>
        </p:nvGrpSpPr>
        <p:grpSpPr>
          <a:xfrm rot="5400000">
            <a:off x="4001559" y="-465037"/>
            <a:ext cx="1997733" cy="12520434"/>
            <a:chOff x="0" y="-594926"/>
            <a:chExt cx="5327289" cy="33387823"/>
          </a:xfrm>
        </p:grpSpPr>
        <p:grpSp>
          <p:nvGrpSpPr>
            <p:cNvPr id="186" name="Google Shape;186;p27"/>
            <p:cNvGrpSpPr/>
            <p:nvPr/>
          </p:nvGrpSpPr>
          <p:grpSpPr>
            <a:xfrm>
              <a:off x="0" y="303984"/>
              <a:ext cx="5327289" cy="31381257"/>
              <a:chOff x="0" y="-47625"/>
              <a:chExt cx="315691" cy="1859630"/>
            </a:xfrm>
          </p:grpSpPr>
          <p:sp>
            <p:nvSpPr>
              <p:cNvPr id="187" name="Google Shape;187;p27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88" name="Google Shape;188;p27"/>
              <p:cNvSpPr txBox="1"/>
              <p:nvPr/>
            </p:nvSpPr>
            <p:spPr>
              <a:xfrm>
                <a:off x="0" y="-47625"/>
                <a:ext cx="315691" cy="1859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27"/>
            <p:cNvGrpSpPr/>
            <p:nvPr/>
          </p:nvGrpSpPr>
          <p:grpSpPr>
            <a:xfrm>
              <a:off x="345928" y="2393915"/>
              <a:ext cx="4635433" cy="27305769"/>
              <a:chOff x="0" y="-47625"/>
              <a:chExt cx="315691" cy="1859630"/>
            </a:xfrm>
          </p:grpSpPr>
          <p:sp>
            <p:nvSpPr>
              <p:cNvPr id="190" name="Google Shape;190;p27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1" name="Google Shape;191;p27"/>
              <p:cNvSpPr txBox="1"/>
              <p:nvPr/>
            </p:nvSpPr>
            <p:spPr>
              <a:xfrm>
                <a:off x="0" y="-47625"/>
                <a:ext cx="315691" cy="1859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27"/>
            <p:cNvGrpSpPr/>
            <p:nvPr/>
          </p:nvGrpSpPr>
          <p:grpSpPr>
            <a:xfrm>
              <a:off x="691856" y="1689538"/>
              <a:ext cx="3943577" cy="28818895"/>
              <a:chOff x="0" y="-47625"/>
              <a:chExt cx="315691" cy="2307010"/>
            </a:xfrm>
          </p:grpSpPr>
          <p:sp>
            <p:nvSpPr>
              <p:cNvPr id="193" name="Google Shape;193;p27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4" name="Google Shape;194;p27"/>
              <p:cNvSpPr txBox="1"/>
              <p:nvPr/>
            </p:nvSpPr>
            <p:spPr>
              <a:xfrm>
                <a:off x="0" y="-47625"/>
                <a:ext cx="315691" cy="2307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27"/>
            <p:cNvGrpSpPr/>
            <p:nvPr/>
          </p:nvGrpSpPr>
          <p:grpSpPr>
            <a:xfrm>
              <a:off x="1037783" y="1689538"/>
              <a:ext cx="3251722" cy="28818895"/>
              <a:chOff x="0" y="-47625"/>
              <a:chExt cx="260307" cy="2307010"/>
            </a:xfrm>
          </p:grpSpPr>
          <p:sp>
            <p:nvSpPr>
              <p:cNvPr id="196" name="Google Shape;196;p27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7" name="Google Shape;197;p27"/>
              <p:cNvSpPr txBox="1"/>
              <p:nvPr/>
            </p:nvSpPr>
            <p:spPr>
              <a:xfrm>
                <a:off x="0" y="-47625"/>
                <a:ext cx="260307" cy="2307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7"/>
            <p:cNvGrpSpPr/>
            <p:nvPr/>
          </p:nvGrpSpPr>
          <p:grpSpPr>
            <a:xfrm>
              <a:off x="1383711" y="-594926"/>
              <a:ext cx="2559866" cy="33387823"/>
              <a:chOff x="0" y="-47625"/>
              <a:chExt cx="204922" cy="2672761"/>
            </a:xfrm>
          </p:grpSpPr>
          <p:sp>
            <p:nvSpPr>
              <p:cNvPr id="199" name="Google Shape;199;p27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0" name="Google Shape;200;p27"/>
              <p:cNvSpPr txBox="1"/>
              <p:nvPr/>
            </p:nvSpPr>
            <p:spPr>
              <a:xfrm>
                <a:off x="0" y="-47625"/>
                <a:ext cx="204922" cy="2672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1" name="Google Shape;201;p27"/>
          <p:cNvSpPr txBox="1"/>
          <p:nvPr/>
        </p:nvSpPr>
        <p:spPr>
          <a:xfrm>
            <a:off x="514350" y="139625"/>
            <a:ext cx="454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Market Complexity </a:t>
            </a:r>
            <a:endParaRPr sz="500"/>
          </a:p>
        </p:txBody>
      </p:sp>
      <p:sp>
        <p:nvSpPr>
          <p:cNvPr id="202" name="Google Shape;202;p27"/>
          <p:cNvSpPr txBox="1"/>
          <p:nvPr/>
        </p:nvSpPr>
        <p:spPr>
          <a:xfrm>
            <a:off x="514350" y="821829"/>
            <a:ext cx="40254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M Sans"/>
              <a:buChar char="●"/>
            </a:pPr>
            <a:r>
              <a:rPr lang="en-GB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Dynamic &amp; Adaptive Nature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○"/>
            </a:pP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Strategies that work today may fail tomorrow.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○"/>
            </a:pP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 participants react to and anticipate each other's moves.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n-GB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 Challenges in Prediction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Signal vs. Noise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Finding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real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insights amid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randomness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Self-Fulfilling Prophecies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Predictions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can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shape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market behavior.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 Mood Swings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Strategies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may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collapse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in downturns.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5794800" y="919025"/>
            <a:ext cx="849600" cy="7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5915265" y="1013698"/>
            <a:ext cx="608671" cy="608671"/>
          </a:xfrm>
          <a:custGeom>
            <a:rect b="b" l="l" r="r" t="t"/>
            <a:pathLst>
              <a:path extrusionOk="0" h="711896" w="711896">
                <a:moveTo>
                  <a:pt x="0" y="0"/>
                </a:moveTo>
                <a:lnTo>
                  <a:pt x="711895" y="0"/>
                </a:lnTo>
                <a:lnTo>
                  <a:pt x="711895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/>
        </p:nvSpPr>
        <p:spPr>
          <a:xfrm>
            <a:off x="514350" y="179013"/>
            <a:ext cx="811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Key Market Factors for Adaptive Trading</a:t>
            </a:r>
            <a:endParaRPr sz="100"/>
          </a:p>
        </p:txBody>
      </p:sp>
      <p:grpSp>
        <p:nvGrpSpPr>
          <p:cNvPr id="210" name="Google Shape;210;p28"/>
          <p:cNvGrpSpPr/>
          <p:nvPr/>
        </p:nvGrpSpPr>
        <p:grpSpPr>
          <a:xfrm>
            <a:off x="1537888" y="717749"/>
            <a:ext cx="1963505" cy="2112966"/>
            <a:chOff x="0" y="-328243"/>
            <a:chExt cx="7002516" cy="7878321"/>
          </a:xfrm>
        </p:grpSpPr>
        <p:grpSp>
          <p:nvGrpSpPr>
            <p:cNvPr id="211" name="Google Shape;21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12" name="Google Shape;21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3" name="Google Shape;21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15" name="Google Shape;21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6" name="Google Shape;21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9" name="Google Shape;21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" name="Google Shape;220;p28"/>
          <p:cNvGrpSpPr/>
          <p:nvPr/>
        </p:nvGrpSpPr>
        <p:grpSpPr>
          <a:xfrm>
            <a:off x="3590243" y="717749"/>
            <a:ext cx="1963505" cy="2112966"/>
            <a:chOff x="0" y="-328243"/>
            <a:chExt cx="7002516" cy="7878321"/>
          </a:xfrm>
        </p:grpSpPr>
        <p:grpSp>
          <p:nvGrpSpPr>
            <p:cNvPr id="221" name="Google Shape;22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22" name="Google Shape;22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3" name="Google Shape;22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25" name="Google Shape;22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6" name="Google Shape;22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9" name="Google Shape;22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>
            <a:off x="5642599" y="717749"/>
            <a:ext cx="1963505" cy="2112966"/>
            <a:chOff x="0" y="-328243"/>
            <a:chExt cx="7002516" cy="7878321"/>
          </a:xfrm>
        </p:grpSpPr>
        <p:grpSp>
          <p:nvGrpSpPr>
            <p:cNvPr id="231" name="Google Shape;23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3" name="Google Shape;23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35" name="Google Shape;23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6" name="Google Shape;23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38" name="Google Shape;23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9" name="Google Shape;23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0" name="Google Shape;240;p28"/>
          <p:cNvSpPr txBox="1"/>
          <p:nvPr/>
        </p:nvSpPr>
        <p:spPr>
          <a:xfrm>
            <a:off x="1933970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Technical Indicators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934595" y="1691240"/>
            <a:ext cx="11715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Dictate trend-following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vs. 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mean-reversion strategies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>
            <a:off x="4571999" y="2885124"/>
            <a:ext cx="1963505" cy="2112966"/>
            <a:chOff x="0" y="-328243"/>
            <a:chExt cx="7002516" cy="7878321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44" name="Google Shape;244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5" name="Google Shape;245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47" name="Google Shape;247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8" name="Google Shape;248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50" name="Google Shape;250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1" name="Google Shape;251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2" name="Google Shape;252;p28"/>
          <p:cNvGrpSpPr/>
          <p:nvPr/>
        </p:nvGrpSpPr>
        <p:grpSpPr>
          <a:xfrm>
            <a:off x="2548524" y="2885124"/>
            <a:ext cx="1963505" cy="2112966"/>
            <a:chOff x="0" y="-328243"/>
            <a:chExt cx="7002516" cy="7878321"/>
          </a:xfrm>
        </p:grpSpPr>
        <p:grpSp>
          <p:nvGrpSpPr>
            <p:cNvPr id="253" name="Google Shape;253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54" name="Google Shape;254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5" name="Google Shape;255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57" name="Google Shape;257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8" name="Google Shape;258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60" name="Google Shape;260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1" name="Google Shape;261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Google Shape;262;p28"/>
          <p:cNvSpPr txBox="1"/>
          <p:nvPr/>
        </p:nvSpPr>
        <p:spPr>
          <a:xfrm>
            <a:off x="2944207" y="3319611"/>
            <a:ext cx="11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Liquidity Conditions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2794498" y="3849725"/>
            <a:ext cx="147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Global liquidity indicators like M1, M2 money supply can influence prices</a:t>
            </a:r>
            <a:endParaRPr i="1"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4880400" y="3319600"/>
            <a:ext cx="134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Cross-Asset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968320" y="3809665"/>
            <a:ext cx="117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Different assets grow at different rates and economic cycles.</a:t>
            </a:r>
            <a:endParaRPr i="1"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3985932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Interest Rates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3985925" y="1691250"/>
            <a:ext cx="124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Federal Interest rates greatly impact market sectors</a:t>
            </a:r>
            <a:endParaRPr i="1" sz="600"/>
          </a:p>
        </p:txBody>
      </p:sp>
      <p:sp>
        <p:nvSpPr>
          <p:cNvPr id="268" name="Google Shape;268;p28"/>
          <p:cNvSpPr txBox="1"/>
          <p:nvPr/>
        </p:nvSpPr>
        <p:spPr>
          <a:xfrm>
            <a:off x="6037895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Market Sentiment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038520" y="1691240"/>
            <a:ext cx="1171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Impacts valuations, capital flows, and sector performance.</a:t>
            </a:r>
            <a:endParaRPr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/>
        </p:nvSpPr>
        <p:spPr>
          <a:xfrm>
            <a:off x="514350" y="585788"/>
            <a:ext cx="38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Our Approach</a:t>
            </a:r>
            <a:endParaRPr sz="700"/>
          </a:p>
        </p:txBody>
      </p:sp>
      <p:sp>
        <p:nvSpPr>
          <p:cNvPr id="275" name="Google Shape;275;p29"/>
          <p:cNvSpPr txBox="1"/>
          <p:nvPr/>
        </p:nvSpPr>
        <p:spPr>
          <a:xfrm>
            <a:off x="514350" y="1646310"/>
            <a:ext cx="4016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 Model (Naive Price Prediction)</a:t>
            </a:r>
            <a:endParaRPr sz="700"/>
          </a:p>
        </p:txBody>
      </p:sp>
      <p:sp>
        <p:nvSpPr>
          <p:cNvPr id="276" name="Google Shape;276;p29"/>
          <p:cNvSpPr txBox="1"/>
          <p:nvPr/>
        </p:nvSpPr>
        <p:spPr>
          <a:xfrm>
            <a:off x="514350" y="2022216"/>
            <a:ext cx="40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Deep Q Learning Network (Reinforcement Learning)</a:t>
            </a:r>
            <a:endParaRPr sz="700"/>
          </a:p>
        </p:txBody>
      </p:sp>
      <p:sp>
        <p:nvSpPr>
          <p:cNvPr id="277" name="Google Shape;277;p29"/>
          <p:cNvSpPr txBox="1"/>
          <p:nvPr/>
        </p:nvSpPr>
        <p:spPr>
          <a:xfrm>
            <a:off x="514350" y="2687640"/>
            <a:ext cx="40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Potential Hybrid Ensemble Models</a:t>
            </a:r>
            <a:endParaRPr sz="1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78" name="Google Shape;278;p29"/>
          <p:cNvCxnSpPr/>
          <p:nvPr/>
        </p:nvCxnSpPr>
        <p:spPr>
          <a:xfrm>
            <a:off x="514350" y="4517708"/>
            <a:ext cx="3861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p29"/>
          <p:cNvGrpSpPr/>
          <p:nvPr/>
        </p:nvGrpSpPr>
        <p:grpSpPr>
          <a:xfrm>
            <a:off x="5140049" y="663375"/>
            <a:ext cx="3489594" cy="3653169"/>
            <a:chOff x="0" y="-38100"/>
            <a:chExt cx="812800" cy="850900"/>
          </a:xfrm>
        </p:grpSpPr>
        <p:sp>
          <p:nvSpPr>
            <p:cNvPr id="280" name="Google Shape;280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20000"/>
                  </a:srgbClr>
                </a:gs>
                <a:gs pos="100000">
                  <a:srgbClr val="E0058B">
                    <a:alpha val="2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1" name="Google Shape;281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5366647" y="911217"/>
            <a:ext cx="3036377" cy="3178707"/>
            <a:chOff x="0" y="-38100"/>
            <a:chExt cx="812800" cy="850900"/>
          </a:xfrm>
        </p:grpSpPr>
        <p:sp>
          <p:nvSpPr>
            <p:cNvPr id="283" name="Google Shape;283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40000"/>
                  </a:srgbClr>
                </a:gs>
                <a:gs pos="100000">
                  <a:srgbClr val="E0058B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5593244" y="1159055"/>
            <a:ext cx="2583241" cy="2704330"/>
            <a:chOff x="0" y="-38100"/>
            <a:chExt cx="812800" cy="850900"/>
          </a:xfrm>
        </p:grpSpPr>
        <p:sp>
          <p:nvSpPr>
            <p:cNvPr id="286" name="Google Shape;286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60000"/>
                  </a:srgbClr>
                </a:gs>
                <a:gs pos="100000">
                  <a:srgbClr val="E0058B">
                    <a:alpha val="6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7" name="Google Shape;287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5819842" y="1391676"/>
            <a:ext cx="2130042" cy="2239083"/>
            <a:chOff x="0" y="-38100"/>
            <a:chExt cx="670204" cy="704513"/>
          </a:xfrm>
        </p:grpSpPr>
        <p:sp>
          <p:nvSpPr>
            <p:cNvPr id="289" name="Google Shape;289;p29"/>
            <p:cNvSpPr/>
            <p:nvPr/>
          </p:nvSpPr>
          <p:spPr>
            <a:xfrm>
              <a:off x="0" y="0"/>
              <a:ext cx="670204" cy="666413"/>
            </a:xfrm>
            <a:custGeom>
              <a:rect b="b" l="l" r="r" t="t"/>
              <a:pathLst>
                <a:path extrusionOk="0" h="666413" w="670204">
                  <a:moveTo>
                    <a:pt x="0" y="0"/>
                  </a:moveTo>
                  <a:lnTo>
                    <a:pt x="670204" y="0"/>
                  </a:lnTo>
                  <a:lnTo>
                    <a:pt x="670204" y="666413"/>
                  </a:lnTo>
                  <a:lnTo>
                    <a:pt x="0" y="666413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80000"/>
                  </a:srgbClr>
                </a:gs>
                <a:gs pos="100000">
                  <a:srgbClr val="E0058B">
                    <a:alpha val="8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0" name="Google Shape;290;p29"/>
            <p:cNvSpPr txBox="1"/>
            <p:nvPr/>
          </p:nvSpPr>
          <p:spPr>
            <a:xfrm>
              <a:off x="0" y="-38100"/>
              <a:ext cx="670200" cy="7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9"/>
          <p:cNvGrpSpPr/>
          <p:nvPr/>
        </p:nvGrpSpPr>
        <p:grpSpPr>
          <a:xfrm>
            <a:off x="6046439" y="1618274"/>
            <a:ext cx="1677136" cy="1785885"/>
            <a:chOff x="0" y="-38100"/>
            <a:chExt cx="527700" cy="561917"/>
          </a:xfrm>
        </p:grpSpPr>
        <p:sp>
          <p:nvSpPr>
            <p:cNvPr id="292" name="Google Shape;292;p29"/>
            <p:cNvSpPr/>
            <p:nvPr/>
          </p:nvSpPr>
          <p:spPr>
            <a:xfrm>
              <a:off x="0" y="0"/>
              <a:ext cx="527607" cy="523817"/>
            </a:xfrm>
            <a:custGeom>
              <a:rect b="b" l="l" r="r" t="t"/>
              <a:pathLst>
                <a:path extrusionOk="0" h="523817" w="527607">
                  <a:moveTo>
                    <a:pt x="0" y="0"/>
                  </a:moveTo>
                  <a:lnTo>
                    <a:pt x="527607" y="0"/>
                  </a:lnTo>
                  <a:lnTo>
                    <a:pt x="527607" y="523817"/>
                  </a:lnTo>
                  <a:lnTo>
                    <a:pt x="0" y="523817"/>
                  </a:lnTo>
                  <a:close/>
                </a:path>
              </a:pathLst>
            </a:custGeom>
            <a:gradFill>
              <a:gsLst>
                <a:gs pos="0">
                  <a:srgbClr val="FB861A"/>
                </a:gs>
                <a:gs pos="100000">
                  <a:srgbClr val="E0058B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3" name="Google Shape;293;p29"/>
            <p:cNvSpPr txBox="1"/>
            <p:nvPr/>
          </p:nvSpPr>
          <p:spPr>
            <a:xfrm>
              <a:off x="0" y="-38100"/>
              <a:ext cx="5277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9"/>
          <p:cNvSpPr txBox="1"/>
          <p:nvPr/>
        </p:nvSpPr>
        <p:spPr>
          <a:xfrm>
            <a:off x="514350" y="3068640"/>
            <a:ext cx="4016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Sentiment Analysis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30"/>
          <p:cNvCxnSpPr/>
          <p:nvPr/>
        </p:nvCxnSpPr>
        <p:spPr>
          <a:xfrm flipH="1" rot="10800000">
            <a:off x="197050" y="4519800"/>
            <a:ext cx="8687100" cy="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0" name="Google Shape;300;p30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01" name="Google Shape;301;p30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02" name="Google Shape;302;p30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03" name="Google Shape;303;p30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30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06" name="Google Shape;306;p30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30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08" name="Google Shape;308;p30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09" name="Google Shape;309;p30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30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11" name="Google Shape;311;p30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2" name="Google Shape;312;p30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30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14" name="Google Shape;314;p30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5" name="Google Shape;315;p30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6" name="Google Shape;316;p30"/>
          <p:cNvSpPr txBox="1"/>
          <p:nvPr/>
        </p:nvSpPr>
        <p:spPr>
          <a:xfrm>
            <a:off x="3523625" y="3586175"/>
            <a:ext cx="5360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M Sans"/>
              <a:buChar char="●"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Chosen for its ability to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capture sequential patterns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long-term dependencies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time-series data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M Sans"/>
              <a:buChar char="●"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LSTMs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mitigate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problematic effects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of ML like gradient-vanishing issues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31725" y="3902088"/>
            <a:ext cx="38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 Model</a:t>
            </a:r>
            <a:endParaRPr sz="700"/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00" y="228600"/>
            <a:ext cx="8180810" cy="32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1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4" name="Google Shape;324;p31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25" name="Google Shape;325;p31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26" name="Google Shape;326;p31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27" name="Google Shape;327;p31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31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29" name="Google Shape;329;p31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0" name="Google Shape;330;p31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31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32" name="Google Shape;332;p31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3" name="Google Shape;333;p31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31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35" name="Google Shape;335;p31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6" name="Google Shape;336;p31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" name="Google Shape;337;p31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38" name="Google Shape;338;p31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9" name="Google Shape;339;p31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0" name="Google Shape;340;p31"/>
          <p:cNvSpPr txBox="1"/>
          <p:nvPr/>
        </p:nvSpPr>
        <p:spPr>
          <a:xfrm>
            <a:off x="492800" y="112225"/>
            <a:ext cx="67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Evaluation of LSTM Model</a:t>
            </a:r>
            <a:endParaRPr sz="700"/>
          </a:p>
        </p:txBody>
      </p:sp>
      <p:pic>
        <p:nvPicPr>
          <p:cNvPr id="341" name="Google Shape;3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0" y="806275"/>
            <a:ext cx="4499475" cy="25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200" y="858038"/>
            <a:ext cx="3875001" cy="24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1"/>
          <p:cNvSpPr txBox="1"/>
          <p:nvPr/>
        </p:nvSpPr>
        <p:spPr>
          <a:xfrm>
            <a:off x="3675325" y="3500000"/>
            <a:ext cx="491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Sub-optimal performance compared to just buying and holding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Nevertheless, a step forward in the right direction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514350" y="3476150"/>
            <a:ext cx="2945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Initial Capital: $10000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Final Portfolio Value: $14023.52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Profit/Loss: $4023.52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Sharpe Ratio: -0.6437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Max Drawdown: 120.84%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99" y="83550"/>
            <a:ext cx="6740000" cy="3261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32"/>
          <p:cNvCxnSpPr/>
          <p:nvPr/>
        </p:nvCxnSpPr>
        <p:spPr>
          <a:xfrm>
            <a:off x="514350" y="4517708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1" name="Google Shape;351;p32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52" name="Google Shape;352;p32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53" name="Google Shape;353;p32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4" name="Google Shape;354;p32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32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56" name="Google Shape;356;p32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7" name="Google Shape;357;p32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8" name="Google Shape;358;p32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59" name="Google Shape;359;p32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0" name="Google Shape;360;p32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32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62" name="Google Shape;362;p32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3" name="Google Shape;363;p32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4" name="Google Shape;364;p32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65" name="Google Shape;365;p32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6" name="Google Shape;366;p32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7" name="Google Shape;367;p32"/>
          <p:cNvSpPr txBox="1"/>
          <p:nvPr/>
        </p:nvSpPr>
        <p:spPr>
          <a:xfrm>
            <a:off x="2757150" y="3373850"/>
            <a:ext cx="572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Char char="●"/>
            </a:pP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Selected for its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reinforcement learning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approach, enabling the agent to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learn optimal strategies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through interaction with the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market environment</a:t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Char char="●"/>
            </a:pP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DQN allows the agent to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adapt 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its decision-making model based on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rewards and punishments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aligning with the goal of developing an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adaptive trading strategy</a:t>
            </a:r>
            <a:endParaRPr i="1"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514350" y="3297650"/>
            <a:ext cx="241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Deep Q-Network (DQN) Model</a:t>
            </a:r>
            <a:endParaRPr sz="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p33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33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75" name="Google Shape;375;p33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76" name="Google Shape;376;p33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77" name="Google Shape;377;p33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33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79" name="Google Shape;379;p33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0" name="Google Shape;380;p33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381;p33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82" name="Google Shape;382;p33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3" name="Google Shape;383;p33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33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85" name="Google Shape;385;p33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6" name="Google Shape;386;p33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" name="Google Shape;387;p33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9" name="Google Shape;389;p33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0" name="Google Shape;390;p33"/>
          <p:cNvSpPr txBox="1"/>
          <p:nvPr/>
        </p:nvSpPr>
        <p:spPr>
          <a:xfrm>
            <a:off x="569000" y="264625"/>
            <a:ext cx="67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Evaluation of DQN Model</a:t>
            </a:r>
            <a:endParaRPr sz="700"/>
          </a:p>
        </p:txBody>
      </p:sp>
      <p:sp>
        <p:nvSpPr>
          <p:cNvPr id="391" name="Google Shape;391;p33"/>
          <p:cNvSpPr txBox="1"/>
          <p:nvPr/>
        </p:nvSpPr>
        <p:spPr>
          <a:xfrm>
            <a:off x="492800" y="1001925"/>
            <a:ext cx="4079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DQN agent achieved a total return of 161.14%, outperforming traditional buy-and-hold strategies.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With a Sharpe Ratio of 0.7025, the model demonstrated a favorable risk-adjusted return profile.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While promising, further validation across diverse market conditions is necessary to confirm the model's robustness and adaptability.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92" name="Google Shape;392;p33"/>
          <p:cNvGraphicFramePr/>
          <p:nvPr/>
        </p:nvGraphicFramePr>
        <p:xfrm>
          <a:off x="4872050" y="129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{892960F9-4DD9-4AAF-92E3-54B55097435E}</a:tableStyleId>
              </a:tblPr>
              <a:tblGrid>
                <a:gridCol w="1916900"/>
                <a:gridCol w="1916900"/>
              </a:tblGrid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Total Return (%)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133.12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Sharpe Ratio 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0.71 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Max Drawdown (%)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59.31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89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Final Portfolio Value (USD) </a:t>
                      </a: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23312.60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