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71" r:id="rId9"/>
    <p:sldId id="272" r:id="rId10"/>
    <p:sldId id="273" r:id="rId11"/>
    <p:sldId id="259" r:id="rId12"/>
    <p:sldId id="274" r:id="rId13"/>
    <p:sldId id="260" r:id="rId14"/>
    <p:sldId id="261" r:id="rId15"/>
    <p:sldId id="275" r:id="rId16"/>
    <p:sldId id="276" r:id="rId17"/>
    <p:sldId id="262" r:id="rId18"/>
    <p:sldId id="277" r:id="rId19"/>
    <p:sldId id="278" r:id="rId20"/>
    <p:sldId id="279" r:id="rId21"/>
    <p:sldId id="280" r:id="rId22"/>
    <p:sldId id="263" r:id="rId23"/>
    <p:sldId id="264" r:id="rId24"/>
    <p:sldId id="281" r:id="rId25"/>
    <p:sldId id="282" r:id="rId26"/>
    <p:sldId id="265" r:id="rId27"/>
    <p:sldId id="283" r:id="rId28"/>
    <p:sldId id="284" r:id="rId29"/>
    <p:sldId id="266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24" autoAdjust="0"/>
  </p:normalViewPr>
  <p:slideViewPr>
    <p:cSldViewPr snapToGrid="0" snapToObjects="1">
      <p:cViewPr varScale="1">
        <p:scale>
          <a:sx n="111" d="100"/>
          <a:sy n="111" d="100"/>
        </p:scale>
        <p:origin x="-22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4469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want to try to label my dataset like this so that I can use a subset of the already existing businesses as my validation set.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want to try to label my dataset like this so that I can use a subset of the already existing businesses as my validation set.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have some public data already and will get private data too.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Most of the data is CSV files and shapefiles (GIS) for mapping.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(Maybe also Yelp to use as a measure of business success?)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City of San Diego wants to use DATA to improve things.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want to help businesses open in locations where they will be most successful.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factors related to the location of a business influence how successful it will be...but we have lots of data!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long a business has been around *could* be an indicator of success, but I don’t want to penalize young business that are doing well.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long a business has been around *could* be an indicator of success, but I don’t want to penalize young business that are doing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long a business has been around *could* be an indicator of success, but I don’t want to penalize young business that are doing well.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NAICS has a bunch of numeric codes to describe various industries, so hopefully I can use this to identify different business types and how they perform in different locations.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business has a single code, but they’re not super unique and very similar businesses have different codes!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&lt;click&gt;For example, Starbucks has </a:t>
            </a:r>
            <a:r>
              <a:rPr lang="en" sz="1050">
                <a:highlight>
                  <a:srgbClr val="FFFFFF"/>
                </a:highlight>
              </a:rPr>
              <a:t>87 locations in SD with 18 different NAICS codes!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Their numbering system has the first two-digits as the most general category and then more digits refine the classification (i.e., 722, 7224, 722213).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 could just use the codes as-is, but it seems silly that we have 18 different “types” of Starbucks.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So one thing I tried was to just take the first two digits, which are the top-most level in the classification hierarchy.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This method turns this list into 4 different codes for all Starbucks, with 79% of them sharing the same code (72), 13% with a second code (44)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NAICS has a bunch of numeric codes to describe various industries, so hopefully I can use this to identify different business types and how they perform in different locations.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business has a single code, but they’re not super unique and very similar businesses have different codes!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&lt;click&gt;For example, Starbucks has </a:t>
            </a:r>
            <a:r>
              <a:rPr lang="en" sz="1050">
                <a:highlight>
                  <a:srgbClr val="FFFFFF"/>
                </a:highlight>
              </a:rPr>
              <a:t>87 locations in SD with 18 different NAICS codes!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Their numbering system has the first two-digits as the most general category and then more digits refine the classification (i.e., 722, 7224, 722213).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 could just use the codes as-is, but it seems silly that we have 18 different “types” of Starbucks.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So one thing I tried was to just take the first two digits, which are the top-most level in the classification hierarchy.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This method turns this list into 4 different codes for all Starbucks, with 79% of them sharing the same code (72), 13% with a second code (44)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NAICS has a bunch of numeric codes to describe various industries, so hopefully I can use this to identify different business types and how they perform in different locations.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business has a single code, but they’re not super unique and very similar businesses have different codes!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&lt;click&gt;For example, Starbucks has </a:t>
            </a:r>
            <a:r>
              <a:rPr lang="en" sz="1050">
                <a:highlight>
                  <a:srgbClr val="FFFFFF"/>
                </a:highlight>
              </a:rPr>
              <a:t>87 locations in SD with 18 different NAICS codes!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Their numbering system has the first two-digits as the most general category and then more digits refine the classification (i.e., 722, 7224, 722213).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 could just use the codes as-is, but it seems silly that we have 18 different “types” of Starbucks.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So one thing I tried was to just take the first two digits, which are the top-most level in the classification hierarchy.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This method turns this list into 4 different codes for all Starbucks, with 79% of them sharing the same code (72), 13% with a second code (44)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City of San Diego wants to use DATA to improve things.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want to help businesses open in locations where they will be most successful.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factors related to the location of a business influence how successful it will be...but we have lots of data!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City of San Diego wants to use DATA to improve things.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want to help businesses open in locations where they will be most successful.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factors related to the location of a business influence how successful it will be...but we have lots of data!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 location zoned for the given business?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people walk or bike by the location?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parking is near the location?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many residents (i.e., potential customers) live nearby?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the demographics of the neighborhood?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there already similar businesses nearby (i.e., competition)?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36150" y="1028633"/>
            <a:ext cx="8884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jeffreymsilverman.com/wheresiou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36689"/>
            <a:ext cx="8520600" cy="22166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WhereSIOUS - San Diego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/>
              <a:t>Where Should I Open Up Shop?</a:t>
            </a:r>
          </a:p>
          <a:p>
            <a:pPr lvl="0">
              <a:spcBef>
                <a:spcPts val="0"/>
              </a:spcBef>
              <a:buNone/>
            </a:pPr>
            <a:endParaRPr sz="36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4895857"/>
            <a:ext cx="8520600" cy="1703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Jeffrey Silverman, Insight DS Fellow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with Maksim Pecherskiy, San Diego CDO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for the City of San Diego, CA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3" y="2791065"/>
            <a:ext cx="2898290" cy="157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855" y="2598134"/>
            <a:ext cx="1956816" cy="195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  <p:pic>
        <p:nvPicPr>
          <p:cNvPr id="70" name="Shape 70" descr="zon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3" y="1546541"/>
            <a:ext cx="1709049" cy="26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bike.jpg"/>
          <p:cNvPicPr preferRelativeResize="0"/>
          <p:nvPr/>
        </p:nvPicPr>
        <p:blipFill rotWithShape="1">
          <a:blip r:embed="rId4">
            <a:alphaModFix/>
          </a:blip>
          <a:srcRect t="32272"/>
          <a:stretch/>
        </p:blipFill>
        <p:spPr>
          <a:xfrm>
            <a:off x="445375" y="4430834"/>
            <a:ext cx="2438400" cy="220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525" y="1571967"/>
            <a:ext cx="1915650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l="22273" t="24661" r="20991" b="18410"/>
          <a:stretch/>
        </p:blipFill>
        <p:spPr>
          <a:xfrm>
            <a:off x="3356312" y="4522116"/>
            <a:ext cx="2053437" cy="20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400" y="1571950"/>
            <a:ext cx="3861492" cy="201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8750" y="3840861"/>
            <a:ext cx="2791950" cy="279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8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Measures of success of a business at a given location (i.e., labels)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9600" y="1441767"/>
            <a:ext cx="8891400" cy="53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Profits (per employee?)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Change in profits over time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Change in # of employees over time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Yelp reviews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Other?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Measures of success of a business at a given location (i.e., labels)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9600" y="1441767"/>
            <a:ext cx="8891400" cy="53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Profits (per employee?)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Change in profits over time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Change in # of employees over time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Yelp reviews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Other?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800" i="1" dirty="0"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800" i="1" dirty="0"/>
              <a:t>How well have similar businesses in a similar location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384420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Data Sets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36150" y="1028633"/>
            <a:ext cx="8884800" cy="569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City treasurer’s business listings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Census data (population, median income, etc.)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Parking meter locations &amp; transactions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Bike lanes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Walk score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Waze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City zoning &amp; land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Basic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model that predicts a “success score/probability” for a given business location in San </a:t>
            </a:r>
            <a:r>
              <a:rPr lang="en" sz="2800" dirty="0" smtClean="0"/>
              <a:t>Diego</a:t>
            </a:r>
            <a:endParaRPr lang="e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Basic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model that predicts a “success score/probability” for a given business location in San Diego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blog post with the City of San Diego describing the process and </a:t>
            </a:r>
            <a:r>
              <a:rPr lang="en" sz="2800" dirty="0" smtClean="0"/>
              <a:t>results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427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Basic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model that predicts a “success score/probability” for a given business location in San Diego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blog post with the City of San Diego describing the process and results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A simple web interface where you enter an address and it  returns a “success score/probability”, e.g</a:t>
            </a:r>
            <a:r>
              <a:rPr lang="en" sz="2800" dirty="0" smtClean="0"/>
              <a:t>.,</a:t>
            </a:r>
            <a:r>
              <a:rPr lang="en-US" sz="2800" dirty="0"/>
              <a:t> </a:t>
            </a:r>
            <a:r>
              <a:rPr lang="en-US" sz="2800" dirty="0" smtClean="0">
                <a:hlinkClick r:id="rId3"/>
              </a:rPr>
              <a:t>here</a:t>
            </a:r>
            <a:endParaRPr lang="en" sz="2800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427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Advanced (i.e., Stretch Goals)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150" y="1441766"/>
            <a:ext cx="9007850" cy="4427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Multiple success scores/probabilities for different categories (e.g., foot traffic, distance from competition, etc</a:t>
            </a:r>
            <a:r>
              <a:rPr lang="en" sz="2600" dirty="0" smtClean="0"/>
              <a:t>.)</a:t>
            </a:r>
            <a:endParaRPr lang="en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Advanced (i.e., Stretch Goals)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150" y="1441766"/>
            <a:ext cx="9007850" cy="4427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Multiple success scores/probabilities for different categories (e.g., foot traffic, distance from competition, etc.)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Users can weight the importance of different </a:t>
            </a:r>
            <a:r>
              <a:rPr lang="en" sz="2600" dirty="0" smtClean="0"/>
              <a:t>categories</a:t>
            </a: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03744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Advanced (i.e., Stretch Goals)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150" y="1441766"/>
            <a:ext cx="9007850" cy="4427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Multiple success scores/probabilities for different categories (e.g., foot traffic, distance from competition, etc.)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Users can weight the importance of different categories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Different types of businesses can give different </a:t>
            </a:r>
            <a:r>
              <a:rPr lang="en" sz="2600" dirty="0" smtClean="0"/>
              <a:t>scores</a:t>
            </a: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03744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Where Should I Open Up Shop?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36150" y="1028633"/>
            <a:ext cx="8884800" cy="55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sz="2000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</p:txBody>
      </p:sp>
      <p:pic>
        <p:nvPicPr>
          <p:cNvPr id="63" name="Shape 63" descr="sd_panorama_pixaba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958"/>
            <a:ext cx="9144000" cy="31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Advanced (i.e., Stretch Goals)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150" y="1441766"/>
            <a:ext cx="9007850" cy="4427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Multiple success scores/probabilities for different categories (e.g., foot traffic, distance from competition, etc.)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Users can weight the importance of different categories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Different types of businesses can give different scores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Given a type of business, calculate the best (or top 10?) </a:t>
            </a:r>
            <a:r>
              <a:rPr lang="en" sz="2600" dirty="0" smtClean="0"/>
              <a:t>locations</a:t>
            </a:r>
            <a:endParaRPr lang="en" sz="2600" dirty="0"/>
          </a:p>
        </p:txBody>
      </p:sp>
    </p:spTree>
    <p:extLst>
      <p:ext uri="{BB962C8B-B14F-4D97-AF65-F5344CB8AC3E}">
        <p14:creationId xmlns:p14="http://schemas.microsoft.com/office/powerpoint/2010/main" val="203744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Deliverables – Advanced (i.e., Stretch Goals)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150" y="1441766"/>
            <a:ext cx="9007850" cy="4427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Multiple success scores/probabilities for different categories (e.g., foot traffic, distance from competition, etc.)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Users can weight the importance of different categories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Different types of businesses can give different scores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Given a type of business, calculate the best (or top 10?) locations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dirty="0"/>
              <a:t>The web app allows all of the above possible variations</a:t>
            </a:r>
          </a:p>
        </p:txBody>
      </p:sp>
    </p:spTree>
    <p:extLst>
      <p:ext uri="{BB962C8B-B14F-4D97-AF65-F5344CB8AC3E}">
        <p14:creationId xmlns:p14="http://schemas.microsoft.com/office/powerpoint/2010/main" val="203744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Possible Algorithms for the Model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Linear Regression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800" dirty="0"/>
              <a:t>Something more complicated!?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Creation Date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15" y="875117"/>
            <a:ext cx="7745371" cy="58865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Creation Date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15" y="875117"/>
            <a:ext cx="7745371" cy="58865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320501" y="1968009"/>
            <a:ext cx="4285435" cy="333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/>
              <a:t>First Spiritualist Church of San Diego (1885)</a:t>
            </a:r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4" name="Shape 114"/>
          <p:cNvCxnSpPr/>
          <p:nvPr/>
        </p:nvCxnSpPr>
        <p:spPr>
          <a:xfrm flipH="1">
            <a:off x="1268007" y="2368477"/>
            <a:ext cx="2195212" cy="384621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1917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Creation Date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15" y="875117"/>
            <a:ext cx="7745371" cy="588651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320501" y="1968009"/>
            <a:ext cx="4285435" cy="333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/>
              <a:t>First Spiritualist Church of San Diego (1885)</a:t>
            </a:r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4" name="Shape 114"/>
          <p:cNvCxnSpPr/>
          <p:nvPr/>
        </p:nvCxnSpPr>
        <p:spPr>
          <a:xfrm flipH="1">
            <a:off x="1268007" y="2368477"/>
            <a:ext cx="2195212" cy="384621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2959370" y="3499233"/>
            <a:ext cx="3825000" cy="8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/>
              <a:t>SD City Treasurer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Starts Tracking Businesses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16" name="Shape 116"/>
          <p:cNvCxnSpPr/>
          <p:nvPr/>
        </p:nvCxnSpPr>
        <p:spPr>
          <a:xfrm flipH="1">
            <a:off x="4382570" y="4107649"/>
            <a:ext cx="489300" cy="140638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1917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NAICS (North American Industry Classification System)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NAICS (North American Industry Classification System)</a:t>
            </a:r>
          </a:p>
        </p:txBody>
      </p:sp>
      <p:pic>
        <p:nvPicPr>
          <p:cNvPr id="122" name="Shape 122" descr="starbucks_cod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62" y="1420567"/>
            <a:ext cx="4644590" cy="5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0" y="1901128"/>
            <a:ext cx="4356198" cy="435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8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Business Info – NAICS (North American Industry Classification System)</a:t>
            </a:r>
          </a:p>
        </p:txBody>
      </p:sp>
      <p:pic>
        <p:nvPicPr>
          <p:cNvPr id="122" name="Shape 122" descr="starbucks_cod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62" y="1420567"/>
            <a:ext cx="4644590" cy="53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0" y="1901128"/>
            <a:ext cx="4356198" cy="43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 rot="274">
            <a:off x="4857764" y="3195334"/>
            <a:ext cx="3767700" cy="1754743"/>
          </a:xfrm>
          <a:prstGeom prst="rect">
            <a:avLst/>
          </a:prstGeom>
          <a:solidFill>
            <a:schemeClr val="tx2">
              <a:alpha val="79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0E5136"/>
                </a:solidFill>
              </a:rPr>
              <a:t>4 “simple” codes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 sz="3600" dirty="0">
                <a:solidFill>
                  <a:srgbClr val="0E5136"/>
                </a:solidFill>
              </a:rPr>
              <a:t>79% are Code 72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 dirty="0">
                <a:solidFill>
                  <a:srgbClr val="0E5136"/>
                </a:solidFill>
              </a:rPr>
              <a:t>13% are Code 44</a:t>
            </a:r>
          </a:p>
        </p:txBody>
      </p:sp>
    </p:spTree>
    <p:extLst>
      <p:ext uri="{BB962C8B-B14F-4D97-AF65-F5344CB8AC3E}">
        <p14:creationId xmlns:p14="http://schemas.microsoft.com/office/powerpoint/2010/main" val="38898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311700" y="2303884"/>
            <a:ext cx="8520600" cy="225023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dirty="0"/>
              <a:t>The End</a:t>
            </a:r>
            <a:r>
              <a:rPr lang="en" sz="7200" dirty="0" smtClean="0"/>
              <a:t>...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                 </a:t>
            </a:r>
            <a:r>
              <a:rPr lang="is-IS" sz="7200" dirty="0" smtClean="0"/>
              <a:t>…for now</a:t>
            </a:r>
            <a:endParaRPr lang="en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Where Should I Open Up Shop?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36150" y="1028633"/>
            <a:ext cx="8884800" cy="55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sz="2000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i="1" dirty="0"/>
              <a:t>We want to predict how successful a business will be in a given </a:t>
            </a:r>
            <a:r>
              <a:rPr lang="en" sz="2600" i="1" dirty="0" smtClean="0"/>
              <a:t>location</a:t>
            </a:r>
            <a:endParaRPr lang="en" sz="2600" i="1" dirty="0"/>
          </a:p>
        </p:txBody>
      </p:sp>
      <p:pic>
        <p:nvPicPr>
          <p:cNvPr id="63" name="Shape 63" descr="sd_panorama_pixaba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958"/>
            <a:ext cx="9144000" cy="313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93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Where Should I Open Up Shop?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36150" y="1028633"/>
            <a:ext cx="8884800" cy="55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sz="2000" dirty="0" smtClean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i="1" dirty="0"/>
              <a:t>We want to predict how successful a business will be in a given location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ct val="100000"/>
            </a:pPr>
            <a:r>
              <a:rPr lang="en" sz="2600" i="1" dirty="0"/>
              <a:t>We want to predict the best place for a business to open</a:t>
            </a:r>
          </a:p>
        </p:txBody>
      </p:sp>
      <p:pic>
        <p:nvPicPr>
          <p:cNvPr id="63" name="Shape 63" descr="sd_panorama_pixaba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958"/>
            <a:ext cx="9144000" cy="313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93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  <p:pic>
        <p:nvPicPr>
          <p:cNvPr id="70" name="Shape 70" descr="zon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3" y="1546541"/>
            <a:ext cx="1709049" cy="260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8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  <p:pic>
        <p:nvPicPr>
          <p:cNvPr id="70" name="Shape 70" descr="zon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3" y="1546541"/>
            <a:ext cx="1709049" cy="26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bike.jpg"/>
          <p:cNvPicPr preferRelativeResize="0"/>
          <p:nvPr/>
        </p:nvPicPr>
        <p:blipFill rotWithShape="1">
          <a:blip r:embed="rId4">
            <a:alphaModFix/>
          </a:blip>
          <a:srcRect t="32272"/>
          <a:stretch/>
        </p:blipFill>
        <p:spPr>
          <a:xfrm>
            <a:off x="445375" y="4430834"/>
            <a:ext cx="2438400" cy="220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525" y="1571967"/>
            <a:ext cx="1915650" cy="255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8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  <p:pic>
        <p:nvPicPr>
          <p:cNvPr id="70" name="Shape 70" descr="zon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3" y="1546541"/>
            <a:ext cx="1709049" cy="26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bike.jpg"/>
          <p:cNvPicPr preferRelativeResize="0"/>
          <p:nvPr/>
        </p:nvPicPr>
        <p:blipFill rotWithShape="1">
          <a:blip r:embed="rId4">
            <a:alphaModFix/>
          </a:blip>
          <a:srcRect t="32272"/>
          <a:stretch/>
        </p:blipFill>
        <p:spPr>
          <a:xfrm>
            <a:off x="445375" y="4430834"/>
            <a:ext cx="2438400" cy="220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525" y="1571967"/>
            <a:ext cx="1915650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l="22273" t="24661" r="20991" b="18410"/>
          <a:stretch/>
        </p:blipFill>
        <p:spPr>
          <a:xfrm>
            <a:off x="3356312" y="4522116"/>
            <a:ext cx="2053437" cy="20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8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36150" y="85367"/>
            <a:ext cx="8884800" cy="135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Things that could affect the success of a business at a given location (i.e., features)</a:t>
            </a:r>
          </a:p>
        </p:txBody>
      </p:sp>
      <p:pic>
        <p:nvPicPr>
          <p:cNvPr id="70" name="Shape 70" descr="zon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3" y="1546541"/>
            <a:ext cx="1709049" cy="26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bike.jpg"/>
          <p:cNvPicPr preferRelativeResize="0"/>
          <p:nvPr/>
        </p:nvPicPr>
        <p:blipFill rotWithShape="1">
          <a:blip r:embed="rId4">
            <a:alphaModFix/>
          </a:blip>
          <a:srcRect t="32272"/>
          <a:stretch/>
        </p:blipFill>
        <p:spPr>
          <a:xfrm>
            <a:off x="445375" y="4430834"/>
            <a:ext cx="2438400" cy="220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525" y="1571967"/>
            <a:ext cx="1915650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l="22273" t="24661" r="20991" b="18410"/>
          <a:stretch/>
        </p:blipFill>
        <p:spPr>
          <a:xfrm>
            <a:off x="3356312" y="4522116"/>
            <a:ext cx="2053437" cy="20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400" y="1571950"/>
            <a:ext cx="3861492" cy="2019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58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1969</Words>
  <Application>Microsoft Macintosh PowerPoint</Application>
  <PresentationFormat>On-screen Show (4:3)</PresentationFormat>
  <Paragraphs>175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simple-dark-2</vt:lpstr>
      <vt:lpstr>WhereSIOUS - San Diego Where Should I Open Up Shop? </vt:lpstr>
      <vt:lpstr>Where Should I Open Up Shop?</vt:lpstr>
      <vt:lpstr>Where Should I Open Up Shop?</vt:lpstr>
      <vt:lpstr>Where Should I Open Up Shop?</vt:lpstr>
      <vt:lpstr>Things that could affect the success of a business at a given location (i.e., features)</vt:lpstr>
      <vt:lpstr>Things that could affect the success of a business at a given location (i.e., features)</vt:lpstr>
      <vt:lpstr>Things that could affect the success of a business at a given location (i.e., features)</vt:lpstr>
      <vt:lpstr>Things that could affect the success of a business at a given location (i.e., features)</vt:lpstr>
      <vt:lpstr>Things that could affect the success of a business at a given location (i.e., features)</vt:lpstr>
      <vt:lpstr>Things that could affect the success of a business at a given location (i.e., features)</vt:lpstr>
      <vt:lpstr>Measures of success of a business at a given location (i.e., labels)</vt:lpstr>
      <vt:lpstr>Measures of success of a business at a given location (i.e., labels)</vt:lpstr>
      <vt:lpstr>Data Sets</vt:lpstr>
      <vt:lpstr>Deliverables – Basic</vt:lpstr>
      <vt:lpstr>Deliverables – Basic</vt:lpstr>
      <vt:lpstr>Deliverables – Basic</vt:lpstr>
      <vt:lpstr>Deliverables – Advanced (i.e., Stretch Goals)</vt:lpstr>
      <vt:lpstr>Deliverables – Advanced (i.e., Stretch Goals)</vt:lpstr>
      <vt:lpstr>Deliverables – Advanced (i.e., Stretch Goals)</vt:lpstr>
      <vt:lpstr>Deliverables – Advanced (i.e., Stretch Goals)</vt:lpstr>
      <vt:lpstr>Deliverables – Advanced (i.e., Stretch Goals)</vt:lpstr>
      <vt:lpstr>Possible Algorithms for the Model</vt:lpstr>
      <vt:lpstr>Business Info – Creation Date</vt:lpstr>
      <vt:lpstr>Business Info – Creation Date</vt:lpstr>
      <vt:lpstr>Business Info – Creation Date</vt:lpstr>
      <vt:lpstr>Business Info – NAICS (North American Industry Classification System)</vt:lpstr>
      <vt:lpstr>Business Info – NAICS (North American Industry Classification System)</vt:lpstr>
      <vt:lpstr>Business Info – NAICS (North American Industry Classification System)</vt:lpstr>
      <vt:lpstr>The End...                  …for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WhereSIOUS - San Diego Where Should I Open Up Shop? </dc:title>
  <cp:lastModifiedBy>Jeffrey Silverman</cp:lastModifiedBy>
  <cp:revision>3</cp:revision>
  <dcterms:modified xsi:type="dcterms:W3CDTF">2016-09-09T18:22:55Z</dcterms:modified>
</cp:coreProperties>
</file>