
<file path=[Content_Types].xml><?xml version="1.0" encoding="utf-8"?>
<Types xmlns="http://schemas.openxmlformats.org/package/2006/content-types">
  <Default Extension="png" ContentType="image/png"/>
  <Default Extension="tmp" ContentType="image/x-emf"/>
  <Default Extension="jpeg" ContentType="image/jpeg"/>
  <Default Extension="emf" ContentType="image/x-emf"/>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6"/>
  </p:notesMasterIdLst>
  <p:sldIdLst>
    <p:sldId id="257" r:id="rId2"/>
    <p:sldId id="267" r:id="rId3"/>
    <p:sldId id="268" r:id="rId4"/>
    <p:sldId id="269" r:id="rId5"/>
    <p:sldId id="275" r:id="rId6"/>
    <p:sldId id="270" r:id="rId7"/>
    <p:sldId id="271" r:id="rId8"/>
    <p:sldId id="258" r:id="rId9"/>
    <p:sldId id="259" r:id="rId10"/>
    <p:sldId id="260" r:id="rId11"/>
    <p:sldId id="261" r:id="rId12"/>
    <p:sldId id="263" r:id="rId13"/>
    <p:sldId id="264" r:id="rId14"/>
    <p:sldId id="265" r:id="rId15"/>
    <p:sldId id="274" r:id="rId16"/>
    <p:sldId id="266" r:id="rId17"/>
    <p:sldId id="276" r:id="rId18"/>
    <p:sldId id="277" r:id="rId19"/>
    <p:sldId id="278" r:id="rId20"/>
    <p:sldId id="279" r:id="rId21"/>
    <p:sldId id="280" r:id="rId22"/>
    <p:sldId id="281" r:id="rId23"/>
    <p:sldId id="282" r:id="rId24"/>
    <p:sldId id="27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94660"/>
  </p:normalViewPr>
  <p:slideViewPr>
    <p:cSldViewPr>
      <p:cViewPr>
        <p:scale>
          <a:sx n="76" d="100"/>
          <a:sy n="76" d="100"/>
        </p:scale>
        <p:origin x="-1092" y="6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7C56F4-ACFB-47D6-BEEC-3677A7751A7D}" type="datetimeFigureOut">
              <a:rPr lang="en-US" smtClean="0"/>
              <a:t>12/19/2017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C594E1-94C9-49CB-B999-3E027638AC90}" type="slidenum">
              <a:rPr lang="en-US" smtClean="0"/>
              <a:t>‹#›</a:t>
            </a:fld>
            <a:endParaRPr lang="en-US"/>
          </a:p>
        </p:txBody>
      </p:sp>
    </p:spTree>
    <p:extLst>
      <p:ext uri="{BB962C8B-B14F-4D97-AF65-F5344CB8AC3E}">
        <p14:creationId xmlns:p14="http://schemas.microsoft.com/office/powerpoint/2010/main" val="3279139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45149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A6712D84-DD4D-4F8C-ADC5-C7222B1013C6}" type="datetimeFigureOut">
              <a:rPr lang="en-US" smtClean="0"/>
              <a:t>12/19/2017</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059F8ACF-82F6-421C-8E33-F9917C151241}"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712D84-DD4D-4F8C-ADC5-C7222B1013C6}" type="datetimeFigureOut">
              <a:rPr lang="en-US" smtClean="0"/>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F8ACF-82F6-421C-8E33-F9917C1512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712D84-DD4D-4F8C-ADC5-C7222B1013C6}" type="datetimeFigureOut">
              <a:rPr lang="en-US" smtClean="0"/>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059F8ACF-82F6-421C-8E33-F9917C1512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712D84-DD4D-4F8C-ADC5-C7222B1013C6}" type="datetimeFigureOut">
              <a:rPr lang="en-US" smtClean="0"/>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F8ACF-82F6-421C-8E33-F9917C151241}"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A6712D84-DD4D-4F8C-ADC5-C7222B1013C6}" type="datetimeFigureOut">
              <a:rPr lang="en-US" smtClean="0"/>
              <a:t>12/19/2017</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059F8ACF-82F6-421C-8E33-F9917C151241}"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712D84-DD4D-4F8C-ADC5-C7222B1013C6}" type="datetimeFigureOut">
              <a:rPr lang="en-US" smtClean="0"/>
              <a:t>12/19/2017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F8ACF-82F6-421C-8E33-F9917C151241}"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712D84-DD4D-4F8C-ADC5-C7222B1013C6}" type="datetimeFigureOut">
              <a:rPr lang="en-US" smtClean="0"/>
              <a:t>12/19/2017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9F8ACF-82F6-421C-8E33-F9917C151241}"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6712D84-DD4D-4F8C-ADC5-C7222B1013C6}" type="datetimeFigureOut">
              <a:rPr lang="en-US" smtClean="0"/>
              <a:t>12/19/2017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9F8ACF-82F6-421C-8E33-F9917C151241}"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A6712D84-DD4D-4F8C-ADC5-C7222B1013C6}" type="datetimeFigureOut">
              <a:rPr lang="en-US" smtClean="0"/>
              <a:t>12/19/2017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9F8ACF-82F6-421C-8E33-F9917C1512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712D84-DD4D-4F8C-ADC5-C7222B1013C6}" type="datetimeFigureOut">
              <a:rPr lang="en-US" smtClean="0"/>
              <a:t>12/19/2017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059F8ACF-82F6-421C-8E33-F9917C151241}"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712D84-DD4D-4F8C-ADC5-C7222B1013C6}" type="datetimeFigureOut">
              <a:rPr lang="en-US" smtClean="0"/>
              <a:t>12/19/2017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F8ACF-82F6-421C-8E33-F9917C151241}"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A6712D84-DD4D-4F8C-ADC5-C7222B1013C6}" type="datetimeFigureOut">
              <a:rPr lang="en-US" smtClean="0"/>
              <a:t>12/19/2017</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059F8ACF-82F6-421C-8E33-F9917C1512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PowerPoint_Presentation1.ppt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p:nvPr/>
        </p:nvSpPr>
        <p:spPr>
          <a:xfrm>
            <a:off x="0"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a:t>Final Project 	</a:t>
            </a:r>
          </a:p>
        </p:txBody>
      </p:sp>
      <p:sp>
        <p:nvSpPr>
          <p:cNvPr id="55" name="Shape 55"/>
          <p:cNvSpPr txBox="1"/>
          <p:nvPr/>
        </p:nvSpPr>
        <p:spPr>
          <a:xfrm>
            <a:off x="304800" y="4191000"/>
            <a:ext cx="3669300" cy="2923600"/>
          </a:xfrm>
          <a:prstGeom prst="rect">
            <a:avLst/>
          </a:prstGeom>
          <a:noFill/>
          <a:ln>
            <a:noFill/>
          </a:ln>
        </p:spPr>
        <p:txBody>
          <a:bodyPr wrap="square" lIns="91425" tIns="91425" rIns="91425" bIns="91425" anchor="ctr" anchorCtr="0">
            <a:noAutofit/>
          </a:bodyPr>
          <a:lstStyle/>
          <a:p>
            <a:pPr lvl="0" rtl="0">
              <a:lnSpc>
                <a:spcPct val="115000"/>
              </a:lnSpc>
              <a:spcBef>
                <a:spcPts val="700"/>
              </a:spcBef>
              <a:spcAft>
                <a:spcPts val="200"/>
              </a:spcAft>
              <a:buNone/>
            </a:pPr>
            <a:r>
              <a:rPr lang="en" sz="2000" b="1" dirty="0">
                <a:latin typeface="Maven Pro"/>
                <a:ea typeface="Maven Pro"/>
                <a:cs typeface="Maven Pro"/>
                <a:sym typeface="Maven Pro"/>
              </a:rPr>
              <a:t>INFO7390 Advances Data Sci/Architecture SEC 02 - Fall 2017</a:t>
            </a:r>
          </a:p>
          <a:p>
            <a:pPr lvl="0" rtl="0">
              <a:lnSpc>
                <a:spcPct val="115000"/>
              </a:lnSpc>
              <a:spcBef>
                <a:spcPts val="700"/>
              </a:spcBef>
              <a:spcAft>
                <a:spcPts val="200"/>
              </a:spcAft>
              <a:buNone/>
            </a:pPr>
            <a:endParaRPr sz="2000" b="1" dirty="0">
              <a:latin typeface="Maven Pro"/>
              <a:ea typeface="Maven Pro"/>
              <a:cs typeface="Maven Pro"/>
              <a:sym typeface="Maven Pro"/>
            </a:endParaRPr>
          </a:p>
        </p:txBody>
      </p:sp>
      <p:sp>
        <p:nvSpPr>
          <p:cNvPr id="57" name="Shape 57"/>
          <p:cNvSpPr txBox="1"/>
          <p:nvPr/>
        </p:nvSpPr>
        <p:spPr>
          <a:xfrm>
            <a:off x="5411750" y="4416500"/>
            <a:ext cx="3324000" cy="1741600"/>
          </a:xfrm>
          <a:prstGeom prst="rect">
            <a:avLst/>
          </a:prstGeom>
          <a:noFill/>
          <a:ln>
            <a:noFill/>
          </a:ln>
        </p:spPr>
        <p:txBody>
          <a:bodyPr wrap="square" lIns="91425" tIns="91425" rIns="91425" bIns="91425" anchor="t" anchorCtr="0">
            <a:noAutofit/>
          </a:bodyPr>
          <a:lstStyle/>
          <a:p>
            <a:pPr lvl="0">
              <a:spcBef>
                <a:spcPts val="0"/>
              </a:spcBef>
              <a:buNone/>
            </a:pPr>
            <a:endParaRPr/>
          </a:p>
        </p:txBody>
      </p:sp>
      <p:sp>
        <p:nvSpPr>
          <p:cNvPr id="58" name="Shape 58"/>
          <p:cNvSpPr txBox="1"/>
          <p:nvPr/>
        </p:nvSpPr>
        <p:spPr>
          <a:xfrm>
            <a:off x="5411750" y="4876800"/>
            <a:ext cx="3324000" cy="2768000"/>
          </a:xfrm>
          <a:prstGeom prst="rect">
            <a:avLst/>
          </a:prstGeom>
          <a:noFill/>
          <a:ln>
            <a:noFill/>
          </a:ln>
        </p:spPr>
        <p:txBody>
          <a:bodyPr wrap="square" lIns="91425" tIns="91425" rIns="91425" bIns="91425" anchor="t" anchorCtr="0">
            <a:noAutofit/>
          </a:bodyPr>
          <a:lstStyle/>
          <a:p>
            <a:pPr lvl="0">
              <a:spcBef>
                <a:spcPts val="0"/>
              </a:spcBef>
              <a:buNone/>
            </a:pPr>
            <a:r>
              <a:rPr lang="en" sz="2000" b="1" dirty="0"/>
              <a:t>Team Members :</a:t>
            </a:r>
          </a:p>
          <a:p>
            <a:pPr lvl="0">
              <a:spcBef>
                <a:spcPts val="0"/>
              </a:spcBef>
              <a:buNone/>
            </a:pPr>
            <a:r>
              <a:rPr lang="en" sz="2000" b="1" smtClean="0"/>
              <a:t>Jigyasa Kohli</a:t>
            </a:r>
            <a:endParaRPr lang="en" sz="2000" b="1" dirty="0"/>
          </a:p>
          <a:p>
            <a:pPr lvl="0">
              <a:spcBef>
                <a:spcPts val="0"/>
              </a:spcBef>
              <a:buNone/>
            </a:pPr>
            <a:r>
              <a:rPr lang="en" sz="2000" b="1" dirty="0"/>
              <a:t>Tushar Goel</a:t>
            </a:r>
          </a:p>
          <a:p>
            <a:pPr lvl="0">
              <a:spcBef>
                <a:spcPts val="0"/>
              </a:spcBef>
              <a:buNone/>
            </a:pPr>
            <a:endParaRPr sz="2000" b="1" dirty="0"/>
          </a:p>
        </p:txBody>
      </p:sp>
      <p:pic>
        <p:nvPicPr>
          <p:cNvPr id="6" name="Picture 5" descr="C:\Users\jaini\Desktop\insta.jpg">
            <a:extLst>
              <a:ext uri="{FF2B5EF4-FFF2-40B4-BE49-F238E27FC236}">
                <a16:creationId xmlns="" xmlns:a16="http://schemas.microsoft.com/office/drawing/2014/main" id="{AD211C46-5D3B-438B-BFC0-6DE13A9F631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0"/>
            <a:ext cx="8202350" cy="2544871"/>
          </a:xfrm>
          <a:prstGeom prst="rect">
            <a:avLst/>
          </a:prstGeom>
          <a:noFill/>
          <a:ln>
            <a:noFill/>
          </a:ln>
        </p:spPr>
      </p:pic>
    </p:spTree>
    <p:extLst>
      <p:ext uri="{BB962C8B-B14F-4D97-AF65-F5344CB8AC3E}">
        <p14:creationId xmlns:p14="http://schemas.microsoft.com/office/powerpoint/2010/main" val="992021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447800"/>
            <a:ext cx="5334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hape 54">
            <a:extLst>
              <a:ext uri="{FF2B5EF4-FFF2-40B4-BE49-F238E27FC236}">
                <a16:creationId xmlns="" xmlns:a16="http://schemas.microsoft.com/office/drawing/2014/main" id="{A8BD5C48-1912-4D9D-9DDA-4EAE9C5D0A6B}"/>
              </a:ext>
            </a:extLst>
          </p:cNvPr>
          <p:cNvSpPr txBox="1"/>
          <p:nvPr/>
        </p:nvSpPr>
        <p:spPr>
          <a:xfrm>
            <a:off x="-24882"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US" sz="3200" dirty="0"/>
              <a:t>EDA and Summary Metrics</a:t>
            </a:r>
            <a:endParaRPr lang="en" sz="3200" dirty="0"/>
          </a:p>
        </p:txBody>
      </p:sp>
      <p:sp>
        <p:nvSpPr>
          <p:cNvPr id="5" name="Shape 55">
            <a:extLst>
              <a:ext uri="{FF2B5EF4-FFF2-40B4-BE49-F238E27FC236}">
                <a16:creationId xmlns="" xmlns:a16="http://schemas.microsoft.com/office/drawing/2014/main" id="{C468DC9E-CA89-4D1E-AFA2-B0639D29FB3D}"/>
              </a:ext>
            </a:extLst>
          </p:cNvPr>
          <p:cNvSpPr txBox="1"/>
          <p:nvPr/>
        </p:nvSpPr>
        <p:spPr>
          <a:xfrm>
            <a:off x="152400" y="1143000"/>
            <a:ext cx="3429000" cy="4708848"/>
          </a:xfrm>
          <a:prstGeom prst="rect">
            <a:avLst/>
          </a:prstGeom>
          <a:noFill/>
          <a:ln>
            <a:noFill/>
          </a:ln>
        </p:spPr>
        <p:txBody>
          <a:bodyPr wrap="square" lIns="91425" tIns="91425" rIns="91425" bIns="91425" anchor="ctr" anchorCtr="0">
            <a:noAutofit/>
          </a:bodyPr>
          <a:lstStyle/>
          <a:p>
            <a:pPr lvl="0" rtl="0">
              <a:lnSpc>
                <a:spcPct val="115000"/>
              </a:lnSpc>
              <a:spcBef>
                <a:spcPts val="700"/>
              </a:spcBef>
              <a:spcAft>
                <a:spcPts val="200"/>
              </a:spcAft>
              <a:buNone/>
            </a:pPr>
            <a:endParaRPr lang="en-US" sz="2000" b="1" dirty="0" smtClean="0">
              <a:latin typeface="Maven Pro"/>
              <a:ea typeface="Maven Pro"/>
              <a:cs typeface="Maven Pro"/>
              <a:sym typeface="Maven Pro"/>
            </a:endParaRPr>
          </a:p>
          <a:p>
            <a:pPr lvl="0" rtl="0">
              <a:lnSpc>
                <a:spcPct val="115000"/>
              </a:lnSpc>
              <a:spcBef>
                <a:spcPts val="700"/>
              </a:spcBef>
              <a:spcAft>
                <a:spcPts val="200"/>
              </a:spcAft>
              <a:buNone/>
            </a:pPr>
            <a:r>
              <a:rPr lang="en-US" sz="2000" b="1" dirty="0" smtClean="0">
                <a:latin typeface="Maven Pro"/>
                <a:ea typeface="Maven Pro"/>
                <a:cs typeface="Maven Pro"/>
                <a:sym typeface="Maven Pro"/>
              </a:rPr>
              <a:t>This HeatMap </a:t>
            </a:r>
            <a:r>
              <a:rPr lang="en-US" sz="2000" b="1" dirty="0">
                <a:latin typeface="Maven Pro"/>
                <a:ea typeface="Maven Pro"/>
                <a:cs typeface="Maven Pro"/>
                <a:sym typeface="Maven Pro"/>
              </a:rPr>
              <a:t>gives us the information on which days and which hours of the week people come and buy the most.</a:t>
            </a:r>
          </a:p>
          <a:p>
            <a:pPr lvl="0" rtl="0">
              <a:lnSpc>
                <a:spcPct val="115000"/>
              </a:lnSpc>
              <a:spcBef>
                <a:spcPts val="700"/>
              </a:spcBef>
              <a:spcAft>
                <a:spcPts val="200"/>
              </a:spcAft>
              <a:buNone/>
            </a:pPr>
            <a:r>
              <a:rPr lang="en-US" sz="2000" b="1" dirty="0">
                <a:latin typeface="Maven Pro"/>
                <a:ea typeface="Maven Pro"/>
                <a:cs typeface="Maven Pro"/>
                <a:sym typeface="Maven Pro"/>
              </a:rPr>
              <a:t>This helps us in predicting the stocks as well as need of having suppliers ready at that time</a:t>
            </a:r>
          </a:p>
          <a:p>
            <a:pPr lvl="0" rtl="0">
              <a:lnSpc>
                <a:spcPct val="115000"/>
              </a:lnSpc>
              <a:spcBef>
                <a:spcPts val="700"/>
              </a:spcBef>
              <a:spcAft>
                <a:spcPts val="200"/>
              </a:spcAft>
              <a:buNone/>
            </a:pPr>
            <a:r>
              <a:rPr lang="en-US" sz="2000" b="1" dirty="0">
                <a:latin typeface="Maven Pro"/>
                <a:ea typeface="Maven Pro"/>
                <a:cs typeface="Maven Pro"/>
                <a:sym typeface="Maven Pro"/>
              </a:rPr>
              <a:t>As it can be clearly seen on Saturday and Sunday’s between 8am to 4pm a lot of orders are places</a:t>
            </a:r>
          </a:p>
        </p:txBody>
      </p:sp>
    </p:spTree>
    <p:extLst>
      <p:ext uri="{BB962C8B-B14F-4D97-AF65-F5344CB8AC3E}">
        <p14:creationId xmlns:p14="http://schemas.microsoft.com/office/powerpoint/2010/main" val="2262880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542789"/>
            <a:ext cx="5486400" cy="4400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hape 54">
            <a:extLst>
              <a:ext uri="{FF2B5EF4-FFF2-40B4-BE49-F238E27FC236}">
                <a16:creationId xmlns="" xmlns:a16="http://schemas.microsoft.com/office/drawing/2014/main" id="{E7B4E5C9-501B-45D4-ABFC-07A35D564B1C}"/>
              </a:ext>
            </a:extLst>
          </p:cNvPr>
          <p:cNvSpPr txBox="1"/>
          <p:nvPr/>
        </p:nvSpPr>
        <p:spPr>
          <a:xfrm>
            <a:off x="-24882"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US" sz="3200" dirty="0"/>
              <a:t>EDA and Summary Metrics</a:t>
            </a:r>
            <a:endParaRPr lang="en" sz="3200" dirty="0"/>
          </a:p>
        </p:txBody>
      </p:sp>
      <p:sp>
        <p:nvSpPr>
          <p:cNvPr id="4" name="Shape 55">
            <a:extLst>
              <a:ext uri="{FF2B5EF4-FFF2-40B4-BE49-F238E27FC236}">
                <a16:creationId xmlns="" xmlns:a16="http://schemas.microsoft.com/office/drawing/2014/main" id="{8F71F1BC-7EB4-4313-92D9-A7991AAC9297}"/>
              </a:ext>
            </a:extLst>
          </p:cNvPr>
          <p:cNvSpPr txBox="1"/>
          <p:nvPr/>
        </p:nvSpPr>
        <p:spPr>
          <a:xfrm>
            <a:off x="304799" y="1524000"/>
            <a:ext cx="2667001" cy="3886200"/>
          </a:xfrm>
          <a:prstGeom prst="rect">
            <a:avLst/>
          </a:prstGeom>
          <a:noFill/>
          <a:ln>
            <a:noFill/>
          </a:ln>
        </p:spPr>
        <p:txBody>
          <a:bodyPr wrap="square" lIns="91425" tIns="91425" rIns="91425" bIns="91425" anchor="ctr" anchorCtr="0">
            <a:noAutofit/>
          </a:bodyPr>
          <a:lstStyle/>
          <a:p>
            <a:pPr lvl="0" rtl="0">
              <a:lnSpc>
                <a:spcPct val="115000"/>
              </a:lnSpc>
              <a:spcBef>
                <a:spcPts val="700"/>
              </a:spcBef>
              <a:spcAft>
                <a:spcPts val="200"/>
              </a:spcAft>
              <a:buNone/>
            </a:pPr>
            <a:r>
              <a:rPr lang="en-US" sz="2000" b="1" dirty="0">
                <a:latin typeface="Maven Pro"/>
                <a:ea typeface="Maven Pro"/>
                <a:cs typeface="Maven Pro"/>
                <a:sym typeface="Maven Pro"/>
              </a:rPr>
              <a:t>This </a:t>
            </a:r>
            <a:r>
              <a:rPr lang="en-US" sz="2000" b="1" dirty="0" smtClean="0">
                <a:latin typeface="Maven Pro"/>
                <a:ea typeface="Maven Pro"/>
                <a:cs typeface="Maven Pro"/>
                <a:sym typeface="Maven Pro"/>
              </a:rPr>
              <a:t>graph gives </a:t>
            </a:r>
            <a:r>
              <a:rPr lang="en-US" sz="2000" b="1" dirty="0">
                <a:latin typeface="Maven Pro"/>
                <a:ea typeface="Maven Pro"/>
                <a:cs typeface="Maven Pro"/>
                <a:sym typeface="Maven Pro"/>
              </a:rPr>
              <a:t>us the information on </a:t>
            </a:r>
            <a:r>
              <a:rPr lang="en-US" sz="2000" b="1" dirty="0" smtClean="0">
                <a:latin typeface="Maven Pro"/>
                <a:ea typeface="Maven Pro"/>
                <a:cs typeface="Maven Pro"/>
                <a:sym typeface="Maven Pro"/>
              </a:rPr>
              <a:t>the ratio </a:t>
            </a:r>
            <a:r>
              <a:rPr lang="en-US" sz="2000" b="1" dirty="0">
                <a:latin typeface="Maven Pro"/>
                <a:ea typeface="Maven Pro"/>
                <a:cs typeface="Maven Pro"/>
                <a:sym typeface="Maven Pro"/>
              </a:rPr>
              <a:t>of </a:t>
            </a:r>
            <a:r>
              <a:rPr lang="en-US" sz="2000" b="1" dirty="0" smtClean="0">
                <a:latin typeface="Maven Pro"/>
                <a:ea typeface="Maven Pro"/>
                <a:cs typeface="Maven Pro"/>
                <a:sym typeface="Maven Pro"/>
              </a:rPr>
              <a:t>weekly orders </a:t>
            </a:r>
            <a:r>
              <a:rPr lang="en-US" sz="2000" b="1" dirty="0">
                <a:latin typeface="Maven Pro"/>
                <a:ea typeface="Maven Pro"/>
                <a:cs typeface="Maven Pro"/>
                <a:sym typeface="Maven Pro"/>
              </a:rPr>
              <a:t>w.r.t </a:t>
            </a:r>
            <a:r>
              <a:rPr lang="en-US" sz="2000" b="1" dirty="0" smtClean="0">
                <a:latin typeface="Maven Pro"/>
                <a:ea typeface="Maven Pro"/>
                <a:cs typeface="Maven Pro"/>
                <a:sym typeface="Maven Pro"/>
              </a:rPr>
              <a:t>number of orders.</a:t>
            </a:r>
            <a:endParaRPr lang="en-US" sz="2000" b="1" dirty="0">
              <a:latin typeface="Maven Pro"/>
              <a:ea typeface="Maven Pro"/>
              <a:cs typeface="Maven Pro"/>
              <a:sym typeface="Maven Pro"/>
            </a:endParaRPr>
          </a:p>
          <a:p>
            <a:pPr lvl="0" rtl="0">
              <a:lnSpc>
                <a:spcPct val="115000"/>
              </a:lnSpc>
              <a:spcBef>
                <a:spcPts val="700"/>
              </a:spcBef>
              <a:spcAft>
                <a:spcPts val="200"/>
              </a:spcAft>
              <a:buNone/>
            </a:pPr>
            <a:r>
              <a:rPr lang="en-US" sz="2000" b="1" dirty="0">
                <a:latin typeface="Maven Pro"/>
                <a:ea typeface="Maven Pro"/>
                <a:cs typeface="Maven Pro"/>
                <a:sym typeface="Maven Pro"/>
              </a:rPr>
              <a:t>As it can be clearly seen on Saturday and Sunday’s there is a spike in the number of </a:t>
            </a:r>
            <a:r>
              <a:rPr lang="en-US" sz="2000" b="1" dirty="0" smtClean="0">
                <a:latin typeface="Maven Pro"/>
                <a:ea typeface="Maven Pro"/>
                <a:cs typeface="Maven Pro"/>
                <a:sym typeface="Maven Pro"/>
              </a:rPr>
              <a:t>orders.</a:t>
            </a:r>
            <a:endParaRPr lang="en-US" sz="2000" b="1" dirty="0">
              <a:latin typeface="Maven Pro"/>
              <a:ea typeface="Maven Pro"/>
              <a:cs typeface="Maven Pro"/>
              <a:sym typeface="Maven Pro"/>
            </a:endParaRPr>
          </a:p>
        </p:txBody>
      </p:sp>
    </p:spTree>
    <p:extLst>
      <p:ext uri="{BB962C8B-B14F-4D97-AF65-F5344CB8AC3E}">
        <p14:creationId xmlns:p14="http://schemas.microsoft.com/office/powerpoint/2010/main" val="3235503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066800"/>
            <a:ext cx="5334000" cy="456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hape 54">
            <a:extLst>
              <a:ext uri="{FF2B5EF4-FFF2-40B4-BE49-F238E27FC236}">
                <a16:creationId xmlns="" xmlns:a16="http://schemas.microsoft.com/office/drawing/2014/main" id="{81FBE4A8-C9A8-4A87-802A-339EAABE2BC6}"/>
              </a:ext>
            </a:extLst>
          </p:cNvPr>
          <p:cNvSpPr txBox="1"/>
          <p:nvPr/>
        </p:nvSpPr>
        <p:spPr>
          <a:xfrm>
            <a:off x="-24882"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US" sz="3200" dirty="0"/>
              <a:t>EDA and Summary Metrics</a:t>
            </a:r>
            <a:endParaRPr lang="en" sz="3200" dirty="0"/>
          </a:p>
        </p:txBody>
      </p:sp>
      <p:sp>
        <p:nvSpPr>
          <p:cNvPr id="4" name="Shape 55">
            <a:extLst>
              <a:ext uri="{FF2B5EF4-FFF2-40B4-BE49-F238E27FC236}">
                <a16:creationId xmlns="" xmlns:a16="http://schemas.microsoft.com/office/drawing/2014/main" id="{3EF94DC3-7CF2-4106-AF90-920DFEC4772F}"/>
              </a:ext>
            </a:extLst>
          </p:cNvPr>
          <p:cNvSpPr txBox="1"/>
          <p:nvPr/>
        </p:nvSpPr>
        <p:spPr>
          <a:xfrm>
            <a:off x="381000" y="1371600"/>
            <a:ext cx="3026229" cy="4876800"/>
          </a:xfrm>
          <a:prstGeom prst="rect">
            <a:avLst/>
          </a:prstGeom>
          <a:noFill/>
          <a:ln>
            <a:noFill/>
          </a:ln>
        </p:spPr>
        <p:txBody>
          <a:bodyPr wrap="square" lIns="91425" tIns="91425" rIns="91425" bIns="91425" anchor="ctr" anchorCtr="0">
            <a:noAutofit/>
          </a:bodyPr>
          <a:lstStyle/>
          <a:p>
            <a:pPr lvl="0" rtl="0">
              <a:lnSpc>
                <a:spcPct val="115000"/>
              </a:lnSpc>
              <a:spcBef>
                <a:spcPts val="700"/>
              </a:spcBef>
              <a:spcAft>
                <a:spcPts val="200"/>
              </a:spcAft>
              <a:buNone/>
            </a:pPr>
            <a:r>
              <a:rPr lang="en-US" sz="2000" b="1" dirty="0">
                <a:latin typeface="Maven Pro"/>
                <a:ea typeface="Maven Pro"/>
                <a:cs typeface="Maven Pro"/>
                <a:sym typeface="Maven Pro"/>
              </a:rPr>
              <a:t>This </a:t>
            </a:r>
            <a:r>
              <a:rPr lang="en-US" sz="2000" b="1" dirty="0" smtClean="0">
                <a:latin typeface="Maven Pro"/>
                <a:ea typeface="Maven Pro"/>
                <a:cs typeface="Maven Pro"/>
                <a:sym typeface="Maven Pro"/>
              </a:rPr>
              <a:t>graph </a:t>
            </a:r>
            <a:r>
              <a:rPr lang="en-US" sz="2000" b="1" dirty="0">
                <a:latin typeface="Maven Pro"/>
                <a:ea typeface="Maven Pro"/>
                <a:cs typeface="Maven Pro"/>
                <a:sym typeface="Maven Pro"/>
              </a:rPr>
              <a:t>gives us the information on how many order numbers are present for users</a:t>
            </a:r>
          </a:p>
          <a:p>
            <a:pPr lvl="0" rtl="0">
              <a:lnSpc>
                <a:spcPct val="115000"/>
              </a:lnSpc>
              <a:spcBef>
                <a:spcPts val="700"/>
              </a:spcBef>
              <a:spcAft>
                <a:spcPts val="200"/>
              </a:spcAft>
              <a:buNone/>
            </a:pPr>
            <a:r>
              <a:rPr lang="en-US" sz="2000" b="1" dirty="0">
                <a:latin typeface="Maven Pro"/>
                <a:ea typeface="Maven Pro"/>
                <a:cs typeface="Maven Pro"/>
                <a:sym typeface="Maven Pro"/>
              </a:rPr>
              <a:t>As it can be clearly seen the dataset ha most users with only four orders and as there are only few users with high </a:t>
            </a:r>
            <a:r>
              <a:rPr lang="en-US" sz="2000" b="1" dirty="0" smtClean="0">
                <a:latin typeface="Maven Pro"/>
                <a:ea typeface="Maven Pro"/>
                <a:cs typeface="Maven Pro"/>
                <a:sym typeface="Maven Pro"/>
              </a:rPr>
              <a:t>on number </a:t>
            </a:r>
            <a:r>
              <a:rPr lang="en-US" sz="2000" b="1" dirty="0">
                <a:latin typeface="Maven Pro"/>
                <a:ea typeface="Maven Pro"/>
                <a:cs typeface="Maven Pro"/>
                <a:sym typeface="Maven Pro"/>
              </a:rPr>
              <a:t>of orders</a:t>
            </a:r>
          </a:p>
          <a:p>
            <a:pPr lvl="0" rtl="0">
              <a:lnSpc>
                <a:spcPct val="115000"/>
              </a:lnSpc>
              <a:spcBef>
                <a:spcPts val="700"/>
              </a:spcBef>
              <a:spcAft>
                <a:spcPts val="200"/>
              </a:spcAft>
              <a:buNone/>
            </a:pPr>
            <a:r>
              <a:rPr lang="en-US" sz="2000" b="1" dirty="0">
                <a:latin typeface="Maven Pro"/>
                <a:ea typeface="Maven Pro"/>
                <a:cs typeface="Maven Pro"/>
                <a:sym typeface="Maven Pro"/>
              </a:rPr>
              <a:t>This will help us tune our Sequential model’s parameters</a:t>
            </a:r>
          </a:p>
        </p:txBody>
      </p:sp>
    </p:spTree>
    <p:extLst>
      <p:ext uri="{BB962C8B-B14F-4D97-AF65-F5344CB8AC3E}">
        <p14:creationId xmlns:p14="http://schemas.microsoft.com/office/powerpoint/2010/main" val="1343995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077200" cy="369332"/>
          </a:xfrm>
          <a:prstGeom prst="rect">
            <a:avLst/>
          </a:prstGeom>
        </p:spPr>
        <p:txBody>
          <a:bodyPr wrap="square">
            <a:spAutoFit/>
          </a:bodyPr>
          <a:lstStyle/>
          <a:p>
            <a:r>
              <a:rPr lang="en-US" b="1" dirty="0">
                <a:effectLst/>
              </a:rPr>
              <a:t>Name of Top 20 Products Ordered</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3222"/>
            <a:ext cx="4495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hape 54">
            <a:extLst>
              <a:ext uri="{FF2B5EF4-FFF2-40B4-BE49-F238E27FC236}">
                <a16:creationId xmlns="" xmlns:a16="http://schemas.microsoft.com/office/drawing/2014/main" id="{8975BF71-4BEB-4EF0-BF53-D3F6637F7864}"/>
              </a:ext>
            </a:extLst>
          </p:cNvPr>
          <p:cNvSpPr txBox="1"/>
          <p:nvPr/>
        </p:nvSpPr>
        <p:spPr>
          <a:xfrm>
            <a:off x="-24882"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US" sz="3200" dirty="0"/>
              <a:t>EDA and Summary Metrics</a:t>
            </a:r>
            <a:endParaRPr lang="en" sz="3200" dirty="0"/>
          </a:p>
        </p:txBody>
      </p:sp>
      <p:sp>
        <p:nvSpPr>
          <p:cNvPr id="5" name="Shape 55">
            <a:extLst>
              <a:ext uri="{FF2B5EF4-FFF2-40B4-BE49-F238E27FC236}">
                <a16:creationId xmlns="" xmlns:a16="http://schemas.microsoft.com/office/drawing/2014/main" id="{3E9DE905-772F-4817-BD16-66704D6BAFAE}"/>
              </a:ext>
            </a:extLst>
          </p:cNvPr>
          <p:cNvSpPr txBox="1"/>
          <p:nvPr/>
        </p:nvSpPr>
        <p:spPr>
          <a:xfrm>
            <a:off x="4901681" y="1219200"/>
            <a:ext cx="3404119" cy="5103844"/>
          </a:xfrm>
          <a:prstGeom prst="rect">
            <a:avLst/>
          </a:prstGeom>
          <a:noFill/>
          <a:ln>
            <a:noFill/>
          </a:ln>
        </p:spPr>
        <p:txBody>
          <a:bodyPr wrap="square" lIns="91425" tIns="91425" rIns="91425" bIns="91425" anchor="ctr" anchorCtr="0">
            <a:noAutofit/>
          </a:bodyPr>
          <a:lstStyle/>
          <a:p>
            <a:pPr lvl="0" rtl="0">
              <a:lnSpc>
                <a:spcPct val="115000"/>
              </a:lnSpc>
              <a:spcBef>
                <a:spcPts val="700"/>
              </a:spcBef>
              <a:spcAft>
                <a:spcPts val="200"/>
              </a:spcAft>
              <a:buNone/>
            </a:pPr>
            <a:r>
              <a:rPr lang="en-US" sz="2000" b="1" dirty="0">
                <a:latin typeface="Maven Pro"/>
                <a:ea typeface="Maven Pro"/>
                <a:cs typeface="Maven Pro"/>
                <a:sym typeface="Maven Pro"/>
              </a:rPr>
              <a:t>This </a:t>
            </a:r>
            <a:r>
              <a:rPr lang="en-US" sz="2000" b="1" dirty="0" smtClean="0">
                <a:latin typeface="Maven Pro"/>
                <a:ea typeface="Maven Pro"/>
                <a:cs typeface="Maven Pro"/>
                <a:sym typeface="Maven Pro"/>
              </a:rPr>
              <a:t>Graph gives </a:t>
            </a:r>
            <a:r>
              <a:rPr lang="en-US" sz="2000" b="1" dirty="0">
                <a:latin typeface="Maven Pro"/>
                <a:ea typeface="Maven Pro"/>
                <a:cs typeface="Maven Pro"/>
                <a:sym typeface="Maven Pro"/>
              </a:rPr>
              <a:t>us the information on the most popular items ordered</a:t>
            </a:r>
          </a:p>
          <a:p>
            <a:pPr lvl="0" rtl="0">
              <a:lnSpc>
                <a:spcPct val="115000"/>
              </a:lnSpc>
              <a:spcBef>
                <a:spcPts val="700"/>
              </a:spcBef>
              <a:spcAft>
                <a:spcPts val="200"/>
              </a:spcAft>
              <a:buNone/>
            </a:pPr>
            <a:r>
              <a:rPr lang="en-US" sz="2000" b="1" dirty="0">
                <a:latin typeface="Maven Pro"/>
                <a:ea typeface="Maven Pro"/>
                <a:cs typeface="Maven Pro"/>
                <a:sym typeface="Maven Pro"/>
              </a:rPr>
              <a:t>As it can be clearly seen bananas and bag of organic bananas are the most ordered products</a:t>
            </a:r>
          </a:p>
          <a:p>
            <a:pPr lvl="0" rtl="0">
              <a:lnSpc>
                <a:spcPct val="115000"/>
              </a:lnSpc>
              <a:spcBef>
                <a:spcPts val="700"/>
              </a:spcBef>
              <a:spcAft>
                <a:spcPts val="200"/>
              </a:spcAft>
              <a:buNone/>
            </a:pPr>
            <a:r>
              <a:rPr lang="en-US" sz="2000" b="1" dirty="0">
                <a:latin typeface="Maven Pro"/>
                <a:ea typeface="Maven Pro"/>
                <a:cs typeface="Maven Pro"/>
                <a:sym typeface="Maven Pro"/>
              </a:rPr>
              <a:t>Also most of the products ordered are organic, fruits or vegetables</a:t>
            </a:r>
          </a:p>
          <a:p>
            <a:pPr lvl="0" rtl="0">
              <a:lnSpc>
                <a:spcPct val="115000"/>
              </a:lnSpc>
              <a:spcBef>
                <a:spcPts val="700"/>
              </a:spcBef>
              <a:spcAft>
                <a:spcPts val="200"/>
              </a:spcAft>
              <a:buNone/>
            </a:pPr>
            <a:r>
              <a:rPr lang="en-US" sz="2000" b="1" dirty="0">
                <a:latin typeface="Maven Pro"/>
                <a:ea typeface="Maven Pro"/>
                <a:cs typeface="Maven Pro"/>
                <a:sym typeface="Maven Pro"/>
              </a:rPr>
              <a:t>This help us create a basic recommendation systems</a:t>
            </a:r>
          </a:p>
        </p:txBody>
      </p:sp>
    </p:spTree>
    <p:extLst>
      <p:ext uri="{BB962C8B-B14F-4D97-AF65-F5344CB8AC3E}">
        <p14:creationId xmlns:p14="http://schemas.microsoft.com/office/powerpoint/2010/main" val="1032908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54">
            <a:extLst>
              <a:ext uri="{FF2B5EF4-FFF2-40B4-BE49-F238E27FC236}">
                <a16:creationId xmlns="" xmlns:a16="http://schemas.microsoft.com/office/drawing/2014/main" id="{FBEF27B9-04A4-49A3-AC78-08F06756F6A1}"/>
              </a:ext>
            </a:extLst>
          </p:cNvPr>
          <p:cNvSpPr txBox="1"/>
          <p:nvPr/>
        </p:nvSpPr>
        <p:spPr>
          <a:xfrm>
            <a:off x="-24882"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US" sz="3200" dirty="0"/>
              <a:t>EDA and Summary Metrics</a:t>
            </a:r>
            <a:endParaRPr lang="en" sz="3200" dirty="0"/>
          </a:p>
        </p:txBody>
      </p:sp>
      <p:pic>
        <p:nvPicPr>
          <p:cNvPr id="4" name="Picture 3">
            <a:extLst>
              <a:ext uri="{FF2B5EF4-FFF2-40B4-BE49-F238E27FC236}">
                <a16:creationId xmlns="" xmlns:a16="http://schemas.microsoft.com/office/drawing/2014/main" id="{B51BA99B-5B34-4EFB-9F94-6DE5C5AC5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8920" y="1295400"/>
            <a:ext cx="5206480" cy="5029200"/>
          </a:xfrm>
          <a:prstGeom prst="rect">
            <a:avLst/>
          </a:prstGeom>
        </p:spPr>
      </p:pic>
      <p:sp>
        <p:nvSpPr>
          <p:cNvPr id="6" name="Shape 55">
            <a:extLst>
              <a:ext uri="{FF2B5EF4-FFF2-40B4-BE49-F238E27FC236}">
                <a16:creationId xmlns="" xmlns:a16="http://schemas.microsoft.com/office/drawing/2014/main" id="{E6DE11C1-DC88-4D8A-B283-5763AB736CB8}"/>
              </a:ext>
            </a:extLst>
          </p:cNvPr>
          <p:cNvSpPr txBox="1"/>
          <p:nvPr/>
        </p:nvSpPr>
        <p:spPr>
          <a:xfrm>
            <a:off x="304800" y="1295400"/>
            <a:ext cx="3404119" cy="4861248"/>
          </a:xfrm>
          <a:prstGeom prst="rect">
            <a:avLst/>
          </a:prstGeom>
          <a:noFill/>
          <a:ln>
            <a:noFill/>
          </a:ln>
        </p:spPr>
        <p:txBody>
          <a:bodyPr wrap="square" lIns="91425" tIns="91425" rIns="91425" bIns="91425" anchor="ctr" anchorCtr="0">
            <a:noAutofit/>
          </a:bodyPr>
          <a:lstStyle/>
          <a:p>
            <a:pPr lvl="0" rtl="0">
              <a:lnSpc>
                <a:spcPct val="115000"/>
              </a:lnSpc>
              <a:spcBef>
                <a:spcPts val="700"/>
              </a:spcBef>
              <a:spcAft>
                <a:spcPts val="200"/>
              </a:spcAft>
              <a:buNone/>
            </a:pPr>
            <a:r>
              <a:rPr lang="en-US" sz="2000" b="1" dirty="0">
                <a:latin typeface="Maven Pro"/>
                <a:ea typeface="Maven Pro"/>
                <a:cs typeface="Maven Pro"/>
                <a:sym typeface="Maven Pro"/>
              </a:rPr>
              <a:t>This </a:t>
            </a:r>
            <a:r>
              <a:rPr lang="en-US" sz="2000" b="1" dirty="0" smtClean="0">
                <a:latin typeface="Maven Pro"/>
                <a:ea typeface="Maven Pro"/>
                <a:cs typeface="Maven Pro"/>
                <a:sym typeface="Maven Pro"/>
              </a:rPr>
              <a:t>Graph gives </a:t>
            </a:r>
            <a:r>
              <a:rPr lang="en-US" sz="2000" b="1" dirty="0">
                <a:latin typeface="Maven Pro"/>
                <a:ea typeface="Maven Pro"/>
                <a:cs typeface="Maven Pro"/>
                <a:sym typeface="Maven Pro"/>
              </a:rPr>
              <a:t>us the information on the most reordered product</a:t>
            </a:r>
          </a:p>
          <a:p>
            <a:pPr lvl="0" rtl="0">
              <a:lnSpc>
                <a:spcPct val="115000"/>
              </a:lnSpc>
              <a:spcBef>
                <a:spcPts val="700"/>
              </a:spcBef>
              <a:spcAft>
                <a:spcPts val="200"/>
              </a:spcAft>
              <a:buNone/>
            </a:pPr>
            <a:r>
              <a:rPr lang="en-US" sz="2000" b="1" dirty="0">
                <a:latin typeface="Maven Pro"/>
                <a:ea typeface="Maven Pro"/>
                <a:cs typeface="Maven Pro"/>
                <a:sym typeface="Maven Pro"/>
              </a:rPr>
              <a:t>As it can be clearly seen bananas and bag of organic bananas are the most ordered products</a:t>
            </a:r>
          </a:p>
          <a:p>
            <a:pPr lvl="0" rtl="0">
              <a:lnSpc>
                <a:spcPct val="115000"/>
              </a:lnSpc>
              <a:spcBef>
                <a:spcPts val="700"/>
              </a:spcBef>
              <a:spcAft>
                <a:spcPts val="200"/>
              </a:spcAft>
              <a:buNone/>
            </a:pPr>
            <a:r>
              <a:rPr lang="en-US" sz="2000" b="1" dirty="0">
                <a:latin typeface="Maven Pro"/>
                <a:ea typeface="Maven Pro"/>
                <a:cs typeface="Maven Pro"/>
                <a:sym typeface="Maven Pro"/>
              </a:rPr>
              <a:t>Also most of the products ordered are organic, fruits or vegetables</a:t>
            </a:r>
          </a:p>
          <a:p>
            <a:pPr lvl="0" rtl="0">
              <a:lnSpc>
                <a:spcPct val="115000"/>
              </a:lnSpc>
              <a:spcBef>
                <a:spcPts val="700"/>
              </a:spcBef>
              <a:spcAft>
                <a:spcPts val="200"/>
              </a:spcAft>
              <a:buNone/>
            </a:pPr>
            <a:r>
              <a:rPr lang="en-US" sz="2000" b="1" dirty="0">
                <a:latin typeface="Maven Pro"/>
                <a:ea typeface="Maven Pro"/>
                <a:cs typeface="Maven Pro"/>
                <a:sym typeface="Maven Pro"/>
              </a:rPr>
              <a:t>This help us create a basic recommendation systems</a:t>
            </a:r>
          </a:p>
        </p:txBody>
      </p:sp>
    </p:spTree>
    <p:extLst>
      <p:ext uri="{BB962C8B-B14F-4D97-AF65-F5344CB8AC3E}">
        <p14:creationId xmlns:p14="http://schemas.microsoft.com/office/powerpoint/2010/main" val="780553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4">
            <a:extLst>
              <a:ext uri="{FF2B5EF4-FFF2-40B4-BE49-F238E27FC236}">
                <a16:creationId xmlns="" xmlns:a16="http://schemas.microsoft.com/office/drawing/2014/main" id="{BC943C83-936C-4595-B6B0-E26643D99A4E}"/>
              </a:ext>
            </a:extLst>
          </p:cNvPr>
          <p:cNvSpPr txBox="1"/>
          <p:nvPr/>
        </p:nvSpPr>
        <p:spPr>
          <a:xfrm>
            <a:off x="-24882"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US" sz="3200" dirty="0"/>
              <a:t>Basic Recommendation Models</a:t>
            </a:r>
            <a:endParaRPr lang="en" sz="3200" dirty="0"/>
          </a:p>
        </p:txBody>
      </p:sp>
      <p:sp>
        <p:nvSpPr>
          <p:cNvPr id="3" name="Shape 55">
            <a:extLst>
              <a:ext uri="{FF2B5EF4-FFF2-40B4-BE49-F238E27FC236}">
                <a16:creationId xmlns="" xmlns:a16="http://schemas.microsoft.com/office/drawing/2014/main" id="{F0BA9470-EE5B-4CB1-AEF6-2CB560FAC853}"/>
              </a:ext>
            </a:extLst>
          </p:cNvPr>
          <p:cNvSpPr txBox="1"/>
          <p:nvPr/>
        </p:nvSpPr>
        <p:spPr>
          <a:xfrm>
            <a:off x="622817" y="1371600"/>
            <a:ext cx="7848601" cy="5166048"/>
          </a:xfrm>
          <a:prstGeom prst="rect">
            <a:avLst/>
          </a:prstGeom>
          <a:noFill/>
          <a:ln>
            <a:noFill/>
          </a:ln>
        </p:spPr>
        <p:txBody>
          <a:bodyPr wrap="square" lIns="91425" tIns="91425" rIns="91425" bIns="91425" anchor="ctr" anchorCtr="0">
            <a:noAutofit/>
          </a:bodyPr>
          <a:lstStyle/>
          <a:p>
            <a:pPr lvl="0" rtl="0">
              <a:lnSpc>
                <a:spcPct val="115000"/>
              </a:lnSpc>
              <a:spcBef>
                <a:spcPts val="700"/>
              </a:spcBef>
              <a:spcAft>
                <a:spcPts val="200"/>
              </a:spcAft>
              <a:buNone/>
            </a:pPr>
            <a:r>
              <a:rPr lang="en-US" sz="2000" b="1" dirty="0">
                <a:latin typeface="Maven Pro"/>
                <a:ea typeface="Maven Pro"/>
                <a:cs typeface="Maven Pro"/>
                <a:sym typeface="Maven Pro"/>
              </a:rPr>
              <a:t>For the project we decided on using some basic recommendation models apart from the predictions that we will provide.</a:t>
            </a:r>
          </a:p>
          <a:p>
            <a:pPr lvl="0" rtl="0">
              <a:lnSpc>
                <a:spcPct val="115000"/>
              </a:lnSpc>
              <a:spcBef>
                <a:spcPts val="700"/>
              </a:spcBef>
              <a:spcAft>
                <a:spcPts val="200"/>
              </a:spcAft>
              <a:buNone/>
            </a:pPr>
            <a:r>
              <a:rPr lang="en-US" sz="2000" b="1" dirty="0">
                <a:latin typeface="Maven Pro"/>
                <a:ea typeface="Maven Pro"/>
                <a:cs typeface="Maven Pro"/>
                <a:sym typeface="Maven Pro"/>
              </a:rPr>
              <a:t>Here is a list of all the basic models that we have made and will be using </a:t>
            </a:r>
          </a:p>
          <a:p>
            <a:pPr marL="457200" lvl="0" indent="-457200" rtl="0">
              <a:lnSpc>
                <a:spcPct val="115000"/>
              </a:lnSpc>
              <a:spcBef>
                <a:spcPts val="700"/>
              </a:spcBef>
              <a:spcAft>
                <a:spcPts val="200"/>
              </a:spcAft>
              <a:buAutoNum type="arabicPeriod"/>
            </a:pPr>
            <a:r>
              <a:rPr lang="en-US" sz="2000" b="1" dirty="0">
                <a:latin typeface="Maven Pro"/>
                <a:ea typeface="Maven Pro"/>
                <a:cs typeface="Maven Pro"/>
                <a:sym typeface="Maven Pro"/>
              </a:rPr>
              <a:t>Most Bought Product of all time</a:t>
            </a:r>
          </a:p>
          <a:p>
            <a:pPr marL="457200" lvl="0" indent="-457200" rtl="0">
              <a:lnSpc>
                <a:spcPct val="115000"/>
              </a:lnSpc>
              <a:spcBef>
                <a:spcPts val="700"/>
              </a:spcBef>
              <a:spcAft>
                <a:spcPts val="200"/>
              </a:spcAft>
              <a:buAutoNum type="arabicPeriod"/>
            </a:pPr>
            <a:r>
              <a:rPr lang="en-US" sz="2000" b="1" dirty="0">
                <a:latin typeface="Maven Pro"/>
                <a:ea typeface="Maven Pro"/>
                <a:cs typeface="Maven Pro"/>
                <a:sym typeface="Maven Pro"/>
              </a:rPr>
              <a:t>Most visited department</a:t>
            </a:r>
          </a:p>
          <a:p>
            <a:pPr marL="457200" lvl="0" indent="-457200" rtl="0">
              <a:lnSpc>
                <a:spcPct val="115000"/>
              </a:lnSpc>
              <a:spcBef>
                <a:spcPts val="700"/>
              </a:spcBef>
              <a:spcAft>
                <a:spcPts val="200"/>
              </a:spcAft>
              <a:buAutoNum type="arabicPeriod"/>
            </a:pPr>
            <a:r>
              <a:rPr lang="en-US" sz="2000" b="1" dirty="0">
                <a:latin typeface="Maven Pro"/>
                <a:ea typeface="Maven Pro"/>
                <a:cs typeface="Maven Pro"/>
                <a:sym typeface="Maven Pro"/>
              </a:rPr>
              <a:t>Most frequently bought products by the specific user</a:t>
            </a:r>
          </a:p>
          <a:p>
            <a:pPr marL="457200" lvl="0" indent="-457200" rtl="0">
              <a:lnSpc>
                <a:spcPct val="115000"/>
              </a:lnSpc>
              <a:spcBef>
                <a:spcPts val="700"/>
              </a:spcBef>
              <a:spcAft>
                <a:spcPts val="200"/>
              </a:spcAft>
              <a:buAutoNum type="arabicPeriod"/>
            </a:pPr>
            <a:r>
              <a:rPr lang="en-US" sz="2000" b="1" dirty="0">
                <a:latin typeface="Maven Pro"/>
                <a:ea typeface="Maven Pro"/>
                <a:cs typeface="Maven Pro"/>
                <a:sym typeface="Maven Pro"/>
              </a:rPr>
              <a:t>Most frequently bought products on that hour</a:t>
            </a:r>
          </a:p>
          <a:p>
            <a:pPr marL="457200" lvl="0" indent="-457200" rtl="0">
              <a:lnSpc>
                <a:spcPct val="115000"/>
              </a:lnSpc>
              <a:spcBef>
                <a:spcPts val="700"/>
              </a:spcBef>
              <a:spcAft>
                <a:spcPts val="200"/>
              </a:spcAft>
              <a:buAutoNum type="arabicPeriod"/>
            </a:pPr>
            <a:r>
              <a:rPr lang="en-US" sz="2000" b="1" dirty="0">
                <a:latin typeface="Maven Pro"/>
                <a:ea typeface="Maven Pro"/>
                <a:cs typeface="Maven Pro"/>
                <a:sym typeface="Maven Pro"/>
              </a:rPr>
              <a:t>Most frequently bought product on that day</a:t>
            </a:r>
          </a:p>
          <a:p>
            <a:pPr marL="457200" lvl="0" indent="-457200" rtl="0">
              <a:lnSpc>
                <a:spcPct val="115000"/>
              </a:lnSpc>
              <a:spcBef>
                <a:spcPts val="700"/>
              </a:spcBef>
              <a:spcAft>
                <a:spcPts val="200"/>
              </a:spcAft>
              <a:buAutoNum type="arabicPeriod"/>
            </a:pPr>
            <a:r>
              <a:rPr lang="en-US" sz="2000" b="1" dirty="0">
                <a:latin typeface="Maven Pro"/>
                <a:ea typeface="Maven Pro"/>
                <a:cs typeface="Maven Pro"/>
                <a:sym typeface="Maven Pro"/>
              </a:rPr>
              <a:t>Most frequently bought product on that hour of that day</a:t>
            </a:r>
          </a:p>
          <a:p>
            <a:pPr marL="457200" lvl="0" indent="-457200" rtl="0">
              <a:lnSpc>
                <a:spcPct val="115000"/>
              </a:lnSpc>
              <a:spcBef>
                <a:spcPts val="700"/>
              </a:spcBef>
              <a:spcAft>
                <a:spcPts val="200"/>
              </a:spcAft>
              <a:buAutoNum type="arabicPeriod"/>
            </a:pPr>
            <a:r>
              <a:rPr lang="en-US" sz="2000" b="1" dirty="0">
                <a:latin typeface="Maven Pro"/>
                <a:ea typeface="Maven Pro"/>
                <a:cs typeface="Maven Pro"/>
                <a:sym typeface="Maven Pro"/>
              </a:rPr>
              <a:t>Most Reordered product by that user</a:t>
            </a:r>
          </a:p>
        </p:txBody>
      </p:sp>
    </p:spTree>
    <p:extLst>
      <p:ext uri="{BB962C8B-B14F-4D97-AF65-F5344CB8AC3E}">
        <p14:creationId xmlns:p14="http://schemas.microsoft.com/office/powerpoint/2010/main" val="2713109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4">
            <a:extLst>
              <a:ext uri="{FF2B5EF4-FFF2-40B4-BE49-F238E27FC236}">
                <a16:creationId xmlns="" xmlns:a16="http://schemas.microsoft.com/office/drawing/2014/main" id="{F0EF117F-1B40-46F6-9103-3373F936D496}"/>
              </a:ext>
            </a:extLst>
          </p:cNvPr>
          <p:cNvSpPr txBox="1"/>
          <p:nvPr/>
        </p:nvSpPr>
        <p:spPr>
          <a:xfrm>
            <a:off x="-24882"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smtClean="0"/>
              <a:t>Recommendations</a:t>
            </a:r>
            <a:endParaRPr lang="en" sz="3200" dirty="0"/>
          </a:p>
        </p:txBody>
      </p:sp>
      <p:sp>
        <p:nvSpPr>
          <p:cNvPr id="3" name="Shape 55">
            <a:extLst>
              <a:ext uri="{FF2B5EF4-FFF2-40B4-BE49-F238E27FC236}">
                <a16:creationId xmlns="" xmlns:a16="http://schemas.microsoft.com/office/drawing/2014/main" id="{B207A947-D13B-4A37-8F65-9839A6C5D1A0}"/>
              </a:ext>
            </a:extLst>
          </p:cNvPr>
          <p:cNvSpPr txBox="1"/>
          <p:nvPr/>
        </p:nvSpPr>
        <p:spPr>
          <a:xfrm>
            <a:off x="350729" y="1295400"/>
            <a:ext cx="7848600" cy="4724400"/>
          </a:xfrm>
          <a:prstGeom prst="rect">
            <a:avLst/>
          </a:prstGeom>
          <a:noFill/>
          <a:ln>
            <a:noFill/>
          </a:ln>
        </p:spPr>
        <p:txBody>
          <a:bodyPr wrap="square" lIns="91425" tIns="91425" rIns="91425" bIns="91425" anchor="ctr" anchorCtr="0">
            <a:noAutofit/>
          </a:bodyPr>
          <a:lstStyle/>
          <a:p>
            <a:pPr lvl="0"/>
            <a:endParaRPr lang="en-US" dirty="0" smtClean="0"/>
          </a:p>
          <a:p>
            <a:pPr marL="342900" lvl="0" indent="-342900">
              <a:buAutoNum type="arabicPeriod"/>
            </a:pPr>
            <a:r>
              <a:rPr lang="en-US" dirty="0" smtClean="0"/>
              <a:t>We have used Collaborative filtering recommendation systems that uses model based filtering wherein the features get converted into latent features.</a:t>
            </a:r>
          </a:p>
          <a:p>
            <a:pPr marL="342900" lvl="0" indent="-342900">
              <a:buAutoNum type="arabicPeriod"/>
            </a:pPr>
            <a:endParaRPr lang="en-US" dirty="0"/>
          </a:p>
          <a:p>
            <a:pPr marL="342900" lvl="0" indent="-342900">
              <a:buAutoNum type="arabicPeriod"/>
            </a:pPr>
            <a:r>
              <a:rPr lang="en-US" dirty="0" smtClean="0"/>
              <a:t>We have deployed all the recommendation models on Azure and also did clustering on basis of department and deployed recommendation models for each of them.</a:t>
            </a:r>
          </a:p>
          <a:p>
            <a:pPr marL="342900" lvl="0" indent="-342900">
              <a:buAutoNum type="arabicPeriod"/>
            </a:pPr>
            <a:endParaRPr lang="en-US" dirty="0"/>
          </a:p>
          <a:p>
            <a:pPr marL="342900" lvl="0" indent="-342900">
              <a:buAutoNum type="arabicPeriod"/>
            </a:pPr>
            <a:r>
              <a:rPr lang="en-US" dirty="0" smtClean="0"/>
              <a:t>We have used </a:t>
            </a:r>
            <a:r>
              <a:rPr lang="en-US" dirty="0" err="1" smtClean="0"/>
              <a:t>Apriori</a:t>
            </a:r>
            <a:r>
              <a:rPr lang="en-US" dirty="0" smtClean="0"/>
              <a:t> Algorithm to find associations between products and ran all the department clustered data on </a:t>
            </a:r>
            <a:r>
              <a:rPr lang="en-US" dirty="0" err="1" smtClean="0"/>
              <a:t>Apriori</a:t>
            </a:r>
            <a:r>
              <a:rPr lang="en-US" dirty="0" smtClean="0"/>
              <a:t> on Google Cloud Platform from where we extracted the </a:t>
            </a:r>
            <a:r>
              <a:rPr lang="en-US" dirty="0" err="1" smtClean="0"/>
              <a:t>csv’s</a:t>
            </a:r>
            <a:r>
              <a:rPr lang="en-US" dirty="0" smtClean="0"/>
              <a:t> which we used in our we application </a:t>
            </a:r>
            <a:endParaRPr lang="en-US" dirty="0"/>
          </a:p>
          <a:p>
            <a:pPr marL="342900" indent="-342900">
              <a:buFontTx/>
              <a:buAutoNum type="arabicPeriod"/>
            </a:pPr>
            <a:endParaRPr lang="en-US" dirty="0"/>
          </a:p>
          <a:p>
            <a:pPr lvl="0"/>
            <a:endParaRPr lang="en-US" dirty="0"/>
          </a:p>
          <a:p>
            <a:pPr marL="342900" indent="-342900">
              <a:buFontTx/>
              <a:buAutoNum type="arabicPeriod"/>
            </a:pPr>
            <a:endParaRPr lang="en-US" dirty="0"/>
          </a:p>
        </p:txBody>
      </p:sp>
    </p:spTree>
    <p:extLst>
      <p:ext uri="{BB962C8B-B14F-4D97-AF65-F5344CB8AC3E}">
        <p14:creationId xmlns:p14="http://schemas.microsoft.com/office/powerpoint/2010/main" val="582458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Shape 54">
            <a:extLst>
              <a:ext uri="{FF2B5EF4-FFF2-40B4-BE49-F238E27FC236}">
                <a16:creationId xmlns="" xmlns:a16="http://schemas.microsoft.com/office/drawing/2014/main" id="{F0EF117F-1B40-46F6-9103-3373F936D496}"/>
              </a:ext>
            </a:extLst>
          </p:cNvPr>
          <p:cNvSpPr txBox="1"/>
          <p:nvPr/>
        </p:nvSpPr>
        <p:spPr>
          <a:xfrm>
            <a:off x="-30101" y="29227"/>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smtClean="0"/>
              <a:t>Final Result </a:t>
            </a:r>
            <a:endParaRPr lang="en" sz="3200" dirty="0"/>
          </a:p>
        </p:txBody>
      </p:sp>
      <p:sp>
        <p:nvSpPr>
          <p:cNvPr id="6" name="Shape 55">
            <a:extLst>
              <a:ext uri="{FF2B5EF4-FFF2-40B4-BE49-F238E27FC236}">
                <a16:creationId xmlns="" xmlns:a16="http://schemas.microsoft.com/office/drawing/2014/main" id="{B207A947-D13B-4A37-8F65-9839A6C5D1A0}"/>
              </a:ext>
            </a:extLst>
          </p:cNvPr>
          <p:cNvSpPr txBox="1"/>
          <p:nvPr/>
        </p:nvSpPr>
        <p:spPr>
          <a:xfrm>
            <a:off x="414658" y="943627"/>
            <a:ext cx="8254482" cy="990600"/>
          </a:xfrm>
          <a:prstGeom prst="rect">
            <a:avLst/>
          </a:prstGeom>
          <a:noFill/>
          <a:ln>
            <a:noFill/>
          </a:ln>
        </p:spPr>
        <p:txBody>
          <a:bodyPr wrap="square" lIns="91425" tIns="91425" rIns="91425" bIns="91425" anchor="ctr" anchorCtr="0">
            <a:noAutofit/>
          </a:bodyPr>
          <a:lstStyle/>
          <a:p>
            <a:pPr marL="342900" indent="-342900">
              <a:buFontTx/>
              <a:buAutoNum type="arabicPeriod"/>
            </a:pPr>
            <a:r>
              <a:rPr lang="en-US" dirty="0" smtClean="0"/>
              <a:t>We have deployed the application on Google Cloud platform</a:t>
            </a:r>
          </a:p>
          <a:p>
            <a:pPr marL="342900" indent="-342900">
              <a:buFontTx/>
              <a:buAutoNum type="arabicPeriod"/>
            </a:pPr>
            <a:r>
              <a:rPr lang="en-US" dirty="0" smtClean="0"/>
              <a:t>Here is the link for the </a:t>
            </a:r>
            <a:r>
              <a:rPr lang="en-US" dirty="0"/>
              <a:t>web application: http://35.190.167.191/</a:t>
            </a:r>
          </a:p>
          <a:p>
            <a:pPr lvl="0"/>
            <a:endParaRPr lang="en-US" dirty="0"/>
          </a:p>
          <a:p>
            <a:pPr marL="342900" indent="-342900">
              <a:buFontTx/>
              <a:buAutoNum type="arabicPeriod"/>
            </a:pPr>
            <a:endParaRPr lang="en-US" dirty="0"/>
          </a:p>
        </p:txBody>
      </p:sp>
      <p:pic>
        <p:nvPicPr>
          <p:cNvPr id="7" name="Picture 6"/>
          <p:cNvPicPr>
            <a:picLocks/>
          </p:cNvPicPr>
          <p:nvPr/>
        </p:nvPicPr>
        <p:blipFill>
          <a:blip r:embed="rId2" cstate="print">
            <a:extLst>
              <a:ext uri="{28A0092B-C50C-407E-A947-70E740481C1C}">
                <a14:useLocalDpi xmlns:a14="http://schemas.microsoft.com/office/drawing/2010/main" val="0"/>
              </a:ext>
            </a:extLst>
          </a:blip>
          <a:srcRect l="13644" t="7358" r="24588" b="4415"/>
          <a:stretch>
            <a:fillRect/>
          </a:stretch>
        </p:blipFill>
        <p:spPr>
          <a:xfrm>
            <a:off x="414658" y="1676400"/>
            <a:ext cx="8119742" cy="4457700"/>
          </a:xfrm>
          <a:prstGeom prst="rect">
            <a:avLst/>
          </a:prstGeom>
        </p:spPr>
      </p:pic>
      <p:sp>
        <p:nvSpPr>
          <p:cNvPr id="8" name="Shape 55">
            <a:extLst>
              <a:ext uri="{FF2B5EF4-FFF2-40B4-BE49-F238E27FC236}">
                <a16:creationId xmlns="" xmlns:a16="http://schemas.microsoft.com/office/drawing/2014/main" id="{B207A947-D13B-4A37-8F65-9839A6C5D1A0}"/>
              </a:ext>
            </a:extLst>
          </p:cNvPr>
          <p:cNvSpPr txBox="1"/>
          <p:nvPr/>
        </p:nvSpPr>
        <p:spPr>
          <a:xfrm>
            <a:off x="1981200" y="6130447"/>
            <a:ext cx="8254482" cy="495300"/>
          </a:xfrm>
          <a:prstGeom prst="rect">
            <a:avLst/>
          </a:prstGeom>
          <a:noFill/>
          <a:ln>
            <a:noFill/>
          </a:ln>
        </p:spPr>
        <p:txBody>
          <a:bodyPr wrap="square" lIns="91425" tIns="91425" rIns="91425" bIns="91425" anchor="ctr" anchorCtr="0">
            <a:noAutofit/>
          </a:bodyPr>
          <a:lstStyle/>
          <a:p>
            <a:pPr lvl="0"/>
            <a:r>
              <a:rPr lang="en-US" dirty="0" smtClean="0"/>
              <a:t>Workflow of the web application</a:t>
            </a:r>
            <a:endParaRPr lang="en-US" dirty="0"/>
          </a:p>
          <a:p>
            <a:pPr marL="342900" indent="-342900">
              <a:buFontTx/>
              <a:buAutoNum type="arabicPeriod"/>
            </a:pPr>
            <a:endParaRPr lang="en-US" dirty="0"/>
          </a:p>
        </p:txBody>
      </p:sp>
    </p:spTree>
    <p:extLst>
      <p:ext uri="{BB962C8B-B14F-4D97-AF65-F5344CB8AC3E}">
        <p14:creationId xmlns:p14="http://schemas.microsoft.com/office/powerpoint/2010/main" val="3342084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4">
            <a:extLst>
              <a:ext uri="{FF2B5EF4-FFF2-40B4-BE49-F238E27FC236}">
                <a16:creationId xmlns="" xmlns:a16="http://schemas.microsoft.com/office/drawing/2014/main" id="{F0EF117F-1B40-46F6-9103-3373F936D496}"/>
              </a:ext>
            </a:extLst>
          </p:cNvPr>
          <p:cNvSpPr txBox="1"/>
          <p:nvPr/>
        </p:nvSpPr>
        <p:spPr>
          <a:xfrm>
            <a:off x="-30101" y="29227"/>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smtClean="0"/>
              <a:t>Application Screenshots</a:t>
            </a:r>
            <a:endParaRPr lang="en" sz="3200" dirty="0"/>
          </a:p>
        </p:txBody>
      </p:sp>
      <p:sp>
        <p:nvSpPr>
          <p:cNvPr id="3" name="Shape 55">
            <a:extLst>
              <a:ext uri="{FF2B5EF4-FFF2-40B4-BE49-F238E27FC236}">
                <a16:creationId xmlns="" xmlns:a16="http://schemas.microsoft.com/office/drawing/2014/main" id="{B207A947-D13B-4A37-8F65-9839A6C5D1A0}"/>
              </a:ext>
            </a:extLst>
          </p:cNvPr>
          <p:cNvSpPr txBox="1"/>
          <p:nvPr/>
        </p:nvSpPr>
        <p:spPr>
          <a:xfrm>
            <a:off x="364117" y="960328"/>
            <a:ext cx="8254482" cy="495300"/>
          </a:xfrm>
          <a:prstGeom prst="rect">
            <a:avLst/>
          </a:prstGeom>
          <a:noFill/>
          <a:ln>
            <a:noFill/>
          </a:ln>
        </p:spPr>
        <p:txBody>
          <a:bodyPr wrap="square" lIns="91425" tIns="91425" rIns="91425" bIns="91425" anchor="ctr" anchorCtr="0">
            <a:noAutofit/>
          </a:bodyPr>
          <a:lstStyle/>
          <a:p>
            <a:pPr marL="342900" indent="-342900">
              <a:buFontTx/>
              <a:buAutoNum type="arabicPeriod"/>
            </a:pPr>
            <a:r>
              <a:rPr lang="en-US" dirty="0" smtClean="0"/>
              <a:t>New User Page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99" y="1438927"/>
            <a:ext cx="8153400" cy="5080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38327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4">
            <a:extLst>
              <a:ext uri="{FF2B5EF4-FFF2-40B4-BE49-F238E27FC236}">
                <a16:creationId xmlns="" xmlns:a16="http://schemas.microsoft.com/office/drawing/2014/main" id="{F0EF117F-1B40-46F6-9103-3373F936D496}"/>
              </a:ext>
            </a:extLst>
          </p:cNvPr>
          <p:cNvSpPr txBox="1"/>
          <p:nvPr/>
        </p:nvSpPr>
        <p:spPr>
          <a:xfrm>
            <a:off x="-30101" y="29227"/>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smtClean="0"/>
              <a:t>Application Screenshots</a:t>
            </a:r>
            <a:endParaRPr lang="en" sz="3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99" y="1676400"/>
            <a:ext cx="8077200" cy="4616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hape 55">
            <a:extLst>
              <a:ext uri="{FF2B5EF4-FFF2-40B4-BE49-F238E27FC236}">
                <a16:creationId xmlns="" xmlns:a16="http://schemas.microsoft.com/office/drawing/2014/main" id="{B207A947-D13B-4A37-8F65-9839A6C5D1A0}"/>
              </a:ext>
            </a:extLst>
          </p:cNvPr>
          <p:cNvSpPr txBox="1"/>
          <p:nvPr/>
        </p:nvSpPr>
        <p:spPr>
          <a:xfrm>
            <a:off x="228600" y="969983"/>
            <a:ext cx="7873482" cy="495300"/>
          </a:xfrm>
          <a:prstGeom prst="rect">
            <a:avLst/>
          </a:prstGeom>
          <a:noFill/>
          <a:ln>
            <a:noFill/>
          </a:ln>
        </p:spPr>
        <p:txBody>
          <a:bodyPr wrap="square" lIns="91425" tIns="91425" rIns="91425" bIns="91425" anchor="ctr" anchorCtr="0">
            <a:noAutofit/>
          </a:bodyPr>
          <a:lstStyle/>
          <a:p>
            <a:pPr marL="342900" indent="-342900">
              <a:buFontTx/>
              <a:buAutoNum type="arabicPeriod"/>
            </a:pPr>
            <a:r>
              <a:rPr lang="en-US" dirty="0" smtClean="0"/>
              <a:t>Old user page: please login using any </a:t>
            </a:r>
            <a:r>
              <a:rPr lang="en-US" dirty="0" err="1" smtClean="0"/>
              <a:t>userId</a:t>
            </a:r>
            <a:r>
              <a:rPr lang="en-US" dirty="0" smtClean="0"/>
              <a:t> with only integer value between 1-200000 example username: 100  </a:t>
            </a:r>
            <a:r>
              <a:rPr lang="en-US" dirty="0" err="1" smtClean="0"/>
              <a:t>pasword</a:t>
            </a:r>
            <a:r>
              <a:rPr lang="en-US" dirty="0" smtClean="0"/>
              <a:t>: </a:t>
            </a:r>
            <a:r>
              <a:rPr lang="en-US" dirty="0" err="1" smtClean="0"/>
              <a:t>anysdjisajdi</a:t>
            </a:r>
            <a:endParaRPr lang="en-US" dirty="0"/>
          </a:p>
        </p:txBody>
      </p:sp>
    </p:spTree>
    <p:extLst>
      <p:ext uri="{BB962C8B-B14F-4D97-AF65-F5344CB8AC3E}">
        <p14:creationId xmlns:p14="http://schemas.microsoft.com/office/powerpoint/2010/main" val="20353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54">
            <a:extLst>
              <a:ext uri="{FF2B5EF4-FFF2-40B4-BE49-F238E27FC236}">
                <a16:creationId xmlns="" xmlns:a16="http://schemas.microsoft.com/office/drawing/2014/main" id="{5D6B5AAE-167B-42D1-96CA-225D1E87D3D7}"/>
              </a:ext>
            </a:extLst>
          </p:cNvPr>
          <p:cNvSpPr txBox="1"/>
          <p:nvPr/>
        </p:nvSpPr>
        <p:spPr>
          <a:xfrm>
            <a:off x="0"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a:t>Overview	</a:t>
            </a:r>
          </a:p>
        </p:txBody>
      </p:sp>
      <p:sp>
        <p:nvSpPr>
          <p:cNvPr id="4" name="Shape 55">
            <a:extLst>
              <a:ext uri="{FF2B5EF4-FFF2-40B4-BE49-F238E27FC236}">
                <a16:creationId xmlns="" xmlns:a16="http://schemas.microsoft.com/office/drawing/2014/main" id="{665AEA12-FDA3-4FB6-B9B1-87E5B9C72E4C}"/>
              </a:ext>
            </a:extLst>
          </p:cNvPr>
          <p:cNvSpPr txBox="1"/>
          <p:nvPr/>
        </p:nvSpPr>
        <p:spPr>
          <a:xfrm>
            <a:off x="228600" y="1371600"/>
            <a:ext cx="8686800" cy="3581400"/>
          </a:xfrm>
          <a:prstGeom prst="rect">
            <a:avLst/>
          </a:prstGeom>
          <a:noFill/>
          <a:ln>
            <a:noFill/>
          </a:ln>
        </p:spPr>
        <p:txBody>
          <a:bodyPr wrap="square" lIns="91425" tIns="91425" rIns="91425" bIns="91425" anchor="ctr" anchorCtr="0">
            <a:noAutofit/>
          </a:bodyPr>
          <a:lstStyle/>
          <a:p>
            <a:pPr marL="342900" indent="-342900">
              <a:buAutoNum type="arabicPeriod"/>
            </a:pPr>
            <a:r>
              <a:rPr lang="en-US" dirty="0" smtClean="0"/>
              <a:t>In the era of e-commerce where we buy anything we wished for in a span of a click, groceries is the new product that can be bought with a mouse click. Companies like Amazon Fresh, InstaCart are utilizing this to deliver groceries at the user’s doorstep.  Instacart, a grocery ordering and delivery app, aims to make it easy to fill your refrigerator and pantry with your personal favorites and staples when you need them. After selecting products through the Instacart app, personal shoppers review their order and do the in-store shopping and delivery for you.</a:t>
            </a:r>
          </a:p>
          <a:p>
            <a:pPr marL="342900" indent="-342900">
              <a:buAutoNum type="arabicPeriod"/>
            </a:pPr>
            <a:endParaRPr lang="en-US" dirty="0"/>
          </a:p>
          <a:p>
            <a:pPr marL="342900" indent="-342900">
              <a:buAutoNum type="arabicPeriod"/>
            </a:pPr>
            <a:r>
              <a:rPr lang="en-US" dirty="0" smtClean="0"/>
              <a:t>This </a:t>
            </a:r>
            <a:r>
              <a:rPr lang="en-US" dirty="0"/>
              <a:t>project would help us contribute to revolutionary concept of grocery shopping as it has been predicted that by the year 2025, grocery sales is going grab 20% of the market sales. </a:t>
            </a:r>
          </a:p>
          <a:p>
            <a:pPr lvl="0" rtl="0">
              <a:lnSpc>
                <a:spcPct val="115000"/>
              </a:lnSpc>
              <a:spcBef>
                <a:spcPts val="700"/>
              </a:spcBef>
              <a:spcAft>
                <a:spcPts val="200"/>
              </a:spcAft>
              <a:buNone/>
            </a:pPr>
            <a:endParaRPr sz="2000" b="1" dirty="0">
              <a:latin typeface="Maven Pro"/>
              <a:ea typeface="Maven Pro"/>
              <a:cs typeface="Maven Pro"/>
              <a:sym typeface="Maven Pro"/>
            </a:endParaRPr>
          </a:p>
        </p:txBody>
      </p:sp>
    </p:spTree>
    <p:extLst>
      <p:ext uri="{BB962C8B-B14F-4D97-AF65-F5344CB8AC3E}">
        <p14:creationId xmlns:p14="http://schemas.microsoft.com/office/powerpoint/2010/main" val="3621117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4">
            <a:extLst>
              <a:ext uri="{FF2B5EF4-FFF2-40B4-BE49-F238E27FC236}">
                <a16:creationId xmlns="" xmlns:a16="http://schemas.microsoft.com/office/drawing/2014/main" id="{F0EF117F-1B40-46F6-9103-3373F936D496}"/>
              </a:ext>
            </a:extLst>
          </p:cNvPr>
          <p:cNvSpPr txBox="1"/>
          <p:nvPr/>
        </p:nvSpPr>
        <p:spPr>
          <a:xfrm>
            <a:off x="-30101" y="29227"/>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smtClean="0"/>
              <a:t>Application Screenshots</a:t>
            </a:r>
            <a:endParaRPr lang="en" sz="32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439" y="1552705"/>
            <a:ext cx="8259701"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hape 55">
            <a:extLst>
              <a:ext uri="{FF2B5EF4-FFF2-40B4-BE49-F238E27FC236}">
                <a16:creationId xmlns="" xmlns:a16="http://schemas.microsoft.com/office/drawing/2014/main" id="{B207A947-D13B-4A37-8F65-9839A6C5D1A0}"/>
              </a:ext>
            </a:extLst>
          </p:cNvPr>
          <p:cNvSpPr txBox="1"/>
          <p:nvPr/>
        </p:nvSpPr>
        <p:spPr>
          <a:xfrm>
            <a:off x="414658" y="1066800"/>
            <a:ext cx="8254482" cy="495300"/>
          </a:xfrm>
          <a:prstGeom prst="rect">
            <a:avLst/>
          </a:prstGeom>
          <a:noFill/>
          <a:ln>
            <a:noFill/>
          </a:ln>
        </p:spPr>
        <p:txBody>
          <a:bodyPr wrap="square" lIns="91425" tIns="91425" rIns="91425" bIns="91425" anchor="ctr" anchorCtr="0">
            <a:noAutofit/>
          </a:bodyPr>
          <a:lstStyle/>
          <a:p>
            <a:pPr marL="342900" indent="-342900">
              <a:buFontTx/>
              <a:buAutoNum type="arabicPeriod"/>
            </a:pPr>
            <a:r>
              <a:rPr lang="en-US" dirty="0" smtClean="0"/>
              <a:t>Department Page shows the results of recommendation in Departments</a:t>
            </a:r>
            <a:endParaRPr lang="en-US" dirty="0"/>
          </a:p>
        </p:txBody>
      </p:sp>
    </p:spTree>
    <p:extLst>
      <p:ext uri="{BB962C8B-B14F-4D97-AF65-F5344CB8AC3E}">
        <p14:creationId xmlns:p14="http://schemas.microsoft.com/office/powerpoint/2010/main" val="11935796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4">
            <a:extLst>
              <a:ext uri="{FF2B5EF4-FFF2-40B4-BE49-F238E27FC236}">
                <a16:creationId xmlns="" xmlns:a16="http://schemas.microsoft.com/office/drawing/2014/main" id="{F0EF117F-1B40-46F6-9103-3373F936D496}"/>
              </a:ext>
            </a:extLst>
          </p:cNvPr>
          <p:cNvSpPr txBox="1"/>
          <p:nvPr/>
        </p:nvSpPr>
        <p:spPr>
          <a:xfrm>
            <a:off x="-30101" y="29227"/>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smtClean="0"/>
              <a:t>Application Screenshots</a:t>
            </a:r>
            <a:endParaRPr lang="en" sz="3200" dirty="0"/>
          </a:p>
        </p:txBody>
      </p:sp>
      <p:sp>
        <p:nvSpPr>
          <p:cNvPr id="3" name="Shape 55">
            <a:extLst>
              <a:ext uri="{FF2B5EF4-FFF2-40B4-BE49-F238E27FC236}">
                <a16:creationId xmlns="" xmlns:a16="http://schemas.microsoft.com/office/drawing/2014/main" id="{B207A947-D13B-4A37-8F65-9839A6C5D1A0}"/>
              </a:ext>
            </a:extLst>
          </p:cNvPr>
          <p:cNvSpPr txBox="1"/>
          <p:nvPr/>
        </p:nvSpPr>
        <p:spPr>
          <a:xfrm>
            <a:off x="51318" y="969983"/>
            <a:ext cx="8254482" cy="495300"/>
          </a:xfrm>
          <a:prstGeom prst="rect">
            <a:avLst/>
          </a:prstGeom>
          <a:noFill/>
          <a:ln>
            <a:noFill/>
          </a:ln>
        </p:spPr>
        <p:txBody>
          <a:bodyPr wrap="square" lIns="91425" tIns="91425" rIns="91425" bIns="91425" anchor="ctr" anchorCtr="0">
            <a:noAutofit/>
          </a:bodyPr>
          <a:lstStyle/>
          <a:p>
            <a:pPr marL="342900" indent="-342900">
              <a:buFontTx/>
              <a:buAutoNum type="arabicPeriod"/>
            </a:pPr>
            <a:r>
              <a:rPr lang="en-US" dirty="0" smtClean="0"/>
              <a:t>Item Page: here are the results of </a:t>
            </a:r>
            <a:r>
              <a:rPr lang="en-US" dirty="0" err="1" smtClean="0"/>
              <a:t>Apriori</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3" y="1485116"/>
            <a:ext cx="9099285" cy="5330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3969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09800"/>
            <a:ext cx="8153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hape 54">
            <a:extLst>
              <a:ext uri="{FF2B5EF4-FFF2-40B4-BE49-F238E27FC236}">
                <a16:creationId xmlns="" xmlns:a16="http://schemas.microsoft.com/office/drawing/2014/main" id="{F0EF117F-1B40-46F6-9103-3373F936D496}"/>
              </a:ext>
            </a:extLst>
          </p:cNvPr>
          <p:cNvSpPr txBox="1"/>
          <p:nvPr/>
        </p:nvSpPr>
        <p:spPr>
          <a:xfrm>
            <a:off x="-30101" y="29227"/>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smtClean="0"/>
              <a:t>Application Screenshots</a:t>
            </a:r>
            <a:endParaRPr lang="en" sz="3200" dirty="0"/>
          </a:p>
        </p:txBody>
      </p:sp>
      <p:sp>
        <p:nvSpPr>
          <p:cNvPr id="4" name="Shape 55">
            <a:extLst>
              <a:ext uri="{FF2B5EF4-FFF2-40B4-BE49-F238E27FC236}">
                <a16:creationId xmlns="" xmlns:a16="http://schemas.microsoft.com/office/drawing/2014/main" id="{B207A947-D13B-4A37-8F65-9839A6C5D1A0}"/>
              </a:ext>
            </a:extLst>
          </p:cNvPr>
          <p:cNvSpPr txBox="1"/>
          <p:nvPr/>
        </p:nvSpPr>
        <p:spPr>
          <a:xfrm>
            <a:off x="457200" y="978332"/>
            <a:ext cx="8254482" cy="974683"/>
          </a:xfrm>
          <a:prstGeom prst="rect">
            <a:avLst/>
          </a:prstGeom>
          <a:noFill/>
          <a:ln>
            <a:noFill/>
          </a:ln>
        </p:spPr>
        <p:txBody>
          <a:bodyPr wrap="square" lIns="91425" tIns="91425" rIns="91425" bIns="91425" anchor="ctr" anchorCtr="0">
            <a:noAutofit/>
          </a:bodyPr>
          <a:lstStyle/>
          <a:p>
            <a:pPr marL="342900" indent="-342900">
              <a:buFontTx/>
              <a:buAutoNum type="arabicPeriod"/>
            </a:pPr>
            <a:r>
              <a:rPr lang="en-US" dirty="0" smtClean="0"/>
              <a:t>Admin Dashboard</a:t>
            </a:r>
          </a:p>
          <a:p>
            <a:pPr marL="342900" indent="-342900">
              <a:buFontTx/>
              <a:buAutoNum type="arabicPeriod"/>
            </a:pPr>
            <a:r>
              <a:rPr lang="en-US" dirty="0" smtClean="0"/>
              <a:t>Please note that to login as admin put username: Admin and </a:t>
            </a:r>
            <a:r>
              <a:rPr lang="en-US" dirty="0" err="1" smtClean="0"/>
              <a:t>Password:tushar</a:t>
            </a:r>
            <a:endParaRPr lang="en-US" dirty="0" smtClean="0"/>
          </a:p>
          <a:p>
            <a:pPr marL="342900" indent="-342900">
              <a:buFontTx/>
              <a:buAutoNum type="arabicPeriod"/>
            </a:pPr>
            <a:r>
              <a:rPr lang="en-US" dirty="0" smtClean="0"/>
              <a:t>To See the tableau dashboard you need to login using tableau credentials that we will provide in the email since it is a free version we cannot overcome this</a:t>
            </a:r>
            <a:endParaRPr lang="en-US" dirty="0"/>
          </a:p>
        </p:txBody>
      </p:sp>
    </p:spTree>
    <p:extLst>
      <p:ext uri="{BB962C8B-B14F-4D97-AF65-F5344CB8AC3E}">
        <p14:creationId xmlns:p14="http://schemas.microsoft.com/office/powerpoint/2010/main" val="12048934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54">
            <a:extLst>
              <a:ext uri="{FF2B5EF4-FFF2-40B4-BE49-F238E27FC236}">
                <a16:creationId xmlns="" xmlns:a16="http://schemas.microsoft.com/office/drawing/2014/main" id="{F0EF117F-1B40-46F6-9103-3373F936D496}"/>
              </a:ext>
            </a:extLst>
          </p:cNvPr>
          <p:cNvSpPr txBox="1"/>
          <p:nvPr/>
        </p:nvSpPr>
        <p:spPr>
          <a:xfrm>
            <a:off x="-30101" y="29227"/>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smtClean="0"/>
              <a:t>Work Division</a:t>
            </a:r>
            <a:endParaRPr lang="en" sz="3200" dirty="0"/>
          </a:p>
        </p:txBody>
      </p:sp>
      <p:sp>
        <p:nvSpPr>
          <p:cNvPr id="4" name="Shape 55">
            <a:extLst>
              <a:ext uri="{FF2B5EF4-FFF2-40B4-BE49-F238E27FC236}">
                <a16:creationId xmlns="" xmlns:a16="http://schemas.microsoft.com/office/drawing/2014/main" id="{B207A947-D13B-4A37-8F65-9839A6C5D1A0}"/>
              </a:ext>
            </a:extLst>
          </p:cNvPr>
          <p:cNvSpPr txBox="1"/>
          <p:nvPr/>
        </p:nvSpPr>
        <p:spPr>
          <a:xfrm>
            <a:off x="51318" y="969982"/>
            <a:ext cx="8254482" cy="2763818"/>
          </a:xfrm>
          <a:prstGeom prst="rect">
            <a:avLst/>
          </a:prstGeom>
          <a:noFill/>
          <a:ln>
            <a:noFill/>
          </a:ln>
        </p:spPr>
        <p:txBody>
          <a:bodyPr wrap="square" lIns="91425" tIns="91425" rIns="91425" bIns="91425" anchor="ctr" anchorCtr="0">
            <a:noAutofit/>
          </a:bodyPr>
          <a:lstStyle/>
          <a:p>
            <a:r>
              <a:rPr lang="en-US" dirty="0" smtClean="0"/>
              <a:t>  Team Members:	</a:t>
            </a:r>
          </a:p>
          <a:p>
            <a:pPr marL="800100" lvl="1" indent="-342900">
              <a:buAutoNum type="arabicPeriod"/>
            </a:pPr>
            <a:r>
              <a:rPr lang="en-US" dirty="0" err="1" smtClean="0"/>
              <a:t>Tushar</a:t>
            </a:r>
            <a:r>
              <a:rPr lang="en-US" dirty="0" smtClean="0"/>
              <a:t> </a:t>
            </a:r>
            <a:r>
              <a:rPr lang="en-US" dirty="0" err="1" smtClean="0"/>
              <a:t>Goel</a:t>
            </a:r>
            <a:r>
              <a:rPr lang="en-US" dirty="0"/>
              <a:t> </a:t>
            </a:r>
            <a:r>
              <a:rPr lang="en-US" dirty="0" smtClean="0"/>
              <a:t>: EDA, Luigi Pipeline, </a:t>
            </a:r>
            <a:r>
              <a:rPr lang="en-US" dirty="0" err="1" smtClean="0"/>
              <a:t>WebScraping</a:t>
            </a:r>
            <a:r>
              <a:rPr lang="en-US" dirty="0" smtClean="0"/>
              <a:t>, </a:t>
            </a:r>
            <a:r>
              <a:rPr lang="en-US" dirty="0" err="1" smtClean="0"/>
              <a:t>Docker</a:t>
            </a:r>
            <a:r>
              <a:rPr lang="en-US" dirty="0" smtClean="0"/>
              <a:t>, Heuristics calculation, Feature Engineering, Recommendation Models, Web Development and Deployment, </a:t>
            </a:r>
            <a:r>
              <a:rPr lang="en-US" dirty="0" err="1" smtClean="0"/>
              <a:t>Dashboarding</a:t>
            </a:r>
            <a:r>
              <a:rPr lang="en-US" dirty="0" smtClean="0"/>
              <a:t>, Documentation</a:t>
            </a:r>
          </a:p>
          <a:p>
            <a:pPr lvl="1"/>
            <a:endParaRPr lang="en-US" dirty="0" smtClean="0"/>
          </a:p>
          <a:p>
            <a:pPr lvl="1"/>
            <a:r>
              <a:rPr lang="en-US" dirty="0" smtClean="0"/>
              <a:t>2.  </a:t>
            </a:r>
            <a:r>
              <a:rPr lang="en-US" dirty="0" err="1" smtClean="0"/>
              <a:t>Jaini</a:t>
            </a:r>
            <a:r>
              <a:rPr lang="en-US" dirty="0" smtClean="0"/>
              <a:t> </a:t>
            </a:r>
            <a:r>
              <a:rPr lang="en-US" dirty="0" err="1" smtClean="0"/>
              <a:t>Bhansali</a:t>
            </a:r>
            <a:r>
              <a:rPr lang="en-US" dirty="0" smtClean="0"/>
              <a:t>: EDA, Merging Datasets, Heuristics, Feature Engineering, Web Development, </a:t>
            </a:r>
            <a:r>
              <a:rPr lang="en-US" dirty="0" err="1" smtClean="0"/>
              <a:t>Dashboarding</a:t>
            </a:r>
            <a:r>
              <a:rPr lang="en-US" dirty="0" smtClean="0"/>
              <a:t>, </a:t>
            </a:r>
            <a:r>
              <a:rPr lang="en-US" dirty="0" err="1" smtClean="0"/>
              <a:t>Apriori</a:t>
            </a:r>
            <a:r>
              <a:rPr lang="en-US" dirty="0" smtClean="0"/>
              <a:t> Implementation, Documentation</a:t>
            </a:r>
            <a:endParaRPr lang="en-US" dirty="0"/>
          </a:p>
        </p:txBody>
      </p:sp>
    </p:spTree>
    <p:extLst>
      <p:ext uri="{BB962C8B-B14F-4D97-AF65-F5344CB8AC3E}">
        <p14:creationId xmlns:p14="http://schemas.microsoft.com/office/powerpoint/2010/main" val="30688524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A94AF1EA-E889-4F37-8D29-7347B3E222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600" y="699325"/>
            <a:ext cx="8178799" cy="5459348"/>
          </a:xfrm>
          <a:prstGeom prst="rect">
            <a:avLst/>
          </a:prstGeom>
        </p:spPr>
      </p:pic>
    </p:spTree>
    <p:extLst>
      <p:ext uri="{BB962C8B-B14F-4D97-AF65-F5344CB8AC3E}">
        <p14:creationId xmlns:p14="http://schemas.microsoft.com/office/powerpoint/2010/main" val="3920851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5">
            <a:extLst>
              <a:ext uri="{FF2B5EF4-FFF2-40B4-BE49-F238E27FC236}">
                <a16:creationId xmlns="" xmlns:a16="http://schemas.microsoft.com/office/drawing/2014/main" id="{385A9D26-EA3F-41A4-800A-3C9B8DB972A8}"/>
              </a:ext>
            </a:extLst>
          </p:cNvPr>
          <p:cNvSpPr txBox="1"/>
          <p:nvPr/>
        </p:nvSpPr>
        <p:spPr>
          <a:xfrm>
            <a:off x="533400" y="1066800"/>
            <a:ext cx="8229600" cy="4648200"/>
          </a:xfrm>
          <a:prstGeom prst="rect">
            <a:avLst/>
          </a:prstGeom>
          <a:noFill/>
          <a:ln>
            <a:noFill/>
          </a:ln>
        </p:spPr>
        <p:txBody>
          <a:bodyPr wrap="square" lIns="91425" tIns="91425" rIns="91425" bIns="91425" anchor="ctr" anchorCtr="0">
            <a:noAutofit/>
          </a:bodyPr>
          <a:lstStyle/>
          <a:p>
            <a:pPr marL="342900" indent="-342900">
              <a:buAutoNum type="arabicPeriod"/>
            </a:pPr>
            <a:r>
              <a:rPr lang="en-US" dirty="0" smtClean="0"/>
              <a:t>Improving Instacart’s ability to provide relevant products to user and increase the sales by recommending unexplored products by that user.</a:t>
            </a:r>
          </a:p>
          <a:p>
            <a:pPr marL="342900" indent="-342900">
              <a:buAutoNum type="arabicPeriod"/>
            </a:pPr>
            <a:endParaRPr lang="en-US" dirty="0"/>
          </a:p>
          <a:p>
            <a:pPr marL="342900" indent="-342900">
              <a:buAutoNum type="arabicPeriod"/>
            </a:pPr>
            <a:r>
              <a:rPr lang="en-US" dirty="0" smtClean="0"/>
              <a:t>Provide Summary Metrics to Instacart Admin for analyzing the   patterns by means of tableau dashboard and EDA.</a:t>
            </a:r>
          </a:p>
          <a:p>
            <a:endParaRPr lang="en-US" dirty="0"/>
          </a:p>
          <a:p>
            <a:pPr marL="342900" indent="-342900">
              <a:buAutoNum type="arabicPeriod" startAt="3"/>
            </a:pPr>
            <a:r>
              <a:rPr lang="en-US" b="1" dirty="0"/>
              <a:t>InstaCart User</a:t>
            </a:r>
            <a:r>
              <a:rPr lang="en-US" dirty="0"/>
              <a:t>: Improve a user’s shopping experience with recommendations based on the buying pattern.</a:t>
            </a:r>
          </a:p>
          <a:p>
            <a:pPr marL="342900" indent="-342900">
              <a:buAutoNum type="arabicPeriod" startAt="3"/>
            </a:pPr>
            <a:endParaRPr lang="en-US" dirty="0"/>
          </a:p>
          <a:p>
            <a:pPr lvl="0" rtl="0">
              <a:lnSpc>
                <a:spcPct val="115000"/>
              </a:lnSpc>
              <a:spcBef>
                <a:spcPts val="700"/>
              </a:spcBef>
              <a:spcAft>
                <a:spcPts val="200"/>
              </a:spcAft>
              <a:buNone/>
            </a:pPr>
            <a:endParaRPr sz="2000" b="1" dirty="0">
              <a:latin typeface="Maven Pro"/>
              <a:ea typeface="Maven Pro"/>
              <a:cs typeface="Maven Pro"/>
              <a:sym typeface="Maven Pro"/>
            </a:endParaRPr>
          </a:p>
        </p:txBody>
      </p:sp>
      <p:sp>
        <p:nvSpPr>
          <p:cNvPr id="3" name="Shape 54">
            <a:extLst>
              <a:ext uri="{FF2B5EF4-FFF2-40B4-BE49-F238E27FC236}">
                <a16:creationId xmlns="" xmlns:a16="http://schemas.microsoft.com/office/drawing/2014/main" id="{7908BD67-1AF5-4784-B20A-C3C9033B919A}"/>
              </a:ext>
            </a:extLst>
          </p:cNvPr>
          <p:cNvSpPr txBox="1"/>
          <p:nvPr/>
        </p:nvSpPr>
        <p:spPr>
          <a:xfrm>
            <a:off x="0"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a:t>Goals	</a:t>
            </a:r>
          </a:p>
        </p:txBody>
      </p:sp>
    </p:spTree>
    <p:extLst>
      <p:ext uri="{BB962C8B-B14F-4D97-AF65-F5344CB8AC3E}">
        <p14:creationId xmlns:p14="http://schemas.microsoft.com/office/powerpoint/2010/main" val="3166074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5">
            <a:extLst>
              <a:ext uri="{FF2B5EF4-FFF2-40B4-BE49-F238E27FC236}">
                <a16:creationId xmlns="" xmlns:a16="http://schemas.microsoft.com/office/drawing/2014/main" id="{8EE5E77A-3C70-4D64-A8CC-6DD00EE869E6}"/>
              </a:ext>
            </a:extLst>
          </p:cNvPr>
          <p:cNvSpPr txBox="1"/>
          <p:nvPr/>
        </p:nvSpPr>
        <p:spPr>
          <a:xfrm>
            <a:off x="762000" y="1143000"/>
            <a:ext cx="7924800" cy="5334000"/>
          </a:xfrm>
          <a:prstGeom prst="rect">
            <a:avLst/>
          </a:prstGeom>
          <a:noFill/>
          <a:ln>
            <a:noFill/>
          </a:ln>
        </p:spPr>
        <p:txBody>
          <a:bodyPr wrap="square" lIns="91425" tIns="91425" rIns="91425" bIns="91425" anchor="ctr" anchorCtr="0">
            <a:noAutofit/>
          </a:bodyPr>
          <a:lstStyle/>
          <a:p>
            <a:pPr marL="342900" lvl="0" indent="-342900">
              <a:buAutoNum type="arabicPeriod"/>
            </a:pPr>
            <a:r>
              <a:rPr lang="en-US" dirty="0"/>
              <a:t>Data Scrapping</a:t>
            </a:r>
          </a:p>
          <a:p>
            <a:pPr lvl="0"/>
            <a:endParaRPr lang="en-US" dirty="0"/>
          </a:p>
          <a:p>
            <a:pPr lvl="0"/>
            <a:r>
              <a:rPr lang="en-US" dirty="0"/>
              <a:t>2.   Data Preprocessing</a:t>
            </a:r>
          </a:p>
          <a:p>
            <a:pPr lvl="0"/>
            <a:r>
              <a:rPr lang="en-US" dirty="0"/>
              <a:t>	</a:t>
            </a:r>
            <a:r>
              <a:rPr lang="en-US" dirty="0" smtClean="0"/>
              <a:t>- Data </a:t>
            </a:r>
            <a:r>
              <a:rPr lang="en-US" dirty="0"/>
              <a:t>Cleaning and Handle Missing Value Analysis</a:t>
            </a:r>
          </a:p>
          <a:p>
            <a:pPr lvl="0"/>
            <a:r>
              <a:rPr lang="en-US" dirty="0"/>
              <a:t>	</a:t>
            </a:r>
            <a:r>
              <a:rPr lang="en-US" dirty="0" smtClean="0"/>
              <a:t>- Join </a:t>
            </a:r>
            <a:r>
              <a:rPr lang="en-US" dirty="0"/>
              <a:t>the different csv’s to form a joint dataset</a:t>
            </a:r>
          </a:p>
          <a:p>
            <a:pPr lvl="0"/>
            <a:endParaRPr lang="en-US" dirty="0"/>
          </a:p>
          <a:p>
            <a:pPr marL="342900" lvl="0" indent="-342900">
              <a:buAutoNum type="arabicPeriod" startAt="3"/>
            </a:pPr>
            <a:r>
              <a:rPr lang="en-US" dirty="0" smtClean="0"/>
              <a:t>Exploratory </a:t>
            </a:r>
            <a:r>
              <a:rPr lang="en-US" dirty="0"/>
              <a:t>Data </a:t>
            </a:r>
            <a:r>
              <a:rPr lang="en-US" dirty="0" smtClean="0"/>
              <a:t>Analysis</a:t>
            </a:r>
          </a:p>
          <a:p>
            <a:pPr marL="342900" lvl="0" indent="-342900">
              <a:buAutoNum type="arabicPeriod" startAt="3"/>
            </a:pPr>
            <a:endParaRPr lang="en-US" dirty="0"/>
          </a:p>
          <a:p>
            <a:pPr lvl="0"/>
            <a:r>
              <a:rPr lang="en-US" dirty="0"/>
              <a:t>6.  Study of Unsupervised approaches</a:t>
            </a:r>
          </a:p>
          <a:p>
            <a:pPr lvl="0"/>
            <a:endParaRPr lang="en-US" dirty="0"/>
          </a:p>
          <a:p>
            <a:pPr marL="342900" lvl="0" indent="-342900">
              <a:buAutoNum type="arabicPeriod" startAt="7"/>
            </a:pPr>
            <a:r>
              <a:rPr lang="en-US" dirty="0"/>
              <a:t>Design a Data Pipeline and a feasible system to          </a:t>
            </a:r>
          </a:p>
          <a:p>
            <a:pPr lvl="0"/>
            <a:r>
              <a:rPr lang="en-US" dirty="0"/>
              <a:t>implement this approach</a:t>
            </a:r>
          </a:p>
          <a:p>
            <a:pPr lvl="0"/>
            <a:endParaRPr lang="en-US" dirty="0"/>
          </a:p>
          <a:p>
            <a:pPr lvl="0"/>
            <a:r>
              <a:rPr lang="en-US" dirty="0"/>
              <a:t>8.  Deploy the Model using Azure/AWS or another feasible approach </a:t>
            </a:r>
          </a:p>
          <a:p>
            <a:pPr lvl="0"/>
            <a:endParaRPr lang="en-US" dirty="0"/>
          </a:p>
          <a:p>
            <a:pPr lvl="0"/>
            <a:r>
              <a:rPr lang="en-US" dirty="0"/>
              <a:t>9.  Build a web application to demonstrate </a:t>
            </a:r>
            <a:r>
              <a:rPr lang="en-US" dirty="0" smtClean="0"/>
              <a:t>Associations and </a:t>
            </a:r>
            <a:r>
              <a:rPr lang="en-US" dirty="0"/>
              <a:t>recommendations</a:t>
            </a:r>
          </a:p>
          <a:p>
            <a:pPr marL="342900" indent="-342900">
              <a:buAutoNum type="arabicPeriod" startAt="3"/>
            </a:pPr>
            <a:endParaRPr lang="en-US" dirty="0"/>
          </a:p>
          <a:p>
            <a:pPr lvl="0" rtl="0">
              <a:lnSpc>
                <a:spcPct val="115000"/>
              </a:lnSpc>
              <a:spcBef>
                <a:spcPts val="700"/>
              </a:spcBef>
              <a:spcAft>
                <a:spcPts val="200"/>
              </a:spcAft>
              <a:buNone/>
            </a:pPr>
            <a:endParaRPr sz="2000" b="1" dirty="0">
              <a:latin typeface="Maven Pro"/>
              <a:ea typeface="Maven Pro"/>
              <a:cs typeface="Maven Pro"/>
              <a:sym typeface="Maven Pro"/>
            </a:endParaRPr>
          </a:p>
        </p:txBody>
      </p:sp>
      <p:sp>
        <p:nvSpPr>
          <p:cNvPr id="3" name="Shape 54">
            <a:extLst>
              <a:ext uri="{FF2B5EF4-FFF2-40B4-BE49-F238E27FC236}">
                <a16:creationId xmlns="" xmlns:a16="http://schemas.microsoft.com/office/drawing/2014/main" id="{C3F68DC2-3F3A-497D-BDF1-5043F5A2D243}"/>
              </a:ext>
            </a:extLst>
          </p:cNvPr>
          <p:cNvSpPr txBox="1"/>
          <p:nvPr/>
        </p:nvSpPr>
        <p:spPr>
          <a:xfrm>
            <a:off x="0"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a:t>Process Outline</a:t>
            </a:r>
          </a:p>
        </p:txBody>
      </p:sp>
    </p:spTree>
    <p:extLst>
      <p:ext uri="{BB962C8B-B14F-4D97-AF65-F5344CB8AC3E}">
        <p14:creationId xmlns:p14="http://schemas.microsoft.com/office/powerpoint/2010/main" val="1136523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4">
            <a:extLst>
              <a:ext uri="{FF2B5EF4-FFF2-40B4-BE49-F238E27FC236}">
                <a16:creationId xmlns="" xmlns:a16="http://schemas.microsoft.com/office/drawing/2014/main" id="{C3F68DC2-3F3A-497D-BDF1-5043F5A2D243}"/>
              </a:ext>
            </a:extLst>
          </p:cNvPr>
          <p:cNvSpPr txBox="1"/>
          <p:nvPr/>
        </p:nvSpPr>
        <p:spPr>
          <a:xfrm>
            <a:off x="0"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smtClean="0"/>
              <a:t>Framework Workflow</a:t>
            </a:r>
            <a:endParaRPr lang="en" sz="32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798159338"/>
              </p:ext>
            </p:extLst>
          </p:nvPr>
        </p:nvGraphicFramePr>
        <p:xfrm>
          <a:off x="122194" y="914400"/>
          <a:ext cx="8899612" cy="5715000"/>
        </p:xfrm>
        <a:graphic>
          <a:graphicData uri="http://schemas.openxmlformats.org/presentationml/2006/ole">
            <mc:AlternateContent xmlns:mc="http://schemas.openxmlformats.org/markup-compatibility/2006">
              <mc:Choice xmlns:v="urn:schemas-microsoft-com:vml" Requires="v">
                <p:oleObj spid="_x0000_s1040" name="Presentation" r:id="rId3" imgW="4570378" imgH="3427437" progId="PowerPoint.Show.12">
                  <p:embed/>
                </p:oleObj>
              </mc:Choice>
              <mc:Fallback>
                <p:oleObj name="Presentation" r:id="rId3" imgW="4570378" imgH="3427437" progId="PowerPoint.Show.1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194" y="914400"/>
                        <a:ext cx="8899612" cy="5715000"/>
                      </a:xfrm>
                      <a:prstGeom prst="rect">
                        <a:avLst/>
                      </a:prstGeom>
                      <a:noFill/>
                    </p:spPr>
                  </p:pic>
                </p:oleObj>
              </mc:Fallback>
            </mc:AlternateContent>
          </a:graphicData>
        </a:graphic>
      </p:graphicFrame>
    </p:spTree>
    <p:extLst>
      <p:ext uri="{BB962C8B-B14F-4D97-AF65-F5344CB8AC3E}">
        <p14:creationId xmlns:p14="http://schemas.microsoft.com/office/powerpoint/2010/main" val="3444673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4">
            <a:extLst>
              <a:ext uri="{FF2B5EF4-FFF2-40B4-BE49-F238E27FC236}">
                <a16:creationId xmlns="" xmlns:a16="http://schemas.microsoft.com/office/drawing/2014/main" id="{D62AD082-EBF9-472A-9E61-68E4CC456343}"/>
              </a:ext>
            </a:extLst>
          </p:cNvPr>
          <p:cNvSpPr txBox="1"/>
          <p:nvPr/>
        </p:nvSpPr>
        <p:spPr>
          <a:xfrm>
            <a:off x="-24882"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US" sz="3200"/>
              <a:t>Scraping Data</a:t>
            </a:r>
            <a:endParaRPr lang="en" sz="3200" dirty="0"/>
          </a:p>
        </p:txBody>
      </p:sp>
      <p:sp>
        <p:nvSpPr>
          <p:cNvPr id="4" name="Shape 55">
            <a:extLst>
              <a:ext uri="{FF2B5EF4-FFF2-40B4-BE49-F238E27FC236}">
                <a16:creationId xmlns="" xmlns:a16="http://schemas.microsoft.com/office/drawing/2014/main" id="{8023C879-D166-4E32-A30C-94508127A880}"/>
              </a:ext>
            </a:extLst>
          </p:cNvPr>
          <p:cNvSpPr txBox="1"/>
          <p:nvPr/>
        </p:nvSpPr>
        <p:spPr>
          <a:xfrm>
            <a:off x="304800" y="1268184"/>
            <a:ext cx="2819400" cy="5257800"/>
          </a:xfrm>
          <a:prstGeom prst="rect">
            <a:avLst/>
          </a:prstGeom>
          <a:noFill/>
          <a:ln>
            <a:noFill/>
          </a:ln>
        </p:spPr>
        <p:txBody>
          <a:bodyPr wrap="square" lIns="91425" tIns="91425" rIns="91425" bIns="91425" anchor="ctr" anchorCtr="0">
            <a:noAutofit/>
          </a:bodyPr>
          <a:lstStyle/>
          <a:p>
            <a:pPr>
              <a:lnSpc>
                <a:spcPct val="115000"/>
              </a:lnSpc>
              <a:spcBef>
                <a:spcPts val="700"/>
              </a:spcBef>
              <a:spcAft>
                <a:spcPts val="200"/>
              </a:spcAft>
            </a:pPr>
            <a:r>
              <a:rPr lang="en-US" dirty="0"/>
              <a:t>Since, the data is publicly available we scraped the data from the instacart.com</a:t>
            </a:r>
          </a:p>
          <a:p>
            <a:pPr>
              <a:lnSpc>
                <a:spcPct val="115000"/>
              </a:lnSpc>
              <a:spcBef>
                <a:spcPts val="700"/>
              </a:spcBef>
              <a:spcAft>
                <a:spcPts val="200"/>
              </a:spcAft>
            </a:pPr>
            <a:r>
              <a:rPr lang="en-US" dirty="0"/>
              <a:t>The data set consists of list of prior orders of the user and the latest orders of the user. The orders miss details of the products names, departments and aisles. Hence, we have merged the data to get complete details of the prior orders and the latest orders.</a:t>
            </a:r>
          </a:p>
          <a:p>
            <a:pPr lvl="0" rtl="0">
              <a:lnSpc>
                <a:spcPct val="115000"/>
              </a:lnSpc>
              <a:spcBef>
                <a:spcPts val="700"/>
              </a:spcBef>
              <a:spcAft>
                <a:spcPts val="200"/>
              </a:spcAft>
              <a:buNone/>
            </a:pPr>
            <a:endParaRPr lang="en-US" sz="2000" b="1" dirty="0">
              <a:latin typeface="Maven Pro"/>
              <a:ea typeface="Maven Pro"/>
              <a:cs typeface="Maven Pro"/>
              <a:sym typeface="Maven Pro"/>
            </a:endParaRPr>
          </a:p>
        </p:txBody>
      </p:sp>
      <p:pic>
        <p:nvPicPr>
          <p:cNvPr id="5" name="Picture 4">
            <a:extLst>
              <a:ext uri="{FF2B5EF4-FFF2-40B4-BE49-F238E27FC236}">
                <a16:creationId xmlns="" xmlns:a16="http://schemas.microsoft.com/office/drawing/2014/main" id="{F241ADC3-B55B-42F5-8ADC-140697D88366}"/>
              </a:ext>
            </a:extLst>
          </p:cNvPr>
          <p:cNvPicPr>
            <a:picLocks noChangeAspect="1"/>
          </p:cNvPicPr>
          <p:nvPr/>
        </p:nvPicPr>
        <p:blipFill>
          <a:blip r:embed="rId2"/>
          <a:stretch>
            <a:fillRect/>
          </a:stretch>
        </p:blipFill>
        <p:spPr>
          <a:xfrm>
            <a:off x="3124200" y="1268184"/>
            <a:ext cx="5715000" cy="5257800"/>
          </a:xfrm>
          <a:prstGeom prst="rect">
            <a:avLst/>
          </a:prstGeom>
        </p:spPr>
      </p:pic>
    </p:spTree>
    <p:extLst>
      <p:ext uri="{BB962C8B-B14F-4D97-AF65-F5344CB8AC3E}">
        <p14:creationId xmlns:p14="http://schemas.microsoft.com/office/powerpoint/2010/main" val="3895493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4">
            <a:extLst>
              <a:ext uri="{FF2B5EF4-FFF2-40B4-BE49-F238E27FC236}">
                <a16:creationId xmlns="" xmlns:a16="http://schemas.microsoft.com/office/drawing/2014/main" id="{21A29279-DF14-47BB-A3AB-E29A5DE3B90B}"/>
              </a:ext>
            </a:extLst>
          </p:cNvPr>
          <p:cNvSpPr txBox="1"/>
          <p:nvPr/>
        </p:nvSpPr>
        <p:spPr>
          <a:xfrm>
            <a:off x="-24882"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US" sz="3200" dirty="0"/>
              <a:t>Relational View of the data</a:t>
            </a:r>
            <a:endParaRPr lang="en" sz="3200" dirty="0"/>
          </a:p>
        </p:txBody>
      </p:sp>
      <p:pic>
        <p:nvPicPr>
          <p:cNvPr id="4" name="Picture 3">
            <a:extLst>
              <a:ext uri="{FF2B5EF4-FFF2-40B4-BE49-F238E27FC236}">
                <a16:creationId xmlns="" xmlns:a16="http://schemas.microsoft.com/office/drawing/2014/main" id="{D375011F-A758-4E1E-8D62-70354F7DC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318" y="1219200"/>
            <a:ext cx="8229600" cy="2590800"/>
          </a:xfrm>
          <a:prstGeom prst="rect">
            <a:avLst/>
          </a:prstGeom>
        </p:spPr>
      </p:pic>
      <p:sp>
        <p:nvSpPr>
          <p:cNvPr id="5" name="Shape 55">
            <a:extLst>
              <a:ext uri="{FF2B5EF4-FFF2-40B4-BE49-F238E27FC236}">
                <a16:creationId xmlns="" xmlns:a16="http://schemas.microsoft.com/office/drawing/2014/main" id="{D64C466B-DFEB-491F-9B6A-F623230FF5DB}"/>
              </a:ext>
            </a:extLst>
          </p:cNvPr>
          <p:cNvSpPr txBox="1"/>
          <p:nvPr/>
        </p:nvSpPr>
        <p:spPr>
          <a:xfrm>
            <a:off x="449020" y="3840271"/>
            <a:ext cx="8229600" cy="2194248"/>
          </a:xfrm>
          <a:prstGeom prst="rect">
            <a:avLst/>
          </a:prstGeom>
          <a:noFill/>
          <a:ln>
            <a:noFill/>
          </a:ln>
        </p:spPr>
        <p:txBody>
          <a:bodyPr wrap="square" lIns="91425" tIns="91425" rIns="91425" bIns="91425" anchor="ctr" anchorCtr="0">
            <a:noAutofit/>
          </a:bodyPr>
          <a:lstStyle/>
          <a:p>
            <a:pPr lvl="0" rtl="0">
              <a:lnSpc>
                <a:spcPct val="115000"/>
              </a:lnSpc>
              <a:spcBef>
                <a:spcPts val="700"/>
              </a:spcBef>
              <a:spcAft>
                <a:spcPts val="200"/>
              </a:spcAft>
              <a:buNone/>
            </a:pPr>
            <a:r>
              <a:rPr lang="en-US" sz="2000" b="1" dirty="0">
                <a:latin typeface="Maven Pro"/>
                <a:ea typeface="Maven Pro"/>
                <a:cs typeface="Maven Pro"/>
                <a:sym typeface="Maven Pro"/>
              </a:rPr>
              <a:t>This </a:t>
            </a:r>
            <a:r>
              <a:rPr lang="en-US" sz="2000" b="1" dirty="0" smtClean="0">
                <a:latin typeface="Maven Pro"/>
                <a:ea typeface="Maven Pro"/>
                <a:cs typeface="Maven Pro"/>
                <a:sym typeface="Maven Pro"/>
              </a:rPr>
              <a:t>screenshot </a:t>
            </a:r>
            <a:r>
              <a:rPr lang="en-US" sz="2000" b="1" dirty="0">
                <a:latin typeface="Maven Pro"/>
                <a:ea typeface="Maven Pro"/>
                <a:cs typeface="Maven Pro"/>
                <a:sym typeface="Maven Pro"/>
              </a:rPr>
              <a:t>gives us a</a:t>
            </a:r>
            <a:r>
              <a:rPr lang="en-US" sz="2000" b="1" dirty="0" smtClean="0">
                <a:latin typeface="Maven Pro"/>
                <a:ea typeface="Maven Pro"/>
                <a:cs typeface="Maven Pro"/>
                <a:sym typeface="Maven Pro"/>
              </a:rPr>
              <a:t> </a:t>
            </a:r>
            <a:r>
              <a:rPr lang="en-US" sz="2000" b="1" dirty="0">
                <a:latin typeface="Maven Pro"/>
                <a:ea typeface="Maven Pro"/>
                <a:cs typeface="Maven Pro"/>
                <a:sym typeface="Maven Pro"/>
              </a:rPr>
              <a:t>view of how our data is related and </a:t>
            </a:r>
            <a:r>
              <a:rPr lang="en-US" sz="2000" b="1" dirty="0" smtClean="0">
                <a:latin typeface="Maven Pro"/>
                <a:ea typeface="Maven Pro"/>
                <a:cs typeface="Maven Pro"/>
                <a:sym typeface="Maven Pro"/>
              </a:rPr>
              <a:t>hence helped </a:t>
            </a:r>
            <a:r>
              <a:rPr lang="en-US" sz="2000" b="1" dirty="0">
                <a:latin typeface="Maven Pro"/>
                <a:ea typeface="Maven Pro"/>
                <a:cs typeface="Maven Pro"/>
                <a:sym typeface="Maven Pro"/>
              </a:rPr>
              <a:t>us in merging and </a:t>
            </a:r>
            <a:r>
              <a:rPr lang="en-US" sz="2000" b="1" dirty="0" smtClean="0">
                <a:latin typeface="Maven Pro"/>
                <a:ea typeface="Maven Pro"/>
                <a:cs typeface="Maven Pro"/>
                <a:sym typeface="Maven Pro"/>
              </a:rPr>
              <a:t>better in the understanding of </a:t>
            </a:r>
            <a:r>
              <a:rPr lang="en-US" sz="2000" b="1" dirty="0">
                <a:latin typeface="Maven Pro"/>
                <a:ea typeface="Maven Pro"/>
                <a:cs typeface="Maven Pro"/>
                <a:sym typeface="Maven Pro"/>
              </a:rPr>
              <a:t>the data</a:t>
            </a:r>
          </a:p>
        </p:txBody>
      </p:sp>
    </p:spTree>
    <p:extLst>
      <p:ext uri="{BB962C8B-B14F-4D97-AF65-F5344CB8AC3E}">
        <p14:creationId xmlns:p14="http://schemas.microsoft.com/office/powerpoint/2010/main" val="1060373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4620" y="1371600"/>
            <a:ext cx="6095999"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hape 54">
            <a:extLst>
              <a:ext uri="{FF2B5EF4-FFF2-40B4-BE49-F238E27FC236}">
                <a16:creationId xmlns="" xmlns:a16="http://schemas.microsoft.com/office/drawing/2014/main" id="{46B57F4C-F09F-443C-8DF3-B88B1AAC4696}"/>
              </a:ext>
            </a:extLst>
          </p:cNvPr>
          <p:cNvSpPr txBox="1"/>
          <p:nvPr/>
        </p:nvSpPr>
        <p:spPr>
          <a:xfrm>
            <a:off x="-24882"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US" sz="3200" dirty="0"/>
              <a:t>EDA and Summary Metrics</a:t>
            </a:r>
            <a:endParaRPr lang="en" sz="3200" dirty="0"/>
          </a:p>
        </p:txBody>
      </p:sp>
      <p:sp>
        <p:nvSpPr>
          <p:cNvPr id="4" name="Shape 55">
            <a:extLst>
              <a:ext uri="{FF2B5EF4-FFF2-40B4-BE49-F238E27FC236}">
                <a16:creationId xmlns="" xmlns:a16="http://schemas.microsoft.com/office/drawing/2014/main" id="{0BB6B3AC-405D-401A-A462-BCAD0C950CD2}"/>
              </a:ext>
            </a:extLst>
          </p:cNvPr>
          <p:cNvSpPr txBox="1"/>
          <p:nvPr/>
        </p:nvSpPr>
        <p:spPr>
          <a:xfrm>
            <a:off x="304800" y="1371600"/>
            <a:ext cx="2514601" cy="4572000"/>
          </a:xfrm>
          <a:prstGeom prst="rect">
            <a:avLst/>
          </a:prstGeom>
          <a:noFill/>
          <a:ln>
            <a:noFill/>
          </a:ln>
        </p:spPr>
        <p:txBody>
          <a:bodyPr wrap="square" lIns="91425" tIns="91425" rIns="91425" bIns="91425" anchor="ctr" anchorCtr="0">
            <a:noAutofit/>
          </a:bodyPr>
          <a:lstStyle/>
          <a:p>
            <a:pPr lvl="0" rtl="0">
              <a:lnSpc>
                <a:spcPct val="115000"/>
              </a:lnSpc>
              <a:spcBef>
                <a:spcPts val="700"/>
              </a:spcBef>
              <a:spcAft>
                <a:spcPts val="200"/>
              </a:spcAft>
              <a:buNone/>
            </a:pPr>
            <a:r>
              <a:rPr lang="en-US" sz="2000" b="1" dirty="0" smtClean="0">
                <a:latin typeface="Maven Pro"/>
                <a:ea typeface="Maven Pro"/>
                <a:cs typeface="Maven Pro"/>
                <a:sym typeface="Maven Pro"/>
              </a:rPr>
              <a:t>This graph gives </a:t>
            </a:r>
            <a:r>
              <a:rPr lang="en-US" sz="2000" b="1" dirty="0">
                <a:latin typeface="Maven Pro"/>
                <a:ea typeface="Maven Pro"/>
                <a:cs typeface="Maven Pro"/>
                <a:sym typeface="Maven Pro"/>
              </a:rPr>
              <a:t>us the unique user-id’s present on the basis of the evaluation sets and as we can see there are maximum unique values in the prior set vs the train and test set</a:t>
            </a:r>
          </a:p>
        </p:txBody>
      </p:sp>
    </p:spTree>
    <p:extLst>
      <p:ext uri="{BB962C8B-B14F-4D97-AF65-F5344CB8AC3E}">
        <p14:creationId xmlns:p14="http://schemas.microsoft.com/office/powerpoint/2010/main" val="1618789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1" y="936170"/>
            <a:ext cx="5663682" cy="592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hape 54">
            <a:extLst>
              <a:ext uri="{FF2B5EF4-FFF2-40B4-BE49-F238E27FC236}">
                <a16:creationId xmlns="" xmlns:a16="http://schemas.microsoft.com/office/drawing/2014/main" id="{53B0CBD6-CF41-44F5-8F73-AA9BEE9EF6A3}"/>
              </a:ext>
            </a:extLst>
          </p:cNvPr>
          <p:cNvSpPr txBox="1"/>
          <p:nvPr/>
        </p:nvSpPr>
        <p:spPr>
          <a:xfrm>
            <a:off x="-24882"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US" sz="3200" dirty="0"/>
              <a:t>EDA and Summary Metrics</a:t>
            </a:r>
            <a:endParaRPr lang="en" sz="3200" dirty="0"/>
          </a:p>
        </p:txBody>
      </p:sp>
      <p:sp>
        <p:nvSpPr>
          <p:cNvPr id="5" name="Shape 55">
            <a:extLst>
              <a:ext uri="{FF2B5EF4-FFF2-40B4-BE49-F238E27FC236}">
                <a16:creationId xmlns="" xmlns:a16="http://schemas.microsoft.com/office/drawing/2014/main" id="{64DDAC5F-56D6-4142-9624-637CBBC683E8}"/>
              </a:ext>
            </a:extLst>
          </p:cNvPr>
          <p:cNvSpPr txBox="1"/>
          <p:nvPr/>
        </p:nvSpPr>
        <p:spPr>
          <a:xfrm>
            <a:off x="5714999" y="936170"/>
            <a:ext cx="3404119" cy="5470848"/>
          </a:xfrm>
          <a:prstGeom prst="rect">
            <a:avLst/>
          </a:prstGeom>
          <a:noFill/>
          <a:ln>
            <a:noFill/>
          </a:ln>
        </p:spPr>
        <p:txBody>
          <a:bodyPr wrap="square" lIns="91425" tIns="91425" rIns="91425" bIns="91425" anchor="ctr" anchorCtr="0">
            <a:noAutofit/>
          </a:bodyPr>
          <a:lstStyle/>
          <a:p>
            <a:pPr lvl="0" rtl="0">
              <a:lnSpc>
                <a:spcPct val="115000"/>
              </a:lnSpc>
              <a:spcBef>
                <a:spcPts val="700"/>
              </a:spcBef>
              <a:spcAft>
                <a:spcPts val="200"/>
              </a:spcAft>
              <a:buNone/>
            </a:pPr>
            <a:r>
              <a:rPr lang="en-US" sz="2000" b="1" dirty="0">
                <a:latin typeface="Maven Pro"/>
                <a:ea typeface="Maven Pro"/>
                <a:cs typeface="Maven Pro"/>
                <a:sym typeface="Maven Pro"/>
              </a:rPr>
              <a:t>This Picture gives us the information on which days of the week people come and buy the most.</a:t>
            </a:r>
          </a:p>
          <a:p>
            <a:pPr lvl="0" rtl="0">
              <a:lnSpc>
                <a:spcPct val="115000"/>
              </a:lnSpc>
              <a:spcBef>
                <a:spcPts val="700"/>
              </a:spcBef>
              <a:spcAft>
                <a:spcPts val="200"/>
              </a:spcAft>
              <a:buNone/>
            </a:pPr>
            <a:r>
              <a:rPr lang="en-US" sz="2000" b="1" dirty="0">
                <a:latin typeface="Maven Pro"/>
                <a:ea typeface="Maven Pro"/>
                <a:cs typeface="Maven Pro"/>
                <a:sym typeface="Maven Pro"/>
              </a:rPr>
              <a:t>This helps us in predicting the stocks that need to be maintained by the company</a:t>
            </a:r>
          </a:p>
          <a:p>
            <a:pPr lvl="0" rtl="0">
              <a:lnSpc>
                <a:spcPct val="115000"/>
              </a:lnSpc>
              <a:spcBef>
                <a:spcPts val="700"/>
              </a:spcBef>
              <a:spcAft>
                <a:spcPts val="200"/>
              </a:spcAft>
              <a:buNone/>
            </a:pPr>
            <a:r>
              <a:rPr lang="en-US" sz="2000" b="1" dirty="0">
                <a:latin typeface="Maven Pro"/>
                <a:ea typeface="Maven Pro"/>
                <a:cs typeface="Maven Pro"/>
                <a:sym typeface="Maven Pro"/>
              </a:rPr>
              <a:t>As it can be clearly seen on Saturday and Sunday’s there is a spike in the number of orders</a:t>
            </a:r>
          </a:p>
        </p:txBody>
      </p:sp>
    </p:spTree>
    <p:extLst>
      <p:ext uri="{BB962C8B-B14F-4D97-AF65-F5344CB8AC3E}">
        <p14:creationId xmlns:p14="http://schemas.microsoft.com/office/powerpoint/2010/main" val="259270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115</TotalTime>
  <Words>906</Words>
  <Application>Microsoft Office PowerPoint</Application>
  <PresentationFormat>On-screen Show (4:3)</PresentationFormat>
  <Paragraphs>106</Paragraphs>
  <Slides>24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Grid</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Jigyasa</dc:creator>
  <cp:lastModifiedBy>Jigyasa</cp:lastModifiedBy>
  <cp:revision>21</cp:revision>
  <dcterms:created xsi:type="dcterms:W3CDTF">2017-12-02T07:39:00Z</dcterms:created>
  <dcterms:modified xsi:type="dcterms:W3CDTF">2017-12-19T22:10:42Z</dcterms:modified>
</cp:coreProperties>
</file>