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Maven Pro" panose="020B0604020202020204" charset="0"/>
      <p:regular r:id="rId22"/>
      <p:bold r:id="rId23"/>
    </p:embeddedFont>
    <p:embeddedFont>
      <p:font typeface="Nuni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ECA8D80-3CC6-46BA-9EFB-18D1F557C0AC}">
  <a:tblStyle styleId="{0ECA8D80-3CC6-46BA-9EFB-18D1F557C0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>
                <a:solidFill>
                  <a:schemeClr val="lt1"/>
                </a:solidFill>
              </a:rPr>
              <a:t>‹#›</a:t>
            </a:fld>
            <a:endParaRPr lang="pt-PT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>
                <a:solidFill>
                  <a:schemeClr val="lt1"/>
                </a:solidFill>
              </a:rPr>
              <a:t>‹#›</a:t>
            </a:fld>
            <a:endParaRPr lang="pt-PT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>
                <a:solidFill>
                  <a:schemeClr val="lt1"/>
                </a:solidFill>
              </a:rPr>
              <a:t>‹#›</a:t>
            </a:fld>
            <a:endParaRPr lang="pt-PT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>
                <a:solidFill>
                  <a:schemeClr val="lt1"/>
                </a:solidFill>
              </a:rPr>
              <a:t>‹#›</a:t>
            </a:fld>
            <a:endParaRPr lang="pt-PT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PT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pt-PT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824000" y="1085500"/>
            <a:ext cx="6426300" cy="1872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5200"/>
              <a:t>BASE DE DADOS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/>
              <a:t>iVotas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937800" y="3458100"/>
            <a:ext cx="4255500" cy="695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Universidade de Coimbra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pt-PT"/>
              <a:t>DEI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5200"/>
              <a:t>Trabalho Realizado Anteriormente</a:t>
            </a:r>
          </a:p>
        </p:txBody>
      </p:sp>
      <p:graphicFrame>
        <p:nvGraphicFramePr>
          <p:cNvPr id="336" name="Shape 336"/>
          <p:cNvGraphicFramePr/>
          <p:nvPr/>
        </p:nvGraphicFramePr>
        <p:xfrm>
          <a:off x="1621075" y="25765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{0ECA8D80-3CC6-46BA-9EFB-18D1F557C0AC}</a:tableStyleId>
              </a:tblPr>
              <a:tblGrid>
                <a:gridCol w="213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3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Tarefa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Horas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Responsável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015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Desenvolvimento de todo o código referente à cadeira de SD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30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(cada)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Todos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44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Desenvolvimento de uma simples base de dados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10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(cada)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Todos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5200"/>
              <a:t>Divisão de Tarefas</a:t>
            </a:r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1303800" y="19990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1800"/>
              <a:t>A criação das tabelas será feita em conjunto de modo a uniformizar todo o desenvolvimento dos procedures e functions.</a:t>
            </a:r>
          </a:p>
          <a:p>
            <a:pPr lvl="0">
              <a:spcBef>
                <a:spcPts val="0"/>
              </a:spcBef>
              <a:buNone/>
            </a:pPr>
            <a:r>
              <a:rPr lang="pt-PT" sz="1800"/>
              <a:t>O Jorge ficará responsável pela parte do Admin Console.</a:t>
            </a:r>
          </a:p>
          <a:p>
            <a:pPr lvl="0">
              <a:spcBef>
                <a:spcPts val="0"/>
              </a:spcBef>
              <a:buNone/>
            </a:pPr>
            <a:r>
              <a:rPr lang="pt-PT" sz="1800"/>
              <a:t>O Francisco ficará responsável pela parte do TCP Server.</a:t>
            </a:r>
          </a:p>
          <a:p>
            <a:pPr lvl="0">
              <a:spcBef>
                <a:spcPts val="0"/>
              </a:spcBef>
              <a:buNone/>
            </a:pPr>
            <a:r>
              <a:rPr lang="pt-PT" sz="1800"/>
              <a:t>De seguida apresentamos a tabela do esforço planeado.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5200"/>
              <a:t>Plano de Desenvolvimento</a:t>
            </a:r>
          </a:p>
        </p:txBody>
      </p:sp>
      <p:graphicFrame>
        <p:nvGraphicFramePr>
          <p:cNvPr id="348" name="Shape 348"/>
          <p:cNvGraphicFramePr/>
          <p:nvPr/>
        </p:nvGraphicFramePr>
        <p:xfrm>
          <a:off x="1303800" y="24135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{0ECA8D80-3CC6-46BA-9EFB-18D1F557C0AC}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Data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Tarefa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Horas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Responsável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13/11/17 a 19/11/17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Criação dos scripts de criação de tabelas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6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(cada)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Todos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20/11/17 a 26/11/17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Inicialização da criação dos procedures e functions do Admin Console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6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Jorge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Inicialização da criação dos procedures e functions do servidor TCP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Francisco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5200"/>
              <a:t>Plano de Desenvolvimento</a:t>
            </a:r>
          </a:p>
        </p:txBody>
      </p:sp>
      <p:graphicFrame>
        <p:nvGraphicFramePr>
          <p:cNvPr id="354" name="Shape 354"/>
          <p:cNvGraphicFramePr/>
          <p:nvPr/>
        </p:nvGraphicFramePr>
        <p:xfrm>
          <a:off x="1303800" y="29283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{0ECA8D80-3CC6-46BA-9EFB-18D1F557C0AC}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Data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Tarefa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Horas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Responsável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27/11/17 a 3/12/17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Finalização dos procedures e functions do Admin Console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6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Jorge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Finalização dos procedures e functions do servidor TCP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Francisco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5200"/>
              <a:t>Plano de Desenvolvimento</a:t>
            </a:r>
          </a:p>
        </p:txBody>
      </p:sp>
      <p:graphicFrame>
        <p:nvGraphicFramePr>
          <p:cNvPr id="360" name="Shape 360"/>
          <p:cNvGraphicFramePr/>
          <p:nvPr/>
        </p:nvGraphicFramePr>
        <p:xfrm>
          <a:off x="1303800" y="2388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{0ECA8D80-3CC6-46BA-9EFB-18D1F557C0AC}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Data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Tarefa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Horas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Responsável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4/12/17 a 9/12/17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Implementação de proteções de modo a garantir integridade dos dados na parte do Admin Console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6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Jorge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Implementação de proteções de modo a garantir integridade dos dados na parte do TCP Server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6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Francisco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5200"/>
              <a:t>Plano de Desenvolvimento</a:t>
            </a:r>
          </a:p>
        </p:txBody>
      </p:sp>
      <p:graphicFrame>
        <p:nvGraphicFramePr>
          <p:cNvPr id="366" name="Shape 366"/>
          <p:cNvGraphicFramePr/>
          <p:nvPr/>
        </p:nvGraphicFramePr>
        <p:xfrm>
          <a:off x="1303800" y="2388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{0ECA8D80-3CC6-46BA-9EFB-18D1F557C0AC}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Data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Tarefa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Horas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Responsável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4/12/17 a 9/12/17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Estruturação do relatório e início do seu desenvolvimento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2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Francisco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Desenvolvimento do manual do utilizador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Francisco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Desenvolvimento do manual de instalação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Jorge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5200"/>
              <a:t>Plano de Desenvolvimento</a:t>
            </a:r>
          </a:p>
        </p:txBody>
      </p:sp>
      <p:graphicFrame>
        <p:nvGraphicFramePr>
          <p:cNvPr id="372" name="Shape 372"/>
          <p:cNvGraphicFramePr/>
          <p:nvPr/>
        </p:nvGraphicFramePr>
        <p:xfrm>
          <a:off x="1199550" y="31890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{0ECA8D80-3CC6-46BA-9EFB-18D1F557C0AC}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Data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Tarefa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Horas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Responsável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10/12/17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Aperfeiçoamento do relatório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3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(cada)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Todos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Entrega do projeto Final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0.1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Jorge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5200"/>
              <a:t>Plano de Desenvolvimento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indent="457200" algn="just" rtl="0">
              <a:spcBef>
                <a:spcPts val="0"/>
              </a:spcBef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buNone/>
            </a:pPr>
            <a:r>
              <a:rPr lang="pt-PT" sz="1800"/>
              <a:t>As tabelas serão criadas de acordo com os diagramas abaixo apresentados, de modo a tentar completar todas as funcionalidades previstas para este projeto do modo mais correto possível.</a:t>
            </a:r>
          </a:p>
          <a:p>
            <a:pPr marL="0" lvl="0" indent="0" algn="just" rtl="0">
              <a:spcBef>
                <a:spcPts val="0"/>
              </a:spcBef>
              <a:buNone/>
            </a:pPr>
            <a:r>
              <a:rPr lang="pt-PT" sz="1800"/>
              <a:t>Se necessário, serão feitos ajustes aos nossos diagramas.</a:t>
            </a:r>
          </a:p>
          <a:p>
            <a:pPr lvl="0" algn="just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5200"/>
              <a:t>Diagrama ER</a:t>
            </a:r>
          </a:p>
        </p:txBody>
      </p:sp>
      <p:pic>
        <p:nvPicPr>
          <p:cNvPr id="384" name="Shape 3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4475"/>
            <a:ext cx="8839199" cy="332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5200"/>
              <a:t>Diagrama Físico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90" name="Shape 3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8839201" cy="33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ctrTitle"/>
          </p:nvPr>
        </p:nvSpPr>
        <p:spPr>
          <a:xfrm>
            <a:off x="311700" y="391275"/>
            <a:ext cx="8520600" cy="705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5200"/>
              <a:t>Membros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subTitle" idx="1"/>
          </p:nvPr>
        </p:nvSpPr>
        <p:spPr>
          <a:xfrm>
            <a:off x="279175" y="1339525"/>
            <a:ext cx="8520600" cy="389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pt-PT"/>
              <a:t>                 Francisco Quinaz                                                                Jorge Marques</a:t>
            </a:r>
          </a:p>
          <a:p>
            <a:pPr lvl="0" algn="l">
              <a:spcBef>
                <a:spcPts val="0"/>
              </a:spcBef>
              <a:buNone/>
            </a:pPr>
            <a:endParaRPr/>
          </a:p>
          <a:p>
            <a:pPr lvl="0" algn="l" rtl="0">
              <a:spcBef>
                <a:spcPts val="0"/>
              </a:spcBef>
              <a:buNone/>
            </a:pPr>
            <a:endParaRPr/>
          </a:p>
          <a:p>
            <a:pPr lvl="0" algn="l" rtl="0">
              <a:spcBef>
                <a:spcPts val="0"/>
              </a:spcBef>
              <a:buNone/>
            </a:pPr>
            <a:endParaRPr/>
          </a:p>
          <a:p>
            <a:pPr lvl="0" algn="l" rtl="0">
              <a:spcBef>
                <a:spcPts val="0"/>
              </a:spcBef>
              <a:buNone/>
            </a:pPr>
            <a:endParaRPr/>
          </a:p>
          <a:p>
            <a:pPr lvl="0" algn="l" rtl="0">
              <a:spcBef>
                <a:spcPts val="0"/>
              </a:spcBef>
              <a:buNone/>
            </a:pPr>
            <a:endParaRPr/>
          </a:p>
          <a:p>
            <a:pPr lvl="0" algn="l" rtl="0">
              <a:spcBef>
                <a:spcPts val="0"/>
              </a:spcBef>
              <a:buNone/>
            </a:pPr>
            <a:endParaRPr/>
          </a:p>
          <a:p>
            <a:pPr lvl="0" algn="l" rtl="0">
              <a:spcBef>
                <a:spcPts val="0"/>
              </a:spcBef>
              <a:buNone/>
            </a:pPr>
            <a:endParaRPr/>
          </a:p>
          <a:p>
            <a:pPr lvl="0" algn="l" rtl="0">
              <a:spcBef>
                <a:spcPts val="0"/>
              </a:spcBef>
              <a:buNone/>
            </a:pPr>
            <a:r>
              <a:rPr lang="pt-PT" sz="1100"/>
              <a:t>	</a:t>
            </a:r>
          </a:p>
          <a:p>
            <a:pPr lvl="0" algn="l" rtl="0">
              <a:spcBef>
                <a:spcPts val="0"/>
              </a:spcBef>
              <a:buNone/>
            </a:pPr>
            <a:endParaRPr sz="1100"/>
          </a:p>
          <a:p>
            <a:pPr lvl="0" algn="l" rtl="0">
              <a:spcBef>
                <a:spcPts val="0"/>
              </a:spcBef>
              <a:buNone/>
            </a:pPr>
            <a:endParaRPr sz="1100"/>
          </a:p>
          <a:p>
            <a:pPr lvl="0" algn="l" rtl="0">
              <a:spcBef>
                <a:spcPts val="0"/>
              </a:spcBef>
              <a:buNone/>
            </a:pPr>
            <a:endParaRPr sz="1100"/>
          </a:p>
          <a:p>
            <a:pPr lvl="0" algn="l" rtl="0">
              <a:spcBef>
                <a:spcPts val="0"/>
              </a:spcBef>
              <a:buNone/>
            </a:pPr>
            <a:endParaRPr sz="1100"/>
          </a:p>
          <a:p>
            <a:pPr lvl="0" algn="l" rtl="0">
              <a:spcBef>
                <a:spcPts val="0"/>
              </a:spcBef>
              <a:buNone/>
            </a:pPr>
            <a:endParaRPr sz="1100"/>
          </a:p>
          <a:p>
            <a:pPr lvl="0" algn="l">
              <a:spcBef>
                <a:spcPts val="0"/>
              </a:spcBef>
              <a:buNone/>
            </a:pPr>
            <a:r>
              <a:rPr lang="pt-PT" sz="1100"/>
              <a:t>                           </a:t>
            </a:r>
            <a:r>
              <a:rPr lang="pt-PT" sz="900"/>
              <a:t>fquinaz@student.dei.uc.pt</a:t>
            </a:r>
            <a:r>
              <a:rPr lang="pt-PT" sz="1100"/>
              <a:t>                                                                                                      </a:t>
            </a:r>
            <a:r>
              <a:rPr lang="pt-PT" sz="900"/>
              <a:t>jms@student.dei.uc.pt</a:t>
            </a:r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586" y="1733242"/>
            <a:ext cx="2335864" cy="250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2875" y="1733250"/>
            <a:ext cx="2242319" cy="25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pt-PT" sz="5200"/>
              <a:t>Breve descrição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pt-PT" sz="1800">
                <a:solidFill>
                  <a:srgbClr val="000000"/>
                </a:solidFill>
              </a:rPr>
              <a:t>Este trabalho tem como objetivo a criação (em conjunto com a cadeira de Sistemas Distribuídos), um sistema de votagem onde se obtem, armazena e conta  votos, por via eletrónica, relativamente a um processo eleitoral.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pt-PT" sz="1800">
                <a:solidFill>
                  <a:srgbClr val="000000"/>
                </a:solidFill>
              </a:rPr>
              <a:t>Toda a parte de armazenamento e contagem são efetuadas com recurso a uma base de dados.</a:t>
            </a:r>
          </a:p>
          <a:p>
            <a:pPr lvl="0" indent="727075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pt-PT" sz="1800"/>
              <a:t>				</a:t>
            </a:r>
          </a:p>
          <a:p>
            <a:pPr lvl="0" indent="727075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/>
              <a:t>			</a:t>
            </a:r>
          </a:p>
          <a:p>
            <a:pPr lvl="0" indent="727075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/>
              <a:t>		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pt-PT" sz="5200"/>
              <a:t>Problemas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pt-PT" sz="1800">
                <a:solidFill>
                  <a:srgbClr val="000000"/>
                </a:solidFill>
              </a:rPr>
              <a:t>-O voto não ser seguro devido a armazenamento informação do eleitor.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pt-PT" sz="1800">
                <a:solidFill>
                  <a:srgbClr val="000000"/>
                </a:solidFill>
              </a:rPr>
              <a:t>-A possibilidade de uma pessoa votar várias vezes para a mesma eleição.</a:t>
            </a:r>
          </a:p>
          <a:p>
            <a:pPr lvl="0" algn="l">
              <a:spcBef>
                <a:spcPts val="0"/>
              </a:spcBef>
              <a:buNone/>
            </a:pPr>
            <a:r>
              <a:rPr lang="pt-PT" sz="1800">
                <a:solidFill>
                  <a:srgbClr val="000000"/>
                </a:solidFill>
              </a:rPr>
              <a:t>-A possibilidade de uma pessoa votar numa eleição que não se destina à sua função.</a:t>
            </a:r>
          </a:p>
          <a:p>
            <a:pPr lvl="0" algn="l">
              <a:spcBef>
                <a:spcPts val="0"/>
              </a:spcBef>
              <a:buNone/>
            </a:pPr>
            <a:r>
              <a:rPr lang="pt-PT" sz="1800">
                <a:solidFill>
                  <a:srgbClr val="000000"/>
                </a:solidFill>
              </a:rPr>
              <a:t>-A contagem dos votos (geral e por mesa).</a:t>
            </a:r>
          </a:p>
          <a:p>
            <a:pPr lvl="0" algn="l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pt-PT" sz="5200"/>
              <a:t>Resolução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buNone/>
            </a:pPr>
            <a:r>
              <a:rPr lang="pt-PT" sz="1800">
                <a:solidFill>
                  <a:srgbClr val="000000"/>
                </a:solidFill>
              </a:rPr>
              <a:t>Para resolver estes problemas criamos algumas tabelas intermédias de modo a não comprometer o anonimato do voto continuando a guardar toda a informação necessária para que esta funcione nas melhores condições (não ter votos duplicados nem votos inválidos), guardando assim a informação necessária das listas candidatas e das mesas de voto para que tudo a nível estatístico esteja correto e alcançável.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5200"/>
              <a:t>Core Technologies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b="1">
                <a:solidFill>
                  <a:srgbClr val="000000"/>
                </a:solidFill>
              </a:rPr>
              <a:t>Linguagens de programação 				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pt-PT">
                <a:solidFill>
                  <a:srgbClr val="000000"/>
                </a:solidFill>
              </a:rPr>
              <a:t>Java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pt-PT">
                <a:solidFill>
                  <a:srgbClr val="000000"/>
                </a:solidFill>
              </a:rPr>
              <a:t>SQL</a:t>
            </a:r>
          </a:p>
          <a:p>
            <a:pPr lvl="0" indent="45720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b="1" dirty="0">
                <a:solidFill>
                  <a:srgbClr val="000000"/>
                </a:solidFill>
              </a:rPr>
              <a:t>Programas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pt-PT" dirty="0">
                <a:solidFill>
                  <a:srgbClr val="000000"/>
                </a:solidFill>
              </a:rPr>
              <a:t>Eclipse IDE</a:t>
            </a:r>
          </a:p>
          <a:p>
            <a:pPr lvl="0" indent="38735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dirty="0">
                <a:solidFill>
                  <a:srgbClr val="000000"/>
                </a:solidFill>
              </a:rPr>
              <a:t>  IntelIJ IDE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pt-PT" dirty="0">
                <a:solidFill>
                  <a:srgbClr val="000000"/>
                </a:solidFill>
              </a:rPr>
              <a:t>Oracle DBMS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pt-PT" dirty="0">
                <a:solidFill>
                  <a:srgbClr val="000000"/>
                </a:solidFill>
              </a:rPr>
              <a:t>SQL Developer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5200"/>
              <a:t>Trabalho Realizado Anteriormente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  <a:p>
            <a:pPr lvl="0" algn="just" rtl="0">
              <a:spcBef>
                <a:spcPts val="0"/>
              </a:spcBef>
              <a:buNone/>
            </a:pPr>
            <a:r>
              <a:rPr lang="pt-PT" sz="1800"/>
              <a:t>Durante a realização da primeira meta de Sistemas Distribuídos já foi implementado todo o código relacionado com esta cadeira. Código que será utilizado como interface do utilizador deste projeto.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pt-PT" sz="1800"/>
              <a:t>Evitamos assim a utilização direta da base de dados por parte do utilizador.</a:t>
            </a:r>
          </a:p>
          <a:p>
            <a:pPr marL="0" lvl="0" indent="0" algn="just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5200"/>
              <a:t>Trabalho Realizado Anteriormente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endParaRPr sz="1800"/>
          </a:p>
          <a:p>
            <a:pPr lvl="0" algn="just" rtl="0">
              <a:spcBef>
                <a:spcPts val="0"/>
              </a:spcBef>
              <a:buNone/>
            </a:pPr>
            <a:r>
              <a:rPr lang="pt-PT" sz="1800"/>
              <a:t>Foi também implementada uma primeira versão desta base de dados, porém, apesar de completamente funcional, encontrámos algumas restrições (por exemplo na contagem de votos por mesa).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pt-PT" sz="1800"/>
              <a:t>Decidimos então recriar a arquitetura da base de dados, de modo a evitar estas restrições e melhorar o projeto.</a:t>
            </a:r>
          </a:p>
          <a:p>
            <a:pPr lvl="0" algn="just" rtl="0">
              <a:spcBef>
                <a:spcPts val="0"/>
              </a:spcBef>
              <a:buNone/>
            </a:pPr>
            <a:br>
              <a:rPr lang="pt-PT" sz="1800"/>
            </a:br>
            <a:endParaRPr lang="pt-PT" sz="1800"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5200"/>
              <a:t>Trabalho Realizado Anteriormente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1303800" y="202600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endParaRPr sz="1800"/>
          </a:p>
          <a:p>
            <a:pPr lvl="0" algn="just" rtl="0">
              <a:spcBef>
                <a:spcPts val="0"/>
              </a:spcBef>
              <a:buNone/>
            </a:pPr>
            <a:r>
              <a:rPr lang="pt-PT" sz="1800"/>
              <a:t>Ainda assim poderá ser aproveitada uma parte dos procedures e functions já desenvolvidos.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pt-PT" sz="1800"/>
              <a:t>De seguida apresentamos a tabela com o esforço já realizado.</a:t>
            </a:r>
          </a:p>
        </p:txBody>
      </p:sp>
      <p:graphicFrame>
        <p:nvGraphicFramePr>
          <p:cNvPr id="330" name="Shape 330"/>
          <p:cNvGraphicFramePr/>
          <p:nvPr/>
        </p:nvGraphicFramePr>
        <p:xfrm>
          <a:off x="1491825" y="384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{0ECA8D80-3CC6-46BA-9EFB-18D1F557C0AC}</a:tableStyleId>
              </a:tblPr>
              <a:tblGrid>
                <a:gridCol w="213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35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Tarefa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Horas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Responsável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Meta 1 BD 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2 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(cada)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/>
                        <a:t>Todos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662</Words>
  <Application>Microsoft Office PowerPoint</Application>
  <PresentationFormat>On-screen Show (16:9)</PresentationFormat>
  <Paragraphs>154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Maven Pro</vt:lpstr>
      <vt:lpstr>Nunito</vt:lpstr>
      <vt:lpstr>Arial</vt:lpstr>
      <vt:lpstr>Momentum</vt:lpstr>
      <vt:lpstr>BASE DE DADOS iVotas</vt:lpstr>
      <vt:lpstr>Membros</vt:lpstr>
      <vt:lpstr>Breve descrição</vt:lpstr>
      <vt:lpstr>Problemas</vt:lpstr>
      <vt:lpstr>Resolução</vt:lpstr>
      <vt:lpstr>Core Technologies</vt:lpstr>
      <vt:lpstr>Trabalho Realizado Anteriormente</vt:lpstr>
      <vt:lpstr>Trabalho Realizado Anteriormente</vt:lpstr>
      <vt:lpstr>Trabalho Realizado Anteriormente</vt:lpstr>
      <vt:lpstr>Trabalho Realizado Anteriormente</vt:lpstr>
      <vt:lpstr>Divisão de Tarefas</vt:lpstr>
      <vt:lpstr>Plano de Desenvolvimento</vt:lpstr>
      <vt:lpstr>Plano de Desenvolvimento</vt:lpstr>
      <vt:lpstr>Plano de Desenvolvimento</vt:lpstr>
      <vt:lpstr>Plano de Desenvolvimento</vt:lpstr>
      <vt:lpstr>Plano de Desenvolvimento</vt:lpstr>
      <vt:lpstr>Plano de Desenvolvimento</vt:lpstr>
      <vt:lpstr>Diagrama ER</vt:lpstr>
      <vt:lpstr>Diagrama Físico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DADOS iVotas</dc:title>
  <cp:lastModifiedBy>Jorge Marques</cp:lastModifiedBy>
  <cp:revision>1</cp:revision>
  <dcterms:modified xsi:type="dcterms:W3CDTF">2017-11-12T12:16:07Z</dcterms:modified>
</cp:coreProperties>
</file>