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vZcGkJX2vOKOQ1JDrwFiHwxFZ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8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imbalance를 over sampling으로 적용한 데이터를 가지고 모델을 돌렸을 때 정확도는 - 0.3%, precision은 +0.3%, recall은 -2.0% 됬다. .HPO를 적용했을때 XGB같은경우엔 3퍼센트나 성능이 올랐다. HPO를 모든 모델에 적용하는것은 후속과제로 남겨두었다</a:t>
            </a:r>
            <a:endParaRPr/>
          </a:p>
        </p:txBody>
      </p:sp>
      <p:sp>
        <p:nvSpPr>
          <p:cNvPr id="310" name="Google Shape;31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앞서 XGB와 LGBM말고 머신러닝에선 Logistic Regression과 Pycaret을 이용한 AutoML도 사용해보았다. 딥러닝에선 tensorflw와 keras_tuner를 사용해 돌려보았다</a:t>
            </a:r>
            <a:endParaRPr/>
          </a:p>
        </p:txBody>
      </p:sp>
      <p:sp>
        <p:nvSpPr>
          <p:cNvPr id="360" name="Google Shape;36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0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7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 기준에 카드사를 옮기는 일은 해당 카드사에 심각한 문제가 생겼거나 다른 카드사 혜택이 월등히 좋아서가 가장 큰 요소인데 그런 feature없이 저런 x_data가 후에 나오겠지만 엄청난 정확도를 보여줬다.</a:t>
            </a:r>
            <a:endParaRPr/>
          </a:p>
        </p:txBody>
      </p:sp>
      <p:sp>
        <p:nvSpPr>
          <p:cNvPr id="150" name="Google Shape;1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왼쪽은 이탈자, 오른쪽은 가입자인데 비율면에서 눈에띄게 차이가 나는 열은 없어보인다</a:t>
            </a: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여기서도 마찬가지. 그나마 카드등급에 3번째 열을 차지하고 있는 플레티넘 등급에서 이탈자들의 수가 늘어난것이 보인다</a:t>
            </a:r>
            <a:endParaRPr/>
          </a:p>
        </p:txBody>
      </p:sp>
      <p:sp>
        <p:nvSpPr>
          <p:cNvPr id="253" name="Google Shape;25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>
            <a:off x="0" y="555526"/>
            <a:ext cx="9144000" cy="4464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/>
          <p:nvPr/>
        </p:nvSpPr>
        <p:spPr>
          <a:xfrm>
            <a:off x="0" y="555526"/>
            <a:ext cx="9144000" cy="41044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e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802" y="195486"/>
            <a:ext cx="4663582" cy="3998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1"/>
          <p:cNvSpPr/>
          <p:nvPr/>
        </p:nvSpPr>
        <p:spPr>
          <a:xfrm>
            <a:off x="-180528" y="2067033"/>
            <a:ext cx="5909179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Credit Card Churning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            Prediction</a:t>
            </a:r>
            <a:endParaRPr sz="3200" b="1" i="0" u="none" strike="noStrike" cap="none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0" y="1746154"/>
            <a:ext cx="1900484" cy="31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Semi Project3_1팀</a:t>
            </a:r>
            <a:endParaRPr sz="1600" b="0" i="0" u="none" strike="noStrike" cap="non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-540569" y="3119531"/>
            <a:ext cx="4608514" cy="2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700" tIns="30850" rIns="61700" bIns="30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민정현 | 안성훈 | 김주연 | 조성곤 | 이용석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5816" y="878118"/>
            <a:ext cx="1969627" cy="140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ko-KR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데이터 소개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7" name="1/2 액자 56"/>
          <p:cNvSpPr/>
          <p:nvPr/>
        </p:nvSpPr>
        <p:spPr>
          <a:xfrm rot="8332531">
            <a:off x="532827" y="775809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1/2 액자 57"/>
          <p:cNvSpPr/>
          <p:nvPr/>
        </p:nvSpPr>
        <p:spPr>
          <a:xfrm rot="8332531">
            <a:off x="709176" y="782427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1/2 액자 58"/>
          <p:cNvSpPr/>
          <p:nvPr/>
        </p:nvSpPr>
        <p:spPr>
          <a:xfrm rot="8332531">
            <a:off x="885525" y="783620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6491" y="731480"/>
            <a:ext cx="660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300" dirty="0" smtClean="0">
                <a:latin typeface="微软雅黑" pitchFamily="34" charset="-122"/>
                <a:ea typeface="微软雅黑" pitchFamily="34" charset="-122"/>
              </a:rPr>
              <a:t>Target Column Distribution(numerical)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" y="1138208"/>
            <a:ext cx="7997342" cy="362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2659"/>
            <a:ext cx="7920880" cy="35765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6" y="3003710"/>
            <a:ext cx="7985546" cy="1860804"/>
          </a:xfrm>
          <a:prstGeom prst="rect">
            <a:avLst/>
          </a:prstGeom>
        </p:spPr>
      </p:pic>
      <p:sp>
        <p:nvSpPr>
          <p:cNvPr id="17" name="Google Shape;290;p10"/>
          <p:cNvSpPr txBox="1"/>
          <p:nvPr/>
        </p:nvSpPr>
        <p:spPr>
          <a:xfrm>
            <a:off x="1948048" y="1204222"/>
            <a:ext cx="7728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나이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1;p10"/>
          <p:cNvSpPr txBox="1"/>
          <p:nvPr/>
        </p:nvSpPr>
        <p:spPr>
          <a:xfrm>
            <a:off x="4508338" y="1203598"/>
            <a:ext cx="9903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평균카드사용률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2;p10"/>
          <p:cNvSpPr txBox="1"/>
          <p:nvPr/>
        </p:nvSpPr>
        <p:spPr>
          <a:xfrm>
            <a:off x="7045413" y="1204222"/>
            <a:ext cx="11340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은행거래기간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3;p10"/>
          <p:cNvSpPr txBox="1"/>
          <p:nvPr/>
        </p:nvSpPr>
        <p:spPr>
          <a:xfrm>
            <a:off x="1830928" y="3003798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보유한상품수</a:t>
            </a:r>
            <a:endParaRPr sz="800" b="1" dirty="0">
              <a:solidFill>
                <a:schemeClr val="lt1"/>
              </a:solidFill>
            </a:endParaRPr>
          </a:p>
        </p:txBody>
      </p:sp>
      <p:sp>
        <p:nvSpPr>
          <p:cNvPr id="21" name="Google Shape;294;p10"/>
          <p:cNvSpPr txBox="1"/>
          <p:nvPr/>
        </p:nvSpPr>
        <p:spPr>
          <a:xfrm>
            <a:off x="4508338" y="3002466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카드비활성기간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4;p10"/>
          <p:cNvSpPr txBox="1"/>
          <p:nvPr/>
        </p:nvSpPr>
        <p:spPr>
          <a:xfrm>
            <a:off x="7163163" y="3015273"/>
            <a:ext cx="903268" cy="21540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은행과 연락 수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90;p10"/>
          <p:cNvSpPr txBox="1"/>
          <p:nvPr/>
        </p:nvSpPr>
        <p:spPr>
          <a:xfrm>
            <a:off x="1952816" y="1204222"/>
            <a:ext cx="7728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err="1" smtClean="0">
                <a:solidFill>
                  <a:schemeClr val="lt1"/>
                </a:solidFill>
              </a:rPr>
              <a:t>신용한도액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91;p10"/>
          <p:cNvSpPr txBox="1"/>
          <p:nvPr/>
        </p:nvSpPr>
        <p:spPr>
          <a:xfrm>
            <a:off x="4513106" y="1203598"/>
            <a:ext cx="9903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err="1" smtClean="0">
                <a:solidFill>
                  <a:schemeClr val="lt1"/>
                </a:solidFill>
              </a:rPr>
              <a:t>회전잔액</a:t>
            </a:r>
            <a:r>
              <a:rPr lang="en-US" altLang="ko-KR" sz="800" b="1" dirty="0" smtClean="0">
                <a:solidFill>
                  <a:schemeClr val="lt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lt1"/>
                </a:solidFill>
              </a:rPr>
              <a:t>리볼빙</a:t>
            </a:r>
            <a:r>
              <a:rPr lang="en-US" altLang="ko-KR" sz="800" b="1" dirty="0" smtClean="0">
                <a:solidFill>
                  <a:schemeClr val="lt1"/>
                </a:solidFill>
              </a:rPr>
              <a:t>)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92;p10"/>
          <p:cNvSpPr txBox="1"/>
          <p:nvPr/>
        </p:nvSpPr>
        <p:spPr>
          <a:xfrm>
            <a:off x="7050181" y="1204222"/>
            <a:ext cx="11340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평균구매금액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3;p10"/>
          <p:cNvSpPr txBox="1"/>
          <p:nvPr/>
        </p:nvSpPr>
        <p:spPr>
          <a:xfrm>
            <a:off x="1835696" y="3003798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거래변동금액</a:t>
            </a:r>
            <a:endParaRPr sz="800" b="1" dirty="0">
              <a:solidFill>
                <a:schemeClr val="lt1"/>
              </a:solidFill>
            </a:endParaRPr>
          </a:p>
        </p:txBody>
      </p:sp>
      <p:sp>
        <p:nvSpPr>
          <p:cNvPr id="37" name="Google Shape;294;p10"/>
          <p:cNvSpPr txBox="1"/>
          <p:nvPr/>
        </p:nvSpPr>
        <p:spPr>
          <a:xfrm>
            <a:off x="4510098" y="3007169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err="1" smtClean="0">
                <a:solidFill>
                  <a:schemeClr val="lt1"/>
                </a:solidFill>
              </a:rPr>
              <a:t>총거래금액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4;p10"/>
          <p:cNvSpPr txBox="1"/>
          <p:nvPr/>
        </p:nvSpPr>
        <p:spPr>
          <a:xfrm>
            <a:off x="7167931" y="3011810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err="1" smtClean="0">
                <a:solidFill>
                  <a:schemeClr val="lt1"/>
                </a:solidFill>
              </a:rPr>
              <a:t>총거래건수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93;p10"/>
          <p:cNvSpPr txBox="1"/>
          <p:nvPr/>
        </p:nvSpPr>
        <p:spPr>
          <a:xfrm>
            <a:off x="1835696" y="3005130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총거래건수변동</a:t>
            </a:r>
            <a:endParaRPr sz="800" b="1" dirty="0">
              <a:solidFill>
                <a:schemeClr val="lt1"/>
              </a:solidFill>
            </a:endParaRPr>
          </a:p>
        </p:txBody>
      </p:sp>
      <p:sp>
        <p:nvSpPr>
          <p:cNvPr id="40" name="Google Shape;294;p10"/>
          <p:cNvSpPr txBox="1"/>
          <p:nvPr/>
        </p:nvSpPr>
        <p:spPr>
          <a:xfrm>
            <a:off x="4508338" y="3003345"/>
            <a:ext cx="898500" cy="215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smtClean="0">
                <a:solidFill>
                  <a:schemeClr val="lt1"/>
                </a:solidFill>
              </a:rPr>
              <a:t>평균카드사용률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2962876"/>
            <a:ext cx="1569358" cy="63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44521"/>
      </p:ext>
    </p:extLst>
  </p:cSld>
  <p:clrMapOvr>
    <a:masterClrMapping/>
  </p:clrMapOvr>
  <p:transition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 txBox="1"/>
          <p:nvPr/>
        </p:nvSpPr>
        <p:spPr>
          <a:xfrm>
            <a:off x="4716016" y="1975247"/>
            <a:ext cx="27751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전처리 과정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1" name="Google Shape;301;p11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302" name="Google Shape;302;p11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sz="4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305" name="Google Shape;305;p11"/>
          <p:cNvCxnSpPr/>
          <p:nvPr/>
        </p:nvCxnSpPr>
        <p:spPr>
          <a:xfrm rot="10800000">
            <a:off x="4572000" y="1940247"/>
            <a:ext cx="0" cy="13011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6" name="Google Shape;306;p11"/>
          <p:cNvSpPr txBox="1"/>
          <p:nvPr/>
        </p:nvSpPr>
        <p:spPr>
          <a:xfrm>
            <a:off x="4788024" y="2469044"/>
            <a:ext cx="20162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적용한전처리 방법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방법론 선택 이유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전처리 과정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 rot="-5400000">
            <a:off x="3936867" y="-1011120"/>
            <a:ext cx="1398833" cy="7676197"/>
          </a:xfrm>
          <a:prstGeom prst="downArrow">
            <a:avLst>
              <a:gd name="adj1" fmla="val 49065"/>
              <a:gd name="adj2" fmla="val 44827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798168" y="2483830"/>
            <a:ext cx="7368532" cy="68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17" name="Google Shape;317;p12"/>
          <p:cNvGrpSpPr/>
          <p:nvPr/>
        </p:nvGrpSpPr>
        <p:grpSpPr>
          <a:xfrm>
            <a:off x="2623003" y="2092731"/>
            <a:ext cx="1701613" cy="1539687"/>
            <a:chOff x="1203713" y="2786058"/>
            <a:chExt cx="1935848" cy="1751017"/>
          </a:xfrm>
        </p:grpSpPr>
        <p:grpSp>
          <p:nvGrpSpPr>
            <p:cNvPr id="318" name="Google Shape;318;p12"/>
            <p:cNvGrpSpPr/>
            <p:nvPr/>
          </p:nvGrpSpPr>
          <p:grpSpPr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319" name="Google Shape;319;p12"/>
              <p:cNvSpPr/>
              <p:nvPr/>
            </p:nvSpPr>
            <p:spPr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EEEEEE"/>
                  </a:gs>
                  <a:gs pos="100000">
                    <a:srgbClr val="BFBFBF"/>
                  </a:gs>
                </a:gsLst>
                <a:lin ang="18900000" scaled="0"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21" name="Google Shape;321;p12"/>
            <p:cNvSpPr txBox="1"/>
            <p:nvPr/>
          </p:nvSpPr>
          <p:spPr>
            <a:xfrm>
              <a:off x="1203713" y="3326458"/>
              <a:ext cx="1935848" cy="62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결측치</a:t>
              </a:r>
              <a:endParaRPr sz="16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삭제 / 예측</a:t>
              </a:r>
              <a:endParaRPr sz="16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22" name="Google Shape;322;p12"/>
          <p:cNvGrpSpPr/>
          <p:nvPr/>
        </p:nvGrpSpPr>
        <p:grpSpPr>
          <a:xfrm>
            <a:off x="4334022" y="2092731"/>
            <a:ext cx="1701612" cy="1539687"/>
            <a:chOff x="1214414" y="2786058"/>
            <a:chExt cx="1935848" cy="1751017"/>
          </a:xfrm>
        </p:grpSpPr>
        <p:grpSp>
          <p:nvGrpSpPr>
            <p:cNvPr id="323" name="Google Shape;323;p12"/>
            <p:cNvGrpSpPr/>
            <p:nvPr/>
          </p:nvGrpSpPr>
          <p:grpSpPr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324" name="Google Shape;324;p12"/>
              <p:cNvSpPr/>
              <p:nvPr/>
            </p:nvSpPr>
            <p:spPr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EEEEEE"/>
                  </a:gs>
                  <a:gs pos="100000">
                    <a:srgbClr val="BFBFBF"/>
                  </a:gs>
                </a:gsLst>
                <a:lin ang="18900000" scaled="0"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26" name="Google Shape;326;p12"/>
            <p:cNvSpPr txBox="1"/>
            <p:nvPr/>
          </p:nvSpPr>
          <p:spPr>
            <a:xfrm>
              <a:off x="1214414" y="3342072"/>
              <a:ext cx="1935848" cy="62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Feature scaling</a:t>
              </a:r>
              <a:endParaRPr sz="16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27" name="Google Shape;327;p12"/>
          <p:cNvGrpSpPr/>
          <p:nvPr/>
        </p:nvGrpSpPr>
        <p:grpSpPr>
          <a:xfrm>
            <a:off x="6052385" y="2092731"/>
            <a:ext cx="1701613" cy="1539687"/>
            <a:chOff x="1214414" y="2786058"/>
            <a:chExt cx="1935848" cy="1751017"/>
          </a:xfrm>
        </p:grpSpPr>
        <p:grpSp>
          <p:nvGrpSpPr>
            <p:cNvPr id="328" name="Google Shape;328;p12"/>
            <p:cNvGrpSpPr/>
            <p:nvPr/>
          </p:nvGrpSpPr>
          <p:grpSpPr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329" name="Google Shape;329;p12"/>
              <p:cNvSpPr/>
              <p:nvPr/>
            </p:nvSpPr>
            <p:spPr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30" name="Google Shape;330;p12"/>
              <p:cNvSpPr/>
              <p:nvPr/>
            </p:nvSpPr>
            <p:spPr>
              <a:xfrm>
                <a:off x="1945" y="2493"/>
                <a:ext cx="1556" cy="1556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EEEEEE"/>
                  </a:gs>
                  <a:gs pos="100000">
                    <a:srgbClr val="BFBFBF"/>
                  </a:gs>
                </a:gsLst>
                <a:lin ang="18900000" scaled="0"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31" name="Google Shape;331;p12"/>
            <p:cNvSpPr txBox="1"/>
            <p:nvPr/>
          </p:nvSpPr>
          <p:spPr>
            <a:xfrm>
              <a:off x="1214414" y="3412716"/>
              <a:ext cx="1935848" cy="471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optimization</a:t>
              </a:r>
              <a:endParaRPr sz="16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32" name="Google Shape;332;p12"/>
          <p:cNvGrpSpPr/>
          <p:nvPr/>
        </p:nvGrpSpPr>
        <p:grpSpPr>
          <a:xfrm>
            <a:off x="952459" y="2092731"/>
            <a:ext cx="1701613" cy="1539687"/>
            <a:chOff x="1196081" y="2786058"/>
            <a:chExt cx="1935848" cy="1751017"/>
          </a:xfrm>
        </p:grpSpPr>
        <p:grpSp>
          <p:nvGrpSpPr>
            <p:cNvPr id="333" name="Google Shape;333;p12"/>
            <p:cNvGrpSpPr/>
            <p:nvPr/>
          </p:nvGrpSpPr>
          <p:grpSpPr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334" name="Google Shape;334;p12"/>
              <p:cNvSpPr/>
              <p:nvPr/>
            </p:nvSpPr>
            <p:spPr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35" name="Google Shape;335;p12"/>
              <p:cNvSpPr/>
              <p:nvPr/>
            </p:nvSpPr>
            <p:spPr>
              <a:xfrm>
                <a:off x="1946" y="2493"/>
                <a:ext cx="1556" cy="1556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rgbClr val="EEEEEE"/>
                  </a:gs>
                  <a:gs pos="100000">
                    <a:srgbClr val="BFBFBF"/>
                  </a:gs>
                </a:gsLst>
                <a:lin ang="18900000" scaled="0"/>
              </a:gradFill>
              <a:ln>
                <a:noFill/>
              </a:ln>
              <a:effectLst>
                <a:outerShdw blurRad="57785" dist="33020" dir="3180000" algn="ctr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36" name="Google Shape;336;p12"/>
            <p:cNvSpPr txBox="1"/>
            <p:nvPr/>
          </p:nvSpPr>
          <p:spPr>
            <a:xfrm>
              <a:off x="1196081" y="3494608"/>
              <a:ext cx="1935848" cy="62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결측치 확인</a:t>
              </a:r>
              <a:endParaRPr sz="16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37" name="Google Shape;337;p12"/>
          <p:cNvSpPr/>
          <p:nvPr/>
        </p:nvSpPr>
        <p:spPr>
          <a:xfrm>
            <a:off x="2964076" y="3910515"/>
            <a:ext cx="1477858" cy="45719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1272918" y="1746111"/>
            <a:ext cx="1584840" cy="641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2871719" y="3948619"/>
            <a:ext cx="2420361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볼륨을 고려 삭제 / 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datawig모델 적용 결측치 대체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두가지 모두 적용하여 성능 비교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1150510" y="1175846"/>
            <a:ext cx="201622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데이터프레임 메소드 활용 결측치 확인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4585286" y="1746111"/>
            <a:ext cx="1584840" cy="64140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4537001" y="1203598"/>
            <a:ext cx="1475159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Encoding / Standardization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6420460" y="3910515"/>
            <a:ext cx="1477858" cy="45719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6314153" y="3980435"/>
            <a:ext cx="2362303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 imbalance 해결을위한, under / over sampling 및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모델 최적화 옵션 적용</a:t>
            </a:r>
            <a:endParaRPr sz="12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/>
        </p:nvSpPr>
        <p:spPr>
          <a:xfrm>
            <a:off x="4716016" y="1975247"/>
            <a:ext cx="31854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분석기법 및 모델 소개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51" name="Google Shape;351;p13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352" name="Google Shape;352;p13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sz="4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355" name="Google Shape;355;p13"/>
          <p:cNvCxnSpPr/>
          <p:nvPr/>
        </p:nvCxnSpPr>
        <p:spPr>
          <a:xfrm rot="10800000">
            <a:off x="4572000" y="1940247"/>
            <a:ext cx="0" cy="13011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6" name="Google Shape;356;p13"/>
          <p:cNvSpPr txBox="1"/>
          <p:nvPr/>
        </p:nvSpPr>
        <p:spPr>
          <a:xfrm>
            <a:off x="4788024" y="2469044"/>
            <a:ext cx="23762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전통적인 머신러닝,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인공신경망 분류모델 적용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기법 및 모델 소개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2559182" y="2654574"/>
            <a:ext cx="3856079" cy="906479"/>
          </a:xfrm>
          <a:custGeom>
            <a:avLst/>
            <a:gdLst/>
            <a:ahLst/>
            <a:cxnLst/>
            <a:rect l="l" t="t" r="r" b="b"/>
            <a:pathLst>
              <a:path w="5141438" h="1208638" extrusionOk="0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66" name="Google Shape;366;p14"/>
          <p:cNvCxnSpPr>
            <a:endCxn id="365" idx="1"/>
          </p:cNvCxnSpPr>
          <p:nvPr/>
        </p:nvCxnSpPr>
        <p:spPr>
          <a:xfrm>
            <a:off x="4484454" y="2205374"/>
            <a:ext cx="2700" cy="135570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14"/>
          <p:cNvSpPr txBox="1"/>
          <p:nvPr/>
        </p:nvSpPr>
        <p:spPr>
          <a:xfrm>
            <a:off x="1676065" y="3169600"/>
            <a:ext cx="1458162" cy="94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LogisticRegressionXGBClassifier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LGBMClassifier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AutoML(pycaret)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3257373" y="3799412"/>
            <a:ext cx="952931" cy="50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Imblean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Grid search</a:t>
            </a:r>
            <a:endParaRPr/>
          </a:p>
        </p:txBody>
      </p:sp>
      <p:sp>
        <p:nvSpPr>
          <p:cNvPr id="369" name="Google Shape;369;p14"/>
          <p:cNvSpPr txBox="1"/>
          <p:nvPr/>
        </p:nvSpPr>
        <p:spPr>
          <a:xfrm>
            <a:off x="4572000" y="3887467"/>
            <a:ext cx="1699010" cy="50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인공 신경망 적용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학습종료 모델 전이 학습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6096907" y="3111165"/>
            <a:ext cx="1458162" cy="72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Mini-Batch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Adam Optimization</a:t>
            </a:r>
            <a:endParaRPr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Dropout</a:t>
            </a:r>
            <a:endParaRPr sz="1100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71" name="Google Shape;371;p14"/>
          <p:cNvGrpSpPr/>
          <p:nvPr/>
        </p:nvGrpSpPr>
        <p:grpSpPr>
          <a:xfrm>
            <a:off x="3699551" y="915566"/>
            <a:ext cx="1563386" cy="1563386"/>
            <a:chOff x="2848131" y="1860029"/>
            <a:chExt cx="3807502" cy="3807502"/>
          </a:xfrm>
        </p:grpSpPr>
        <p:grpSp>
          <p:nvGrpSpPr>
            <p:cNvPr id="372" name="Google Shape;372;p14"/>
            <p:cNvGrpSpPr/>
            <p:nvPr/>
          </p:nvGrpSpPr>
          <p:grpSpPr>
            <a:xfrm>
              <a:off x="2848131" y="1860029"/>
              <a:ext cx="3807502" cy="3807502"/>
              <a:chOff x="2848131" y="1860029"/>
              <a:chExt cx="3807502" cy="3807502"/>
            </a:xfrm>
          </p:grpSpPr>
          <p:sp>
            <p:nvSpPr>
              <p:cNvPr id="373" name="Google Shape;373;p14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279400" dist="2540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DDE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75" name="Google Shape;375;p14"/>
            <p:cNvSpPr txBox="1"/>
            <p:nvPr/>
          </p:nvSpPr>
          <p:spPr>
            <a:xfrm>
              <a:off x="3228629" y="3335068"/>
              <a:ext cx="3061506" cy="1011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ML / DL</a:t>
              </a:r>
              <a:endParaRPr sz="21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2078375" y="2230403"/>
            <a:ext cx="806358" cy="806358"/>
            <a:chOff x="3724322" y="1908536"/>
            <a:chExt cx="1329153" cy="1329153"/>
          </a:xfrm>
        </p:grpSpPr>
        <p:sp>
          <p:nvSpPr>
            <p:cNvPr id="377" name="Google Shape;377;p14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9400" dist="2540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79" name="Google Shape;379;p14"/>
          <p:cNvGrpSpPr/>
          <p:nvPr/>
        </p:nvGrpSpPr>
        <p:grpSpPr>
          <a:xfrm>
            <a:off x="3187293" y="2892933"/>
            <a:ext cx="806358" cy="806358"/>
            <a:chOff x="3724322" y="1908536"/>
            <a:chExt cx="1329153" cy="1329153"/>
          </a:xfrm>
        </p:grpSpPr>
        <p:sp>
          <p:nvSpPr>
            <p:cNvPr id="380" name="Google Shape;380;p14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9400" dist="2540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82" name="Google Shape;382;p14"/>
          <p:cNvGrpSpPr/>
          <p:nvPr/>
        </p:nvGrpSpPr>
        <p:grpSpPr>
          <a:xfrm>
            <a:off x="4866256" y="2961456"/>
            <a:ext cx="806358" cy="806358"/>
            <a:chOff x="3724322" y="1908536"/>
            <a:chExt cx="1329153" cy="1329153"/>
          </a:xfrm>
        </p:grpSpPr>
        <p:sp>
          <p:nvSpPr>
            <p:cNvPr id="383" name="Google Shape;383;p14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9400" dist="2540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85" name="Google Shape;385;p14"/>
          <p:cNvGrpSpPr/>
          <p:nvPr/>
        </p:nvGrpSpPr>
        <p:grpSpPr>
          <a:xfrm>
            <a:off x="6012082" y="2230403"/>
            <a:ext cx="806358" cy="806358"/>
            <a:chOff x="3724322" y="1908536"/>
            <a:chExt cx="1329153" cy="1329153"/>
          </a:xfrm>
        </p:grpSpPr>
        <p:sp>
          <p:nvSpPr>
            <p:cNvPr id="386" name="Google Shape;386;p14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9400" dist="2540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388" name="Google Shape;3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485" y="2349542"/>
            <a:ext cx="598572" cy="47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297854" y="3024960"/>
            <a:ext cx="595586" cy="48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135677" y="2375032"/>
            <a:ext cx="595586" cy="48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1564" y="3028912"/>
            <a:ext cx="1074196" cy="65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/>
        </p:nvSpPr>
        <p:spPr>
          <a:xfrm>
            <a:off x="4716016" y="1975247"/>
            <a:ext cx="30059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분석 및 모델링 결과 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98" name="Google Shape;398;p15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399" name="Google Shape;399;p1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sz="4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02" name="Google Shape;402;p15"/>
          <p:cNvCxnSpPr/>
          <p:nvPr/>
        </p:nvCxnSpPr>
        <p:spPr>
          <a:xfrm rot="10800000">
            <a:off x="4572000" y="1940247"/>
            <a:ext cx="0" cy="13011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03" name="Google Shape;403;p15"/>
          <p:cNvSpPr txBox="1"/>
          <p:nvPr/>
        </p:nvSpPr>
        <p:spPr>
          <a:xfrm>
            <a:off x="4788024" y="2469044"/>
            <a:ext cx="23762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ML/DL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Optimization results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8"/>
          <p:cNvSpPr>
            <a:spLocks/>
          </p:cNvSpPr>
          <p:nvPr/>
        </p:nvSpPr>
        <p:spPr bwMode="auto">
          <a:xfrm>
            <a:off x="5436096" y="1398419"/>
            <a:ext cx="1721504" cy="233308"/>
          </a:xfrm>
          <a:prstGeom prst="accentCallout2">
            <a:avLst>
              <a:gd name="adj1" fmla="val 36731"/>
              <a:gd name="adj2" fmla="val 103681"/>
              <a:gd name="adj3" fmla="val 36731"/>
              <a:gd name="adj4" fmla="val 126704"/>
              <a:gd name="adj5" fmla="val 362755"/>
              <a:gd name="adj6" fmla="val 140977"/>
            </a:avLst>
          </a:prstGeom>
          <a:noFill/>
          <a:ln w="9525" cmpd="sng">
            <a:solidFill>
              <a:srgbClr val="C5C5C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r">
              <a:lnSpc>
                <a:spcPct val="90000"/>
              </a:lnSpc>
            </a:pPr>
            <a:r>
              <a:rPr lang="ko-KR" altLang="en-US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최적 </a:t>
            </a:r>
            <a:r>
              <a:rPr lang="ko-KR" altLang="en-US" sz="10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하이퍼</a:t>
            </a:r>
            <a:r>
              <a:rPr lang="ko-KR" altLang="en-US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ko-KR" altLang="en-US" sz="10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파라미터</a:t>
            </a:r>
            <a:r>
              <a:rPr lang="ko-KR" altLang="en-US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모델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ko-KR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분석 및 모델링 결과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24"/>
          <p:cNvSpPr>
            <a:spLocks noChangeArrowheads="1"/>
          </p:cNvSpPr>
          <p:nvPr/>
        </p:nvSpPr>
        <p:spPr bwMode="auto">
          <a:xfrm>
            <a:off x="7380312" y="2167385"/>
            <a:ext cx="702103" cy="2002168"/>
          </a:xfrm>
          <a:custGeom>
            <a:avLst/>
            <a:gdLst>
              <a:gd name="T0" fmla="*/ 2147483647 w 919"/>
              <a:gd name="T1" fmla="*/ 2147483647 h 1497"/>
              <a:gd name="T2" fmla="*/ 2147483647 w 919"/>
              <a:gd name="T3" fmla="*/ 2147483647 h 1497"/>
              <a:gd name="T4" fmla="*/ 2147483647 w 919"/>
              <a:gd name="T5" fmla="*/ 2147483647 h 1497"/>
              <a:gd name="T6" fmla="*/ 2147483647 w 919"/>
              <a:gd name="T7" fmla="*/ 2147483647 h 1497"/>
              <a:gd name="T8" fmla="*/ 2147483647 w 919"/>
              <a:gd name="T9" fmla="*/ 2147483647 h 1497"/>
              <a:gd name="T10" fmla="*/ 2147483647 w 919"/>
              <a:gd name="T11" fmla="*/ 0 h 1497"/>
              <a:gd name="T12" fmla="*/ 2147483647 w 919"/>
              <a:gd name="T13" fmla="*/ 2147483647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/>
              </a:gs>
              <a:gs pos="50000">
                <a:srgbClr val="FFFFFF"/>
              </a:gs>
              <a:gs pos="100000">
                <a:srgbClr val="BABAB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7385072" y="2168575"/>
            <a:ext cx="697343" cy="192837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385072" y="3976716"/>
            <a:ext cx="697343" cy="192837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31" name="Text Box 39"/>
          <p:cNvSpPr>
            <a:spLocks noChangeArrowheads="1"/>
          </p:cNvSpPr>
          <p:nvPr/>
        </p:nvSpPr>
        <p:spPr bwMode="auto">
          <a:xfrm>
            <a:off x="7417611" y="2928539"/>
            <a:ext cx="571202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80%</a:t>
            </a:r>
            <a:endParaRPr lang="zh-CN" altLang="en-US"/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7085592" y="4385778"/>
            <a:ext cx="1950904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최적 </a:t>
            </a:r>
            <a:r>
              <a:rPr lang="ko-KR" altLang="en-US" sz="1000" b="1" dirty="0" err="1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하이퍼파라미터</a:t>
            </a: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모델 적용 최고 정확도</a:t>
            </a:r>
            <a:endParaRPr lang="en-US" altLang="zh-CN" sz="1000" b="1" dirty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3" name="AutoShape 43"/>
          <p:cNvSpPr>
            <a:spLocks/>
          </p:cNvSpPr>
          <p:nvPr/>
        </p:nvSpPr>
        <p:spPr bwMode="auto">
          <a:xfrm>
            <a:off x="2671711" y="2125723"/>
            <a:ext cx="1504167" cy="233308"/>
          </a:xfrm>
          <a:prstGeom prst="accentCallout2">
            <a:avLst>
              <a:gd name="adj1" fmla="val 36731"/>
              <a:gd name="adj2" fmla="val 103792"/>
              <a:gd name="adj3" fmla="val 36731"/>
              <a:gd name="adj4" fmla="val 133542"/>
              <a:gd name="adj5" fmla="val 136218"/>
              <a:gd name="adj6" fmla="val 153477"/>
            </a:avLst>
          </a:prstGeom>
          <a:noFill/>
          <a:ln w="9525" cmpd="sng">
            <a:solidFill>
              <a:srgbClr val="C5C5C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r">
              <a:lnSpc>
                <a:spcPct val="90000"/>
              </a:lnSpc>
            </a:pPr>
            <a:r>
              <a:rPr lang="ko-KR" altLang="en-US" sz="10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결측치</a:t>
            </a:r>
            <a:r>
              <a:rPr lang="ko-KR" altLang="en-US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처리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" name="AutoShape 44"/>
          <p:cNvSpPr>
            <a:spLocks/>
          </p:cNvSpPr>
          <p:nvPr/>
        </p:nvSpPr>
        <p:spPr bwMode="auto">
          <a:xfrm>
            <a:off x="4291969" y="1741240"/>
            <a:ext cx="1504167" cy="233308"/>
          </a:xfrm>
          <a:prstGeom prst="accentCallout2">
            <a:avLst>
              <a:gd name="adj1" fmla="val 36731"/>
              <a:gd name="adj2" fmla="val 103792"/>
              <a:gd name="adj3" fmla="val 36731"/>
              <a:gd name="adj4" fmla="val 130532"/>
              <a:gd name="adj5" fmla="val 264282"/>
              <a:gd name="adj6" fmla="val 145880"/>
            </a:avLst>
          </a:prstGeom>
          <a:noFill/>
          <a:ln w="9525" cmpd="sng">
            <a:solidFill>
              <a:srgbClr val="C5C5C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r">
              <a:lnSpc>
                <a:spcPct val="90000"/>
              </a:lnSpc>
            </a:pPr>
            <a:r>
              <a:rPr lang="ko-KR" altLang="en-US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클래스 불균형 조정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6" name="Group 14"/>
          <p:cNvGrpSpPr>
            <a:grpSpLocks/>
          </p:cNvGrpSpPr>
          <p:nvPr/>
        </p:nvGrpSpPr>
        <p:grpSpPr bwMode="auto">
          <a:xfrm>
            <a:off x="6026568" y="2299514"/>
            <a:ext cx="703292" cy="1722435"/>
            <a:chOff x="0" y="0"/>
            <a:chExt cx="919" cy="1497"/>
          </a:xfrm>
        </p:grpSpPr>
        <p:sp>
          <p:nvSpPr>
            <p:cNvPr id="37" name="Freeform 21"/>
            <p:cNvSpPr>
              <a:spLocks noChangeArrowheads="1"/>
            </p:cNvSpPr>
            <p:nvPr/>
          </p:nvSpPr>
          <p:spPr bwMode="auto">
            <a:xfrm>
              <a:off x="0" y="0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/>
                </a:gs>
                <a:gs pos="50000">
                  <a:srgbClr val="FFFFFF"/>
                </a:gs>
                <a:gs pos="100000">
                  <a:srgbClr val="BABAB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7D7D7D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7" y="1"/>
              <a:ext cx="912" cy="144"/>
            </a:xfrm>
            <a:prstGeom prst="ellipse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7D7D7D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7" y="1353"/>
              <a:ext cx="912" cy="144"/>
            </a:xfrm>
            <a:prstGeom prst="ellipse">
              <a:avLst/>
            </a:prstGeom>
            <a:solidFill>
              <a:srgbClr val="FFFFFF">
                <a:alpha val="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7D7D7D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</p:grpSp>
      <p:sp>
        <p:nvSpPr>
          <p:cNvPr id="40" name="AutoShape 35"/>
          <p:cNvSpPr>
            <a:spLocks noChangeArrowheads="1"/>
          </p:cNvSpPr>
          <p:nvPr/>
        </p:nvSpPr>
        <p:spPr bwMode="auto">
          <a:xfrm>
            <a:off x="6034898" y="2545096"/>
            <a:ext cx="697342" cy="1479235"/>
          </a:xfrm>
          <a:prstGeom prst="can">
            <a:avLst>
              <a:gd name="adj" fmla="val 26941"/>
            </a:avLst>
          </a:prstGeom>
          <a:solidFill>
            <a:srgbClr val="0070C0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zh-CN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852482" y="4155926"/>
            <a:ext cx="1276396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just"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클래스 불균형 조정 </a:t>
            </a:r>
            <a:endParaRPr lang="en-US" altLang="ko-KR" sz="1000" b="1" dirty="0" smtClean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ct val="90000"/>
              </a:lnSpc>
            </a:pPr>
            <a:r>
              <a:rPr lang="ko-KR" altLang="en-US" sz="1000" b="1" dirty="0" err="1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재현율</a:t>
            </a: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향상</a:t>
            </a:r>
            <a:endParaRPr lang="en-US" altLang="zh-CN" sz="1000" b="1" dirty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3" name="Group 23"/>
          <p:cNvGrpSpPr>
            <a:grpSpLocks/>
          </p:cNvGrpSpPr>
          <p:nvPr/>
        </p:nvGrpSpPr>
        <p:grpSpPr bwMode="auto">
          <a:xfrm>
            <a:off x="4670921" y="2393551"/>
            <a:ext cx="703292" cy="1458178"/>
            <a:chOff x="0" y="0"/>
            <a:chExt cx="919" cy="1497"/>
          </a:xfrm>
        </p:grpSpPr>
        <p:sp>
          <p:nvSpPr>
            <p:cNvPr id="44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/>
                </a:gs>
                <a:gs pos="50000">
                  <a:srgbClr val="FFFFFF"/>
                </a:gs>
                <a:gs pos="100000">
                  <a:srgbClr val="BABAB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7" y="1"/>
              <a:ext cx="912" cy="144"/>
            </a:xfrm>
            <a:prstGeom prst="ellipse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46" name="Oval 30"/>
            <p:cNvSpPr>
              <a:spLocks noChangeArrowheads="1"/>
            </p:cNvSpPr>
            <p:nvPr/>
          </p:nvSpPr>
          <p:spPr bwMode="auto">
            <a:xfrm>
              <a:off x="7" y="1353"/>
              <a:ext cx="912" cy="144"/>
            </a:xfrm>
            <a:prstGeom prst="ellipse">
              <a:avLst/>
            </a:prstGeom>
            <a:solidFill>
              <a:srgbClr val="FFFFFF">
                <a:alpha val="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</p:grpSp>
      <p:sp>
        <p:nvSpPr>
          <p:cNvPr id="47" name="AutoShape 34"/>
          <p:cNvSpPr>
            <a:spLocks noChangeArrowheads="1"/>
          </p:cNvSpPr>
          <p:nvPr/>
        </p:nvSpPr>
        <p:spPr bwMode="auto">
          <a:xfrm>
            <a:off x="4676871" y="2622017"/>
            <a:ext cx="697342" cy="1228522"/>
          </a:xfrm>
          <a:prstGeom prst="can">
            <a:avLst>
              <a:gd name="adj" fmla="val 30417"/>
            </a:avLst>
          </a:prstGeom>
          <a:solidFill>
            <a:srgbClr val="0070C0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zh-CN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" name="Text Box 37"/>
          <p:cNvSpPr>
            <a:spLocks noChangeArrowheads="1"/>
          </p:cNvSpPr>
          <p:nvPr/>
        </p:nvSpPr>
        <p:spPr bwMode="auto">
          <a:xfrm>
            <a:off x="4696321" y="3060147"/>
            <a:ext cx="679082" cy="2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97.04%</a:t>
            </a:r>
            <a:endParaRPr lang="zh-CN" altLang="en-US" sz="1400" dirty="0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4529578" y="3941457"/>
            <a:ext cx="1152128" cy="4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1" dirty="0" err="1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결측치</a:t>
            </a: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존재 행</a:t>
            </a:r>
            <a:endParaRPr lang="en-US" altLang="ko-KR" sz="1000" b="1" dirty="0" smtClean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ko-KR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KNN</a:t>
            </a: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모델 적용 </a:t>
            </a:r>
            <a:endParaRPr lang="en-US" altLang="ko-KR" sz="1000" b="1" dirty="0" smtClean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ko-KR" altLang="en-US" sz="10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예측 값으로 대체</a:t>
            </a:r>
            <a:endParaRPr lang="en-US" altLang="zh-CN" sz="1000" b="1" dirty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2" name="Oval 32"/>
          <p:cNvSpPr>
            <a:spLocks noChangeArrowheads="1"/>
          </p:cNvSpPr>
          <p:nvPr/>
        </p:nvSpPr>
        <p:spPr bwMode="auto">
          <a:xfrm>
            <a:off x="7340111" y="4092180"/>
            <a:ext cx="698016" cy="219024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7331772" y="2035256"/>
            <a:ext cx="698016" cy="192837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57" name="文本框 74"/>
          <p:cNvSpPr>
            <a:spLocks noChangeArrowheads="1"/>
          </p:cNvSpPr>
          <p:nvPr/>
        </p:nvSpPr>
        <p:spPr bwMode="auto">
          <a:xfrm>
            <a:off x="685592" y="2761617"/>
            <a:ext cx="3283225" cy="1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 smtClean="0">
                <a:latin typeface="Adobe 黑体 Std R" pitchFamily="34" charset="-122"/>
                <a:ea typeface="Adobe 黑体 Std R" pitchFamily="34" charset="-122"/>
              </a:rPr>
              <a:t>전통적 </a:t>
            </a:r>
            <a:r>
              <a:rPr lang="ko-KR" altLang="en-US" sz="1200" dirty="0" err="1" smtClean="0">
                <a:latin typeface="Adobe 黑体 Std R" pitchFamily="34" charset="-122"/>
                <a:ea typeface="Adobe 黑体 Std R" pitchFamily="34" charset="-122"/>
              </a:rPr>
              <a:t>머신러닝</a:t>
            </a:r>
            <a:r>
              <a:rPr lang="ko-KR" altLang="en-US" sz="1200" dirty="0" smtClean="0">
                <a:latin typeface="Adobe 黑体 Std R" pitchFamily="34" charset="-122"/>
                <a:ea typeface="Adobe 黑体 Std R" pitchFamily="34" charset="-122"/>
              </a:rPr>
              <a:t> 모델 중 가장 높은 성능을</a:t>
            </a:r>
            <a:r>
              <a:rPr lang="zh-CN" altLang="en-US" sz="12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1200" dirty="0">
              <a:latin typeface="Adobe 黑体 Std R" pitchFamily="34" charset="-122"/>
              <a:ea typeface="Adobe 黑体 Std R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dirty="0" smtClean="0">
                <a:latin typeface="Adobe 黑体 Std R" pitchFamily="34" charset="-122"/>
                <a:ea typeface="Adobe 黑体 Std R" pitchFamily="34" charset="-122"/>
              </a:rPr>
              <a:t>보인 </a:t>
            </a:r>
            <a:r>
              <a:rPr lang="en-US" altLang="ko-KR" sz="1200" b="1" dirty="0" err="1" smtClean="0">
                <a:latin typeface="Adobe 黑体 Std R" pitchFamily="34" charset="-122"/>
                <a:ea typeface="Adobe 黑体 Std R" pitchFamily="34" charset="-122"/>
              </a:rPr>
              <a:t>LGBM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rPr>
              <a:t>Classifier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rPr>
              <a:t>기준 데이터 전처리</a:t>
            </a:r>
            <a:endParaRPr lang="en-US" altLang="ko-KR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张海山锐谐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rPr>
              <a:t>부분부터 최적화 옵션 까지 의 예측 성능 변화</a:t>
            </a:r>
            <a:endParaRPr lang="en-US" altLang="ko-KR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张海山锐谐体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张海山锐谐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rPr>
              <a:t>	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ko-KR" sz="120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0" name="矩形 77"/>
          <p:cNvSpPr>
            <a:spLocks noChangeArrowheads="1"/>
          </p:cNvSpPr>
          <p:nvPr/>
        </p:nvSpPr>
        <p:spPr bwMode="auto">
          <a:xfrm>
            <a:off x="771010" y="2545096"/>
            <a:ext cx="3112391" cy="7692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7381502" y="2343557"/>
            <a:ext cx="697343" cy="1825995"/>
          </a:xfrm>
          <a:prstGeom prst="can">
            <a:avLst>
              <a:gd name="adj" fmla="val 30013"/>
            </a:avLst>
          </a:prstGeom>
          <a:solidFill>
            <a:srgbClr val="0070C0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zh-CN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Text Box 37"/>
          <p:cNvSpPr>
            <a:spLocks noChangeArrowheads="1"/>
          </p:cNvSpPr>
          <p:nvPr/>
        </p:nvSpPr>
        <p:spPr bwMode="auto">
          <a:xfrm>
            <a:off x="6037755" y="3060147"/>
            <a:ext cx="679082" cy="2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94.87%</a:t>
            </a:r>
            <a:endParaRPr lang="zh-CN" altLang="en-US" sz="1400" dirty="0"/>
          </a:p>
        </p:txBody>
      </p:sp>
      <p:sp>
        <p:nvSpPr>
          <p:cNvPr id="62" name="Text Box 37"/>
          <p:cNvSpPr>
            <a:spLocks noChangeArrowheads="1"/>
          </p:cNvSpPr>
          <p:nvPr/>
        </p:nvSpPr>
        <p:spPr bwMode="auto">
          <a:xfrm>
            <a:off x="7393142" y="3060147"/>
            <a:ext cx="679082" cy="2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98.61%</a:t>
            </a:r>
            <a:endParaRPr lang="zh-CN" altLang="en-US" sz="1400" dirty="0"/>
          </a:p>
        </p:txBody>
      </p:sp>
      <p:sp>
        <p:nvSpPr>
          <p:cNvPr id="63" name="1/2 액자 62"/>
          <p:cNvSpPr/>
          <p:nvPr/>
        </p:nvSpPr>
        <p:spPr>
          <a:xfrm rot="8332531">
            <a:off x="374669" y="775809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1/2 액자 63"/>
          <p:cNvSpPr/>
          <p:nvPr/>
        </p:nvSpPr>
        <p:spPr>
          <a:xfrm rot="8332531">
            <a:off x="551018" y="782427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1/2 액자 64"/>
          <p:cNvSpPr/>
          <p:nvPr/>
        </p:nvSpPr>
        <p:spPr>
          <a:xfrm rot="8332531">
            <a:off x="727367" y="783620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8333" y="731480"/>
            <a:ext cx="5324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 smtClean="0">
                <a:latin typeface="微软雅黑" pitchFamily="34" charset="-122"/>
                <a:ea typeface="微软雅黑" pitchFamily="34" charset="-122"/>
              </a:rPr>
              <a:t>Machine Learning Optimization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2130" y="2139702"/>
            <a:ext cx="22236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LGBMClassifier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6354646"/>
      </p:ext>
    </p:extLst>
  </p:cSld>
  <p:clrMapOvr>
    <a:masterClrMapping/>
  </p:clrMapOvr>
  <p:transition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8"/>
          <p:cNvSpPr>
            <a:spLocks/>
          </p:cNvSpPr>
          <p:nvPr/>
        </p:nvSpPr>
        <p:spPr bwMode="auto">
          <a:xfrm>
            <a:off x="5292080" y="1398419"/>
            <a:ext cx="1865520" cy="233308"/>
          </a:xfrm>
          <a:prstGeom prst="accentCallout2">
            <a:avLst>
              <a:gd name="adj1" fmla="val 36731"/>
              <a:gd name="adj2" fmla="val 103681"/>
              <a:gd name="adj3" fmla="val 36731"/>
              <a:gd name="adj4" fmla="val 126704"/>
              <a:gd name="adj5" fmla="val 362755"/>
              <a:gd name="adj6" fmla="val 140977"/>
            </a:avLst>
          </a:prstGeom>
          <a:noFill/>
          <a:ln w="9525" cmpd="sng">
            <a:solidFill>
              <a:srgbClr val="C5C5C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r">
              <a:lnSpc>
                <a:spcPct val="90000"/>
              </a:lnSpc>
            </a:pPr>
            <a:r>
              <a:rPr lang="en-US" altLang="ko-KR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Bayesian HPO  Best model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ko-KR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분석 및 모델링 결과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24"/>
          <p:cNvSpPr>
            <a:spLocks noChangeArrowheads="1"/>
          </p:cNvSpPr>
          <p:nvPr/>
        </p:nvSpPr>
        <p:spPr bwMode="auto">
          <a:xfrm>
            <a:off x="7380312" y="2167385"/>
            <a:ext cx="702103" cy="2002168"/>
          </a:xfrm>
          <a:custGeom>
            <a:avLst/>
            <a:gdLst>
              <a:gd name="T0" fmla="*/ 2147483647 w 919"/>
              <a:gd name="T1" fmla="*/ 2147483647 h 1497"/>
              <a:gd name="T2" fmla="*/ 2147483647 w 919"/>
              <a:gd name="T3" fmla="*/ 2147483647 h 1497"/>
              <a:gd name="T4" fmla="*/ 2147483647 w 919"/>
              <a:gd name="T5" fmla="*/ 2147483647 h 1497"/>
              <a:gd name="T6" fmla="*/ 2147483647 w 919"/>
              <a:gd name="T7" fmla="*/ 2147483647 h 1497"/>
              <a:gd name="T8" fmla="*/ 2147483647 w 919"/>
              <a:gd name="T9" fmla="*/ 2147483647 h 1497"/>
              <a:gd name="T10" fmla="*/ 2147483647 w 919"/>
              <a:gd name="T11" fmla="*/ 0 h 1497"/>
              <a:gd name="T12" fmla="*/ 2147483647 w 919"/>
              <a:gd name="T13" fmla="*/ 2147483647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9"/>
              <a:gd name="T22" fmla="*/ 0 h 1497"/>
              <a:gd name="T23" fmla="*/ 919 w 919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9" h="1497">
                <a:moveTo>
                  <a:pt x="7" y="76"/>
                </a:moveTo>
                <a:cubicBezTo>
                  <a:pt x="7" y="76"/>
                  <a:pt x="7" y="752"/>
                  <a:pt x="7" y="1429"/>
                </a:cubicBezTo>
                <a:cubicBezTo>
                  <a:pt x="33" y="1477"/>
                  <a:pt x="289" y="1495"/>
                  <a:pt x="441" y="1497"/>
                </a:cubicBezTo>
                <a:cubicBezTo>
                  <a:pt x="593" y="1497"/>
                  <a:pt x="898" y="1486"/>
                  <a:pt x="919" y="1425"/>
                </a:cubicBezTo>
                <a:cubicBezTo>
                  <a:pt x="918" y="749"/>
                  <a:pt x="918" y="73"/>
                  <a:pt x="918" y="73"/>
                </a:cubicBezTo>
                <a:cubicBezTo>
                  <a:pt x="904" y="12"/>
                  <a:pt x="566" y="0"/>
                  <a:pt x="414" y="0"/>
                </a:cubicBezTo>
                <a:cubicBezTo>
                  <a:pt x="262" y="0"/>
                  <a:pt x="0" y="28"/>
                  <a:pt x="7" y="76"/>
                </a:cubicBezTo>
                <a:close/>
              </a:path>
            </a:pathLst>
          </a:custGeom>
          <a:gradFill rotWithShape="1">
            <a:gsLst>
              <a:gs pos="0">
                <a:srgbClr val="BABABA"/>
              </a:gs>
              <a:gs pos="50000">
                <a:srgbClr val="FFFFFF"/>
              </a:gs>
              <a:gs pos="100000">
                <a:srgbClr val="BABAB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7385072" y="2168575"/>
            <a:ext cx="697343" cy="192837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385072" y="3976716"/>
            <a:ext cx="697343" cy="192837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31" name="Text Box 39"/>
          <p:cNvSpPr>
            <a:spLocks noChangeArrowheads="1"/>
          </p:cNvSpPr>
          <p:nvPr/>
        </p:nvSpPr>
        <p:spPr bwMode="auto">
          <a:xfrm>
            <a:off x="7417611" y="2928539"/>
            <a:ext cx="571202" cy="31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80%</a:t>
            </a:r>
            <a:endParaRPr lang="zh-CN" altLang="en-US"/>
          </a:p>
        </p:txBody>
      </p:sp>
      <p:sp>
        <p:nvSpPr>
          <p:cNvPr id="33" name="AutoShape 43"/>
          <p:cNvSpPr>
            <a:spLocks/>
          </p:cNvSpPr>
          <p:nvPr/>
        </p:nvSpPr>
        <p:spPr bwMode="auto">
          <a:xfrm>
            <a:off x="2671711" y="2125723"/>
            <a:ext cx="1504167" cy="233308"/>
          </a:xfrm>
          <a:prstGeom prst="accentCallout2">
            <a:avLst>
              <a:gd name="adj1" fmla="val 36731"/>
              <a:gd name="adj2" fmla="val 103792"/>
              <a:gd name="adj3" fmla="val 36731"/>
              <a:gd name="adj4" fmla="val 133542"/>
              <a:gd name="adj5" fmla="val 136218"/>
              <a:gd name="adj6" fmla="val 153477"/>
            </a:avLst>
          </a:prstGeom>
          <a:noFill/>
          <a:ln w="9525" cmpd="sng">
            <a:solidFill>
              <a:srgbClr val="C5C5C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r">
              <a:lnSpc>
                <a:spcPct val="90000"/>
              </a:lnSpc>
            </a:pPr>
            <a:r>
              <a:rPr lang="en-US" altLang="ko-KR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en-US" altLang="ko-KR" sz="1000" b="1" baseline="30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</a:t>
            </a:r>
            <a:r>
              <a:rPr lang="en-US" altLang="ko-KR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model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" name="AutoShape 44"/>
          <p:cNvSpPr>
            <a:spLocks/>
          </p:cNvSpPr>
          <p:nvPr/>
        </p:nvSpPr>
        <p:spPr bwMode="auto">
          <a:xfrm>
            <a:off x="4291969" y="1741240"/>
            <a:ext cx="1504167" cy="233308"/>
          </a:xfrm>
          <a:prstGeom prst="accentCallout2">
            <a:avLst>
              <a:gd name="adj1" fmla="val 36731"/>
              <a:gd name="adj2" fmla="val 103792"/>
              <a:gd name="adj3" fmla="val 36731"/>
              <a:gd name="adj4" fmla="val 130532"/>
              <a:gd name="adj5" fmla="val 264282"/>
              <a:gd name="adj6" fmla="val 145880"/>
            </a:avLst>
          </a:prstGeom>
          <a:noFill/>
          <a:ln w="9525" cmpd="sng">
            <a:solidFill>
              <a:srgbClr val="C5C5C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3" tIns="34272" rIns="68543" bIns="34272" anchor="ctr"/>
          <a:lstStyle/>
          <a:p>
            <a:pPr algn="r">
              <a:lnSpc>
                <a:spcPct val="90000"/>
              </a:lnSpc>
            </a:pPr>
            <a:r>
              <a:rPr lang="en-US" altLang="ko-KR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en-US" altLang="ko-KR" sz="1000" b="1" baseline="300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nd</a:t>
            </a:r>
            <a:r>
              <a:rPr lang="en-US" altLang="ko-KR" sz="10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model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6" name="Group 14"/>
          <p:cNvGrpSpPr>
            <a:grpSpLocks/>
          </p:cNvGrpSpPr>
          <p:nvPr/>
        </p:nvGrpSpPr>
        <p:grpSpPr bwMode="auto">
          <a:xfrm>
            <a:off x="6026568" y="2299514"/>
            <a:ext cx="703292" cy="1722435"/>
            <a:chOff x="0" y="0"/>
            <a:chExt cx="919" cy="1497"/>
          </a:xfrm>
        </p:grpSpPr>
        <p:sp>
          <p:nvSpPr>
            <p:cNvPr id="37" name="Freeform 21"/>
            <p:cNvSpPr>
              <a:spLocks noChangeArrowheads="1"/>
            </p:cNvSpPr>
            <p:nvPr/>
          </p:nvSpPr>
          <p:spPr bwMode="auto">
            <a:xfrm>
              <a:off x="0" y="0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/>
                </a:gs>
                <a:gs pos="50000">
                  <a:srgbClr val="FFFFFF"/>
                </a:gs>
                <a:gs pos="100000">
                  <a:srgbClr val="BABAB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7D7D7D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7" y="1"/>
              <a:ext cx="912" cy="144"/>
            </a:xfrm>
            <a:prstGeom prst="ellipse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7D7D7D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7" y="1353"/>
              <a:ext cx="912" cy="144"/>
            </a:xfrm>
            <a:prstGeom prst="ellipse">
              <a:avLst/>
            </a:prstGeom>
            <a:solidFill>
              <a:srgbClr val="FFFFFF">
                <a:alpha val="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7D7D7D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</p:grpSp>
      <p:sp>
        <p:nvSpPr>
          <p:cNvPr id="40" name="AutoShape 35"/>
          <p:cNvSpPr>
            <a:spLocks noChangeArrowheads="1"/>
          </p:cNvSpPr>
          <p:nvPr/>
        </p:nvSpPr>
        <p:spPr bwMode="auto">
          <a:xfrm>
            <a:off x="6034898" y="2545096"/>
            <a:ext cx="697342" cy="1479235"/>
          </a:xfrm>
          <a:prstGeom prst="can">
            <a:avLst>
              <a:gd name="adj" fmla="val 26941"/>
            </a:avLst>
          </a:prstGeom>
          <a:solidFill>
            <a:srgbClr val="0070C0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zh-CN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3" name="Group 23"/>
          <p:cNvGrpSpPr>
            <a:grpSpLocks/>
          </p:cNvGrpSpPr>
          <p:nvPr/>
        </p:nvGrpSpPr>
        <p:grpSpPr bwMode="auto">
          <a:xfrm>
            <a:off x="4670921" y="2393551"/>
            <a:ext cx="703292" cy="1458178"/>
            <a:chOff x="0" y="0"/>
            <a:chExt cx="919" cy="1497"/>
          </a:xfrm>
        </p:grpSpPr>
        <p:sp>
          <p:nvSpPr>
            <p:cNvPr id="44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919" cy="1497"/>
            </a:xfrm>
            <a:custGeom>
              <a:avLst/>
              <a:gdLst>
                <a:gd name="T0" fmla="*/ 7 w 919"/>
                <a:gd name="T1" fmla="*/ 76 h 1497"/>
                <a:gd name="T2" fmla="*/ 7 w 919"/>
                <a:gd name="T3" fmla="*/ 1429 h 1497"/>
                <a:gd name="T4" fmla="*/ 441 w 919"/>
                <a:gd name="T5" fmla="*/ 1497 h 1497"/>
                <a:gd name="T6" fmla="*/ 919 w 919"/>
                <a:gd name="T7" fmla="*/ 1425 h 1497"/>
                <a:gd name="T8" fmla="*/ 918 w 919"/>
                <a:gd name="T9" fmla="*/ 73 h 1497"/>
                <a:gd name="T10" fmla="*/ 414 w 919"/>
                <a:gd name="T11" fmla="*/ 0 h 1497"/>
                <a:gd name="T12" fmla="*/ 7 w 919"/>
                <a:gd name="T13" fmla="*/ 76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9"/>
                <a:gd name="T22" fmla="*/ 0 h 1497"/>
                <a:gd name="T23" fmla="*/ 919 w 919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BABABA"/>
                </a:gs>
                <a:gs pos="50000">
                  <a:srgbClr val="FFFFFF"/>
                </a:gs>
                <a:gs pos="100000">
                  <a:srgbClr val="BABAB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7" y="1"/>
              <a:ext cx="912" cy="144"/>
            </a:xfrm>
            <a:prstGeom prst="ellipse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46" name="Oval 30"/>
            <p:cNvSpPr>
              <a:spLocks noChangeArrowheads="1"/>
            </p:cNvSpPr>
            <p:nvPr/>
          </p:nvSpPr>
          <p:spPr bwMode="auto">
            <a:xfrm>
              <a:off x="7" y="1353"/>
              <a:ext cx="912" cy="144"/>
            </a:xfrm>
            <a:prstGeom prst="ellipse">
              <a:avLst/>
            </a:prstGeom>
            <a:solidFill>
              <a:srgbClr val="FFFFFF">
                <a:alpha val="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Impact" pitchFamily="34" charset="0"/>
                <a:ea typeface="微软雅黑" pitchFamily="34" charset="-122"/>
                <a:sym typeface="Impact" pitchFamily="34" charset="0"/>
              </a:endParaRPr>
            </a:p>
          </p:txBody>
        </p:sp>
      </p:grpSp>
      <p:sp>
        <p:nvSpPr>
          <p:cNvPr id="47" name="AutoShape 34"/>
          <p:cNvSpPr>
            <a:spLocks noChangeArrowheads="1"/>
          </p:cNvSpPr>
          <p:nvPr/>
        </p:nvSpPr>
        <p:spPr bwMode="auto">
          <a:xfrm>
            <a:off x="4676871" y="2622017"/>
            <a:ext cx="697342" cy="1228522"/>
          </a:xfrm>
          <a:prstGeom prst="can">
            <a:avLst>
              <a:gd name="adj" fmla="val 30417"/>
            </a:avLst>
          </a:prstGeom>
          <a:solidFill>
            <a:srgbClr val="0070C0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zh-CN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" name="Text Box 37"/>
          <p:cNvSpPr>
            <a:spLocks noChangeArrowheads="1"/>
          </p:cNvSpPr>
          <p:nvPr/>
        </p:nvSpPr>
        <p:spPr bwMode="auto">
          <a:xfrm>
            <a:off x="4696321" y="3060147"/>
            <a:ext cx="679082" cy="2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93.08%</a:t>
            </a:r>
            <a:endParaRPr lang="zh-CN" altLang="en-US" sz="1400" dirty="0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5891894" y="4097473"/>
            <a:ext cx="1626598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활성화 함수     </a:t>
            </a:r>
            <a:r>
              <a:rPr lang="en-US" altLang="ko-KR" sz="800" b="1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ko-KR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Elu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Hidden layer    3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Dropout           0.5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Batch – size      100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Epochs              20</a:t>
            </a:r>
            <a:endParaRPr lang="en-US" altLang="zh-CN" sz="800" b="1" dirty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2" name="Oval 32"/>
          <p:cNvSpPr>
            <a:spLocks noChangeArrowheads="1"/>
          </p:cNvSpPr>
          <p:nvPr/>
        </p:nvSpPr>
        <p:spPr bwMode="auto">
          <a:xfrm>
            <a:off x="7340111" y="4092180"/>
            <a:ext cx="698016" cy="219024"/>
          </a:xfrm>
          <a:prstGeom prst="ellipse">
            <a:avLst/>
          </a:prstGeom>
          <a:solidFill>
            <a:srgbClr val="FFFFFF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7331772" y="2035256"/>
            <a:ext cx="698016" cy="192837"/>
          </a:xfrm>
          <a:prstGeom prst="ellipse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43" tIns="34272" rIns="68543" bIns="34272" anchor="ctr"/>
          <a:lstStyle/>
          <a:p>
            <a:endParaRPr lang="zh-CN" altLang="zh-CN">
              <a:solidFill>
                <a:srgbClr val="000000"/>
              </a:solidFill>
              <a:latin typeface="Impact" pitchFamily="34" charset="0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57" name="文本框 74"/>
          <p:cNvSpPr>
            <a:spLocks noChangeArrowheads="1"/>
          </p:cNvSpPr>
          <p:nvPr/>
        </p:nvSpPr>
        <p:spPr bwMode="auto">
          <a:xfrm>
            <a:off x="566051" y="2835469"/>
            <a:ext cx="3463184" cy="73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 err="1" smtClean="0">
                <a:latin typeface="Adobe 黑体 Std R" pitchFamily="34" charset="-122"/>
                <a:ea typeface="Adobe 黑体 Std R" pitchFamily="34" charset="-122"/>
              </a:rPr>
              <a:t>인공신경망</a:t>
            </a:r>
            <a:r>
              <a:rPr lang="ko-KR" altLang="en-US" sz="1200" dirty="0" smtClean="0">
                <a:latin typeface="Adobe 黑体 Std R" pitchFamily="34" charset="-122"/>
                <a:ea typeface="Adobe 黑体 Std R" pitchFamily="34" charset="-122"/>
              </a:rPr>
              <a:t> 최적화 과정에서의 </a:t>
            </a:r>
            <a:r>
              <a:rPr lang="ko-KR" altLang="en-US" sz="1200" dirty="0" err="1" smtClean="0">
                <a:latin typeface="Adobe 黑体 Std R" pitchFamily="34" charset="-122"/>
                <a:ea typeface="Adobe 黑体 Std R" pitchFamily="34" charset="-122"/>
              </a:rPr>
              <a:t>예측성능</a:t>
            </a:r>
            <a:r>
              <a:rPr lang="en-US" altLang="ko-KR" sz="1200" dirty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ko-KR" altLang="en-US" sz="1200" dirty="0" smtClean="0">
                <a:latin typeface="Adobe 黑体 Std R" pitchFamily="34" charset="-122"/>
                <a:ea typeface="Adobe 黑体 Std R" pitchFamily="34" charset="-122"/>
              </a:rPr>
              <a:t>변화 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rPr>
              <a:t>	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ko-KR" sz="120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58" name="Group 40"/>
          <p:cNvGrpSpPr>
            <a:grpSpLocks/>
          </p:cNvGrpSpPr>
          <p:nvPr/>
        </p:nvGrpSpPr>
        <p:grpSpPr bwMode="auto">
          <a:xfrm>
            <a:off x="566051" y="1772494"/>
            <a:ext cx="3094319" cy="875300"/>
            <a:chOff x="0" y="-440357"/>
            <a:chExt cx="4654802" cy="1167302"/>
          </a:xfrm>
        </p:grpSpPr>
        <p:sp>
          <p:nvSpPr>
            <p:cNvPr id="59" name="文本框 76"/>
            <p:cNvSpPr>
              <a:spLocks noChangeArrowheads="1"/>
            </p:cNvSpPr>
            <p:nvPr/>
          </p:nvSpPr>
          <p:spPr bwMode="auto">
            <a:xfrm>
              <a:off x="0" y="-440357"/>
              <a:ext cx="4654802" cy="94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Keras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-tuner for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  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      Bayesian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HPO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77"/>
            <p:cNvSpPr>
              <a:spLocks noChangeArrowheads="1"/>
            </p:cNvSpPr>
            <p:nvPr/>
          </p:nvSpPr>
          <p:spPr bwMode="auto">
            <a:xfrm>
              <a:off x="113916" y="624363"/>
              <a:ext cx="4150825" cy="102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7381502" y="2343557"/>
            <a:ext cx="697343" cy="1825995"/>
          </a:xfrm>
          <a:prstGeom prst="can">
            <a:avLst>
              <a:gd name="adj" fmla="val 30013"/>
            </a:avLst>
          </a:prstGeom>
          <a:solidFill>
            <a:srgbClr val="0070C0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zh-CN" sz="2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Text Box 37"/>
          <p:cNvSpPr>
            <a:spLocks noChangeArrowheads="1"/>
          </p:cNvSpPr>
          <p:nvPr/>
        </p:nvSpPr>
        <p:spPr bwMode="auto">
          <a:xfrm>
            <a:off x="6037755" y="3060147"/>
            <a:ext cx="679082" cy="2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93.64%</a:t>
            </a:r>
            <a:endParaRPr lang="zh-CN" altLang="en-US" sz="1400" dirty="0"/>
          </a:p>
        </p:txBody>
      </p:sp>
      <p:sp>
        <p:nvSpPr>
          <p:cNvPr id="62" name="Text Box 37"/>
          <p:cNvSpPr>
            <a:spLocks noChangeArrowheads="1"/>
          </p:cNvSpPr>
          <p:nvPr/>
        </p:nvSpPr>
        <p:spPr bwMode="auto">
          <a:xfrm>
            <a:off x="7393142" y="3060147"/>
            <a:ext cx="679082" cy="2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94.77%</a:t>
            </a:r>
            <a:endParaRPr lang="zh-CN" altLang="en-US" sz="1400" dirty="0"/>
          </a:p>
        </p:txBody>
      </p:sp>
      <p:sp>
        <p:nvSpPr>
          <p:cNvPr id="63" name="1/2 액자 62"/>
          <p:cNvSpPr/>
          <p:nvPr/>
        </p:nvSpPr>
        <p:spPr>
          <a:xfrm rot="8332531">
            <a:off x="374669" y="775809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1/2 액자 63"/>
          <p:cNvSpPr/>
          <p:nvPr/>
        </p:nvSpPr>
        <p:spPr>
          <a:xfrm rot="8332531">
            <a:off x="551018" y="782427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1/2 액자 64"/>
          <p:cNvSpPr/>
          <p:nvPr/>
        </p:nvSpPr>
        <p:spPr>
          <a:xfrm rot="8332531">
            <a:off x="727367" y="783620"/>
            <a:ext cx="239704" cy="279655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8333" y="731480"/>
            <a:ext cx="482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 smtClean="0">
                <a:latin typeface="微软雅黑" pitchFamily="34" charset="-122"/>
                <a:ea typeface="微软雅黑" pitchFamily="34" charset="-122"/>
              </a:rPr>
              <a:t>Deep Learning Optimization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1BED6"/>
                </a:solidFill>
                <a:effectLst/>
                <a:latin typeface="Arial Unicode MS"/>
                <a:ea typeface="Roboto Mono"/>
              </a:rPr>
              <a:t>0.93647057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4443677" y="3944299"/>
            <a:ext cx="1626598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활성화 함수     </a:t>
            </a:r>
            <a:r>
              <a:rPr lang="en-US" altLang="ko-KR" sz="800" b="1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ko-KR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ko-KR" sz="800" b="1" dirty="0" err="1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Relu</a:t>
            </a:r>
            <a:endParaRPr lang="en-US" altLang="ko-KR" sz="800" b="1" dirty="0" smtClean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Hidden layer    1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Dropout           0.2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Batch – size      10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Epochs              20</a:t>
            </a:r>
            <a:endParaRPr lang="en-US" altLang="zh-CN" sz="800" b="1" dirty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7224827" y="4236067"/>
            <a:ext cx="1741881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800" b="1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Hidden layer    </a:t>
            </a: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en-US" altLang="ko-KR" sz="800" b="1" dirty="0" smtClean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ko-KR" altLang="en-US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활성화 함수     </a:t>
            </a:r>
            <a:r>
              <a:rPr lang="en-US" altLang="ko-KR" sz="800" b="1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ko-KR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Elu – Elu - </a:t>
            </a:r>
            <a:r>
              <a:rPr lang="en-US" altLang="ko-KR" sz="800" b="1" dirty="0" err="1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Relu</a:t>
            </a:r>
            <a:endParaRPr lang="en-US" altLang="ko-KR" sz="800" b="1" dirty="0" smtClean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800" b="1" dirty="0" err="1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Perceptrons</a:t>
            </a: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192 – 512 -512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err="1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learning_rate</a:t>
            </a:r>
            <a:r>
              <a:rPr lang="en-US" altLang="zh-CN" sz="800" b="1" dirty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0.01</a:t>
            </a:r>
          </a:p>
          <a:p>
            <a:pPr>
              <a:lnSpc>
                <a:spcPct val="90000"/>
              </a:lnSpc>
            </a:pPr>
            <a:r>
              <a:rPr lang="en-US" altLang="zh-CN" sz="800" b="1" dirty="0" smtClean="0">
                <a:solidFill>
                  <a:srgbClr val="7D7D7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Epochs              10</a:t>
            </a:r>
            <a:endParaRPr lang="en-US" altLang="zh-CN" sz="800" b="1" dirty="0">
              <a:solidFill>
                <a:srgbClr val="7D7D7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99970"/>
      </p:ext>
    </p:extLst>
  </p:cSld>
  <p:clrMapOvr>
    <a:masterClrMapping/>
  </p:clrMapOvr>
  <p:transition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"/>
          <p:cNvSpPr txBox="1"/>
          <p:nvPr/>
        </p:nvSpPr>
        <p:spPr>
          <a:xfrm>
            <a:off x="4716016" y="1975247"/>
            <a:ext cx="17107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후 속 과 제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538" name="Google Shape;538;p18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39" name="Google Shape;539;p18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 txBox="1"/>
            <p:nvPr/>
          </p:nvSpPr>
          <p:spPr>
            <a:xfrm>
              <a:off x="3212071" y="2175302"/>
              <a:ext cx="564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5</a:t>
              </a:r>
              <a:endParaRPr sz="4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542" name="Google Shape;542;p18"/>
          <p:cNvCxnSpPr/>
          <p:nvPr/>
        </p:nvCxnSpPr>
        <p:spPr>
          <a:xfrm rot="10800000">
            <a:off x="4572000" y="1940247"/>
            <a:ext cx="0" cy="13011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43" name="Google Shape;543;p18"/>
          <p:cNvSpPr txBox="1"/>
          <p:nvPr/>
        </p:nvSpPr>
        <p:spPr>
          <a:xfrm>
            <a:off x="4788024" y="2469044"/>
            <a:ext cx="23762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분석미흡 사항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개선 사항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9" name="Google Shape;549;p19"/>
          <p:cNvCxnSpPr/>
          <p:nvPr/>
        </p:nvCxnSpPr>
        <p:spPr>
          <a:xfrm rot="10800000" flipH="1">
            <a:off x="6492906" y="4620826"/>
            <a:ext cx="118693" cy="16593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0" name="Google Shape;550;p19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후속과제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9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9"/>
          <p:cNvSpPr/>
          <p:nvPr/>
        </p:nvSpPr>
        <p:spPr>
          <a:xfrm rot="197558">
            <a:off x="4462428" y="940458"/>
            <a:ext cx="3709076" cy="3755526"/>
          </a:xfrm>
          <a:custGeom>
            <a:avLst/>
            <a:gdLst/>
            <a:ahLst/>
            <a:cxnLst/>
            <a:rect l="l" t="t" r="r" b="b"/>
            <a:pathLst>
              <a:path w="6373853" h="6453678" extrusionOk="0">
                <a:moveTo>
                  <a:pt x="1748789" y="3781"/>
                </a:moveTo>
                <a:cubicBezTo>
                  <a:pt x="1773410" y="1281"/>
                  <a:pt x="1798391" y="0"/>
                  <a:pt x="1823671" y="0"/>
                </a:cubicBezTo>
                <a:cubicBezTo>
                  <a:pt x="2222376" y="0"/>
                  <a:pt x="2546668" y="318599"/>
                  <a:pt x="2555176" y="715114"/>
                </a:cubicBezTo>
                <a:cubicBezTo>
                  <a:pt x="2646063" y="945229"/>
                  <a:pt x="2815509" y="1149545"/>
                  <a:pt x="3050234" y="1286278"/>
                </a:cubicBezTo>
                <a:cubicBezTo>
                  <a:pt x="3277270" y="1418531"/>
                  <a:pt x="3529180" y="1466470"/>
                  <a:pt x="3767051" y="1437382"/>
                </a:cubicBezTo>
                <a:cubicBezTo>
                  <a:pt x="4043009" y="1173698"/>
                  <a:pt x="4417184" y="1012566"/>
                  <a:pt x="4828995" y="1012566"/>
                </a:cubicBezTo>
                <a:cubicBezTo>
                  <a:pt x="5682197" y="1012566"/>
                  <a:pt x="6373853" y="1704222"/>
                  <a:pt x="6373853" y="2557424"/>
                </a:cubicBezTo>
                <a:cubicBezTo>
                  <a:pt x="6373853" y="3315640"/>
                  <a:pt x="5827627" y="3946278"/>
                  <a:pt x="5106977" y="4075988"/>
                </a:cubicBezTo>
                <a:cubicBezTo>
                  <a:pt x="4860269" y="4198053"/>
                  <a:pt x="4655938" y="4415360"/>
                  <a:pt x="4548276" y="4699239"/>
                </a:cubicBezTo>
                <a:cubicBezTo>
                  <a:pt x="4488061" y="4858013"/>
                  <a:pt x="4464290" y="5021251"/>
                  <a:pt x="4473846" y="5178965"/>
                </a:cubicBezTo>
                <a:cubicBezTo>
                  <a:pt x="4624448" y="5311033"/>
                  <a:pt x="4718008" y="5505241"/>
                  <a:pt x="4718008" y="5721301"/>
                </a:cubicBezTo>
                <a:cubicBezTo>
                  <a:pt x="4718008" y="6125782"/>
                  <a:pt x="4390112" y="6453678"/>
                  <a:pt x="3985631" y="6453678"/>
                </a:cubicBezTo>
                <a:cubicBezTo>
                  <a:pt x="3581150" y="6453678"/>
                  <a:pt x="3253254" y="6125782"/>
                  <a:pt x="3253254" y="5721301"/>
                </a:cubicBezTo>
                <a:cubicBezTo>
                  <a:pt x="3253254" y="5342100"/>
                  <a:pt x="3541444" y="5030211"/>
                  <a:pt x="3910750" y="4992705"/>
                </a:cubicBezTo>
                <a:lnTo>
                  <a:pt x="3970068" y="4989710"/>
                </a:lnTo>
                <a:cubicBezTo>
                  <a:pt x="4089426" y="4874941"/>
                  <a:pt x="4186035" y="4731148"/>
                  <a:pt x="4249282" y="4564379"/>
                </a:cubicBezTo>
                <a:cubicBezTo>
                  <a:pt x="4318623" y="4381544"/>
                  <a:pt x="4339635" y="4192787"/>
                  <a:pt x="4317136" y="4013436"/>
                </a:cubicBezTo>
                <a:cubicBezTo>
                  <a:pt x="4256166" y="3992601"/>
                  <a:pt x="4197322" y="3967056"/>
                  <a:pt x="4140584" y="3937908"/>
                </a:cubicBezTo>
                <a:cubicBezTo>
                  <a:pt x="3785942" y="3880704"/>
                  <a:pt x="3361104" y="3968836"/>
                  <a:pt x="2972750" y="4207511"/>
                </a:cubicBezTo>
                <a:cubicBezTo>
                  <a:pt x="2649524" y="4406159"/>
                  <a:pt x="2407922" y="4674458"/>
                  <a:pt x="2273557" y="4956562"/>
                </a:cubicBezTo>
                <a:cubicBezTo>
                  <a:pt x="2243728" y="5333109"/>
                  <a:pt x="1928537" y="5629160"/>
                  <a:pt x="1544199" y="5629160"/>
                </a:cubicBezTo>
                <a:cubicBezTo>
                  <a:pt x="1139718" y="5629161"/>
                  <a:pt x="811822" y="5301265"/>
                  <a:pt x="811822" y="4896783"/>
                </a:cubicBezTo>
                <a:cubicBezTo>
                  <a:pt x="811822" y="4517582"/>
                  <a:pt x="1100012" y="4205693"/>
                  <a:pt x="1469317" y="4168187"/>
                </a:cubicBezTo>
                <a:cubicBezTo>
                  <a:pt x="1493938" y="4165687"/>
                  <a:pt x="1518919" y="4164406"/>
                  <a:pt x="1544199" y="4164406"/>
                </a:cubicBezTo>
                <a:cubicBezTo>
                  <a:pt x="1614188" y="4164406"/>
                  <a:pt x="1681885" y="4174224"/>
                  <a:pt x="1745054" y="4195817"/>
                </a:cubicBezTo>
                <a:cubicBezTo>
                  <a:pt x="2080595" y="4225945"/>
                  <a:pt x="2467608" y="4133688"/>
                  <a:pt x="2823912" y="3914711"/>
                </a:cubicBezTo>
                <a:cubicBezTo>
                  <a:pt x="3105509" y="3741648"/>
                  <a:pt x="3325152" y="3515718"/>
                  <a:pt x="3465145" y="3273270"/>
                </a:cubicBezTo>
                <a:cubicBezTo>
                  <a:pt x="3451578" y="3254462"/>
                  <a:pt x="3441393" y="3233849"/>
                  <a:pt x="3431663" y="3212981"/>
                </a:cubicBezTo>
                <a:cubicBezTo>
                  <a:pt x="3160269" y="2960984"/>
                  <a:pt x="2737001" y="2800878"/>
                  <a:pt x="2261862" y="2800878"/>
                </a:cubicBezTo>
                <a:cubicBezTo>
                  <a:pt x="1915427" y="2800878"/>
                  <a:pt x="1596569" y="2885993"/>
                  <a:pt x="1343736" y="3029603"/>
                </a:cubicBezTo>
                <a:cubicBezTo>
                  <a:pt x="1213416" y="3228799"/>
                  <a:pt x="988216" y="3359981"/>
                  <a:pt x="732377" y="3359981"/>
                </a:cubicBezTo>
                <a:cubicBezTo>
                  <a:pt x="327896" y="3359981"/>
                  <a:pt x="0" y="3032085"/>
                  <a:pt x="0" y="2627604"/>
                </a:cubicBezTo>
                <a:cubicBezTo>
                  <a:pt x="0" y="2248403"/>
                  <a:pt x="288190" y="1936513"/>
                  <a:pt x="657496" y="1899008"/>
                </a:cubicBezTo>
                <a:cubicBezTo>
                  <a:pt x="682116" y="1896508"/>
                  <a:pt x="707097" y="1895227"/>
                  <a:pt x="732377" y="1895227"/>
                </a:cubicBezTo>
                <a:cubicBezTo>
                  <a:pt x="990216" y="1895227"/>
                  <a:pt x="1216935" y="2028468"/>
                  <a:pt x="1346404" y="2230521"/>
                </a:cubicBezTo>
                <a:cubicBezTo>
                  <a:pt x="1602758" y="2382858"/>
                  <a:pt x="1930881" y="2473491"/>
                  <a:pt x="2288367" y="2473491"/>
                </a:cubicBezTo>
                <a:cubicBezTo>
                  <a:pt x="2697774" y="2473492"/>
                  <a:pt x="3068669" y="2354621"/>
                  <a:pt x="3337053" y="2160075"/>
                </a:cubicBezTo>
                <a:cubicBezTo>
                  <a:pt x="3340926" y="2141545"/>
                  <a:pt x="3346143" y="2123420"/>
                  <a:pt x="3351687" y="2105436"/>
                </a:cubicBezTo>
                <a:cubicBezTo>
                  <a:pt x="3259746" y="1885205"/>
                  <a:pt x="3094211" y="1690778"/>
                  <a:pt x="2868101" y="1559064"/>
                </a:cubicBezTo>
                <a:cubicBezTo>
                  <a:pt x="2612420" y="1410124"/>
                  <a:pt x="2325191" y="1368116"/>
                  <a:pt x="2062135" y="1421669"/>
                </a:cubicBezTo>
                <a:cubicBezTo>
                  <a:pt x="2020112" y="1439592"/>
                  <a:pt x="1975220" y="1450584"/>
                  <a:pt x="1928800" y="1456357"/>
                </a:cubicBezTo>
                <a:cubicBezTo>
                  <a:pt x="1920816" y="1457887"/>
                  <a:pt x="1913196" y="1460508"/>
                  <a:pt x="1905608" y="1463212"/>
                </a:cubicBezTo>
                <a:lnTo>
                  <a:pt x="1907728" y="1459572"/>
                </a:lnTo>
                <a:cubicBezTo>
                  <a:pt x="1880177" y="1463133"/>
                  <a:pt x="1852113" y="1464754"/>
                  <a:pt x="1823671" y="1464754"/>
                </a:cubicBezTo>
                <a:cubicBezTo>
                  <a:pt x="1419190" y="1464754"/>
                  <a:pt x="1091294" y="1136858"/>
                  <a:pt x="1091294" y="732377"/>
                </a:cubicBezTo>
                <a:cubicBezTo>
                  <a:pt x="1091294" y="353176"/>
                  <a:pt x="1379484" y="41286"/>
                  <a:pt x="1748789" y="3781"/>
                </a:cubicBezTo>
                <a:close/>
              </a:path>
            </a:pathLst>
          </a:custGeom>
          <a:solidFill>
            <a:srgbClr val="0070C0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>
            <a:off x="1829219" y="620472"/>
            <a:ext cx="24974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0000"/>
                </a:solidFill>
                <a:sym typeface="Arial"/>
              </a:rPr>
              <a:t>데이터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전처리</a:t>
            </a:r>
            <a:endParaRPr sz="1000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sym typeface="Arial"/>
              </a:rPr>
              <a:t>   -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이상치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핸들링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/>
              <a:t>및 </a:t>
            </a:r>
            <a:r>
              <a:rPr lang="en-US" sz="1000" dirty="0" err="1"/>
              <a:t>통계분석</a:t>
            </a:r>
            <a:endParaRPr sz="1000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sym typeface="Arial"/>
              </a:rPr>
              <a:t>   -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다양한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결측치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대체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방법</a:t>
            </a:r>
            <a:r>
              <a:rPr lang="en-US" sz="1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000" dirty="0" err="1">
                <a:solidFill>
                  <a:srgbClr val="000000"/>
                </a:solidFill>
                <a:sym typeface="Arial"/>
              </a:rPr>
              <a:t>모색</a:t>
            </a:r>
            <a:endParaRPr sz="1000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dirty="0" smtClean="0"/>
              <a:t>   - </a:t>
            </a:r>
            <a:r>
              <a:rPr lang="ko-KR" altLang="en-US" sz="1000" dirty="0" smtClean="0"/>
              <a:t>다각적 </a:t>
            </a:r>
            <a:r>
              <a:rPr lang="en-US" sz="1000" dirty="0" smtClean="0"/>
              <a:t>C</a:t>
            </a:r>
            <a:r>
              <a:rPr lang="en-US" sz="1000" dirty="0" smtClean="0"/>
              <a:t>lass imbalance </a:t>
            </a:r>
            <a:r>
              <a:rPr lang="ko-KR" altLang="en-US" sz="1000" dirty="0" smtClean="0"/>
              <a:t>방법론 모색</a:t>
            </a:r>
            <a:endParaRPr sz="1000" dirty="0"/>
          </a:p>
        </p:txBody>
      </p:sp>
      <p:cxnSp>
        <p:nvCxnSpPr>
          <p:cNvPr id="555" name="Google Shape;555;p19"/>
          <p:cNvCxnSpPr/>
          <p:nvPr/>
        </p:nvCxnSpPr>
        <p:spPr>
          <a:xfrm rot="10800000">
            <a:off x="1831578" y="1619440"/>
            <a:ext cx="3389412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19"/>
          <p:cNvCxnSpPr/>
          <p:nvPr/>
        </p:nvCxnSpPr>
        <p:spPr>
          <a:xfrm flipH="1">
            <a:off x="1194785" y="2704868"/>
            <a:ext cx="3336793" cy="882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p19"/>
          <p:cNvCxnSpPr/>
          <p:nvPr/>
        </p:nvCxnSpPr>
        <p:spPr>
          <a:xfrm flipH="1">
            <a:off x="1831578" y="3841447"/>
            <a:ext cx="3174061" cy="16431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19"/>
          <p:cNvCxnSpPr/>
          <p:nvPr/>
        </p:nvCxnSpPr>
        <p:spPr>
          <a:xfrm flipH="1">
            <a:off x="3059832" y="4799400"/>
            <a:ext cx="3414819" cy="1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59" name="Google Shape;559;p19"/>
          <p:cNvGrpSpPr/>
          <p:nvPr/>
        </p:nvGrpSpPr>
        <p:grpSpPr>
          <a:xfrm>
            <a:off x="6492906" y="1711882"/>
            <a:ext cx="1719019" cy="1517753"/>
            <a:chOff x="2672200" y="1860029"/>
            <a:chExt cx="4312406" cy="3807502"/>
          </a:xfrm>
        </p:grpSpPr>
        <p:grpSp>
          <p:nvGrpSpPr>
            <p:cNvPr id="560" name="Google Shape;560;p19"/>
            <p:cNvGrpSpPr/>
            <p:nvPr/>
          </p:nvGrpSpPr>
          <p:grpSpPr>
            <a:xfrm>
              <a:off x="2848131" y="1860029"/>
              <a:ext cx="3807502" cy="3807502"/>
              <a:chOff x="2848131" y="1860029"/>
              <a:chExt cx="3807502" cy="3807502"/>
            </a:xfrm>
          </p:grpSpPr>
          <p:sp>
            <p:nvSpPr>
              <p:cNvPr id="561" name="Google Shape;561;p1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279400" dist="2540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DDE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3" name="Google Shape;563;p19"/>
            <p:cNvSpPr txBox="1"/>
            <p:nvPr/>
          </p:nvSpPr>
          <p:spPr>
            <a:xfrm>
              <a:off x="2672200" y="3339123"/>
              <a:ext cx="4312406" cy="849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64" name="Google Shape;564;p19"/>
          <p:cNvGrpSpPr/>
          <p:nvPr/>
        </p:nvGrpSpPr>
        <p:grpSpPr>
          <a:xfrm>
            <a:off x="5281869" y="991483"/>
            <a:ext cx="642933" cy="642933"/>
            <a:chOff x="6962369" y="1155522"/>
            <a:chExt cx="928602" cy="928602"/>
          </a:xfrm>
        </p:grpSpPr>
        <p:grpSp>
          <p:nvGrpSpPr>
            <p:cNvPr id="565" name="Google Shape;565;p19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566" name="Google Shape;566;p1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279400" dist="2540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DDE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8" name="Google Shape;568;p19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18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69" name="Google Shape;569;p19"/>
          <p:cNvGrpSpPr/>
          <p:nvPr/>
        </p:nvGrpSpPr>
        <p:grpSpPr>
          <a:xfrm>
            <a:off x="4593030" y="2061934"/>
            <a:ext cx="642933" cy="642933"/>
            <a:chOff x="6962369" y="1155522"/>
            <a:chExt cx="928602" cy="928602"/>
          </a:xfrm>
        </p:grpSpPr>
        <p:grpSp>
          <p:nvGrpSpPr>
            <p:cNvPr id="570" name="Google Shape;570;p19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279400" dist="2540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DDE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3" name="Google Shape;573;p19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18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74" name="Google Shape;574;p19"/>
          <p:cNvGrpSpPr/>
          <p:nvPr/>
        </p:nvGrpSpPr>
        <p:grpSpPr>
          <a:xfrm>
            <a:off x="4990660" y="3408120"/>
            <a:ext cx="642933" cy="642933"/>
            <a:chOff x="6962369" y="1155522"/>
            <a:chExt cx="928602" cy="928602"/>
          </a:xfrm>
        </p:grpSpPr>
        <p:grpSp>
          <p:nvGrpSpPr>
            <p:cNvPr id="575" name="Google Shape;575;p19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576" name="Google Shape;576;p1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279400" dist="2540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DDE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8" name="Google Shape;578;p19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18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79" name="Google Shape;579;p19"/>
          <p:cNvGrpSpPr/>
          <p:nvPr/>
        </p:nvGrpSpPr>
        <p:grpSpPr>
          <a:xfrm>
            <a:off x="6374208" y="3977893"/>
            <a:ext cx="642933" cy="642933"/>
            <a:chOff x="6962369" y="1155522"/>
            <a:chExt cx="928602" cy="928602"/>
          </a:xfrm>
        </p:grpSpPr>
        <p:grpSp>
          <p:nvGrpSpPr>
            <p:cNvPr id="580" name="Google Shape;580;p19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581" name="Google Shape;581;p1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279400" dist="2540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DDE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19"/>
            <p:cNvSpPr txBox="1"/>
            <p:nvPr/>
          </p:nvSpPr>
          <p:spPr>
            <a:xfrm>
              <a:off x="7108091" y="1399149"/>
              <a:ext cx="678831" cy="533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1800" b="1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584" name="Google Shape;584;p19"/>
          <p:cNvSpPr txBox="1"/>
          <p:nvPr/>
        </p:nvSpPr>
        <p:spPr>
          <a:xfrm>
            <a:off x="1189788" y="1633489"/>
            <a:ext cx="331893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적용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TabNet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/>
              <a:t>(</a:t>
            </a:r>
            <a:r>
              <a:rPr lang="en-US" sz="1100" dirty="0" err="1"/>
              <a:t>정형데이터</a:t>
            </a:r>
            <a:r>
              <a:rPr lang="en-US" sz="1100" dirty="0"/>
              <a:t> </a:t>
            </a:r>
            <a:r>
              <a:rPr lang="en-US" sz="1100" dirty="0" err="1"/>
              <a:t>딥러닝</a:t>
            </a:r>
            <a:r>
              <a:rPr lang="en-US" sz="1100" dirty="0"/>
              <a:t> HPO)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Google Tables </a:t>
            </a:r>
            <a:r>
              <a:rPr lang="en-US" sz="1100" dirty="0"/>
              <a:t>(</a:t>
            </a:r>
            <a:r>
              <a:rPr lang="en-US" sz="1100" dirty="0" err="1"/>
              <a:t>AutoML</a:t>
            </a:r>
            <a:r>
              <a:rPr lang="en-US" sz="11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선언한 전체 </a:t>
            </a:r>
            <a:r>
              <a:rPr lang="en-US" altLang="ko-KR" sz="1100" dirty="0" smtClean="0"/>
              <a:t>Model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HPO </a:t>
            </a:r>
            <a:r>
              <a:rPr lang="ko-KR" altLang="en-US" sz="1100" dirty="0" smtClean="0"/>
              <a:t>적용 후 성능 변화 관찰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9"/>
          <p:cNvSpPr/>
          <p:nvPr/>
        </p:nvSpPr>
        <p:spPr>
          <a:xfrm>
            <a:off x="6762108" y="2210443"/>
            <a:ext cx="436226" cy="230472"/>
          </a:xfrm>
          <a:custGeom>
            <a:avLst/>
            <a:gdLst/>
            <a:ahLst/>
            <a:cxnLst/>
            <a:rect l="l" t="t" r="r" b="b"/>
            <a:pathLst>
              <a:path w="590" h="296" extrusionOk="0">
                <a:moveTo>
                  <a:pt x="0" y="227"/>
                </a:moveTo>
                <a:cubicBezTo>
                  <a:pt x="0" y="227"/>
                  <a:pt x="166" y="21"/>
                  <a:pt x="392" y="16"/>
                </a:cubicBezTo>
                <a:cubicBezTo>
                  <a:pt x="392" y="16"/>
                  <a:pt x="462" y="0"/>
                  <a:pt x="520" y="51"/>
                </a:cubicBezTo>
                <a:cubicBezTo>
                  <a:pt x="520" y="51"/>
                  <a:pt x="571" y="59"/>
                  <a:pt x="590" y="72"/>
                </a:cubicBezTo>
                <a:cubicBezTo>
                  <a:pt x="590" y="72"/>
                  <a:pt x="310" y="29"/>
                  <a:pt x="64" y="296"/>
                </a:cubicBezTo>
                <a:cubicBezTo>
                  <a:pt x="64" y="296"/>
                  <a:pt x="16" y="275"/>
                  <a:pt x="0" y="22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9"/>
          <p:cNvSpPr/>
          <p:nvPr/>
        </p:nvSpPr>
        <p:spPr>
          <a:xfrm>
            <a:off x="6750242" y="2052960"/>
            <a:ext cx="363782" cy="332064"/>
          </a:xfrm>
          <a:custGeom>
            <a:avLst/>
            <a:gdLst/>
            <a:ahLst/>
            <a:cxnLst/>
            <a:rect l="l" t="t" r="r" b="b"/>
            <a:pathLst>
              <a:path w="492" h="426" extrusionOk="0">
                <a:moveTo>
                  <a:pt x="0" y="426"/>
                </a:moveTo>
                <a:cubicBezTo>
                  <a:pt x="341" y="70"/>
                  <a:pt x="341" y="70"/>
                  <a:pt x="341" y="70"/>
                </a:cubicBezTo>
                <a:cubicBezTo>
                  <a:pt x="341" y="70"/>
                  <a:pt x="408" y="0"/>
                  <a:pt x="468" y="13"/>
                </a:cubicBezTo>
                <a:cubicBezTo>
                  <a:pt x="468" y="13"/>
                  <a:pt x="487" y="24"/>
                  <a:pt x="492" y="47"/>
                </a:cubicBezTo>
                <a:cubicBezTo>
                  <a:pt x="309" y="222"/>
                  <a:pt x="309" y="222"/>
                  <a:pt x="309" y="222"/>
                </a:cubicBezTo>
                <a:cubicBezTo>
                  <a:pt x="309" y="222"/>
                  <a:pt x="186" y="242"/>
                  <a:pt x="0" y="4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7099348" y="2038164"/>
            <a:ext cx="307575" cy="431683"/>
          </a:xfrm>
          <a:custGeom>
            <a:avLst/>
            <a:gdLst/>
            <a:ahLst/>
            <a:cxnLst/>
            <a:rect l="l" t="t" r="r" b="b"/>
            <a:pathLst>
              <a:path w="416" h="554" extrusionOk="0">
                <a:moveTo>
                  <a:pt x="0" y="0"/>
                </a:moveTo>
                <a:cubicBezTo>
                  <a:pt x="110" y="21"/>
                  <a:pt x="110" y="21"/>
                  <a:pt x="110" y="21"/>
                </a:cubicBezTo>
                <a:cubicBezTo>
                  <a:pt x="110" y="21"/>
                  <a:pt x="147" y="34"/>
                  <a:pt x="168" y="74"/>
                </a:cubicBezTo>
                <a:cubicBezTo>
                  <a:pt x="168" y="74"/>
                  <a:pt x="288" y="338"/>
                  <a:pt x="310" y="394"/>
                </a:cubicBezTo>
                <a:cubicBezTo>
                  <a:pt x="310" y="394"/>
                  <a:pt x="360" y="496"/>
                  <a:pt x="416" y="554"/>
                </a:cubicBezTo>
                <a:cubicBezTo>
                  <a:pt x="416" y="554"/>
                  <a:pt x="346" y="544"/>
                  <a:pt x="295" y="477"/>
                </a:cubicBezTo>
                <a:cubicBezTo>
                  <a:pt x="295" y="477"/>
                  <a:pt x="218" y="304"/>
                  <a:pt x="144" y="280"/>
                </a:cubicBezTo>
                <a:cubicBezTo>
                  <a:pt x="144" y="280"/>
                  <a:pt x="94" y="104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9"/>
          <p:cNvSpPr/>
          <p:nvPr/>
        </p:nvSpPr>
        <p:spPr>
          <a:xfrm>
            <a:off x="7426908" y="2347543"/>
            <a:ext cx="384391" cy="180827"/>
          </a:xfrm>
          <a:custGeom>
            <a:avLst/>
            <a:gdLst/>
            <a:ahLst/>
            <a:cxnLst/>
            <a:rect l="l" t="t" r="r" b="b"/>
            <a:pathLst>
              <a:path w="520" h="232" extrusionOk="0">
                <a:moveTo>
                  <a:pt x="0" y="123"/>
                </a:moveTo>
                <a:cubicBezTo>
                  <a:pt x="0" y="123"/>
                  <a:pt x="219" y="157"/>
                  <a:pt x="397" y="69"/>
                </a:cubicBezTo>
                <a:cubicBezTo>
                  <a:pt x="397" y="69"/>
                  <a:pt x="499" y="0"/>
                  <a:pt x="520" y="53"/>
                </a:cubicBezTo>
                <a:cubicBezTo>
                  <a:pt x="483" y="141"/>
                  <a:pt x="483" y="141"/>
                  <a:pt x="483" y="141"/>
                </a:cubicBezTo>
                <a:cubicBezTo>
                  <a:pt x="483" y="141"/>
                  <a:pt x="323" y="232"/>
                  <a:pt x="115" y="179"/>
                </a:cubicBezTo>
                <a:cubicBezTo>
                  <a:pt x="115" y="179"/>
                  <a:pt x="53" y="157"/>
                  <a:pt x="0" y="12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7140566" y="2282774"/>
            <a:ext cx="375023" cy="430368"/>
          </a:xfrm>
          <a:custGeom>
            <a:avLst/>
            <a:gdLst/>
            <a:ahLst/>
            <a:cxnLst/>
            <a:rect l="l" t="t" r="r" b="b"/>
            <a:pathLst>
              <a:path w="507" h="552" extrusionOk="0">
                <a:moveTo>
                  <a:pt x="0" y="0"/>
                </a:moveTo>
                <a:cubicBezTo>
                  <a:pt x="29" y="39"/>
                  <a:pt x="55" y="79"/>
                  <a:pt x="81" y="120"/>
                </a:cubicBezTo>
                <a:cubicBezTo>
                  <a:pt x="165" y="255"/>
                  <a:pt x="178" y="406"/>
                  <a:pt x="354" y="507"/>
                </a:cubicBezTo>
                <a:cubicBezTo>
                  <a:pt x="395" y="531"/>
                  <a:pt x="430" y="550"/>
                  <a:pt x="478" y="552"/>
                </a:cubicBezTo>
                <a:cubicBezTo>
                  <a:pt x="478" y="552"/>
                  <a:pt x="507" y="550"/>
                  <a:pt x="507" y="550"/>
                </a:cubicBezTo>
                <a:cubicBezTo>
                  <a:pt x="488" y="551"/>
                  <a:pt x="445" y="499"/>
                  <a:pt x="434" y="488"/>
                </a:cubicBezTo>
                <a:cubicBezTo>
                  <a:pt x="361" y="411"/>
                  <a:pt x="308" y="330"/>
                  <a:pt x="262" y="234"/>
                </a:cubicBezTo>
                <a:cubicBezTo>
                  <a:pt x="230" y="166"/>
                  <a:pt x="185" y="100"/>
                  <a:pt x="126" y="52"/>
                </a:cubicBezTo>
                <a:cubicBezTo>
                  <a:pt x="107" y="37"/>
                  <a:pt x="88" y="24"/>
                  <a:pt x="66" y="16"/>
                </a:cubicBezTo>
                <a:cubicBezTo>
                  <a:pt x="55" y="11"/>
                  <a:pt x="5" y="7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7520586" y="2395215"/>
            <a:ext cx="363782" cy="392559"/>
          </a:xfrm>
          <a:custGeom>
            <a:avLst/>
            <a:gdLst/>
            <a:ahLst/>
            <a:cxnLst/>
            <a:rect l="l" t="t" r="r" b="b"/>
            <a:pathLst>
              <a:path w="492" h="504" extrusionOk="0">
                <a:moveTo>
                  <a:pt x="0" y="448"/>
                </a:moveTo>
                <a:cubicBezTo>
                  <a:pt x="0" y="448"/>
                  <a:pt x="130" y="504"/>
                  <a:pt x="218" y="419"/>
                </a:cubicBezTo>
                <a:cubicBezTo>
                  <a:pt x="218" y="419"/>
                  <a:pt x="404" y="270"/>
                  <a:pt x="473" y="91"/>
                </a:cubicBezTo>
                <a:cubicBezTo>
                  <a:pt x="473" y="91"/>
                  <a:pt x="492" y="64"/>
                  <a:pt x="481" y="59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224" y="398"/>
                  <a:pt x="0" y="4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1831578" y="3003798"/>
            <a:ext cx="2668414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국내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금융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이탈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딥러닝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적용을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볼륨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고려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3056890" y="3947804"/>
            <a:ext cx="2795871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★ 이미지 / 음성 데이터 적용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★ 딥러닝 모델 적용 감성분석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 rot="5400000">
            <a:off x="969961" y="1162730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3" name="Google Shape;33;p2"/>
          <p:cNvGrpSpPr/>
          <p:nvPr/>
        </p:nvGrpSpPr>
        <p:grpSpPr>
          <a:xfrm>
            <a:off x="3102894" y="950407"/>
            <a:ext cx="4137328" cy="632183"/>
            <a:chOff x="736575" y="3188466"/>
            <a:chExt cx="8755768" cy="1338083"/>
          </a:xfrm>
        </p:grpSpPr>
        <p:sp>
          <p:nvSpPr>
            <p:cNvPr id="34" name="Google Shape;34;p2"/>
            <p:cNvSpPr/>
            <p:nvPr/>
          </p:nvSpPr>
          <p:spPr>
            <a:xfrm flipH="1">
              <a:off x="1020576" y="3307959"/>
              <a:ext cx="8471767" cy="11325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381000" dist="254000" dir="1026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736575" y="3188466"/>
              <a:ext cx="1338085" cy="1338083"/>
              <a:chOff x="3567745" y="3971974"/>
              <a:chExt cx="1338084" cy="1338084"/>
            </a:xfrm>
          </p:grpSpPr>
          <p:grpSp>
            <p:nvGrpSpPr>
              <p:cNvPr id="36" name="Google Shape;36;p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E0E0E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279400" dist="2540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DDDE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" name="Google Shape;39;p2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 txBox="1"/>
            <p:nvPr/>
          </p:nvSpPr>
          <p:spPr>
            <a:xfrm>
              <a:off x="972509" y="3466643"/>
              <a:ext cx="878819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18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1" name="Google Shape;41;p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분석주제 및 목표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484931" y="1582590"/>
            <a:ext cx="4137328" cy="632183"/>
            <a:chOff x="736575" y="3188469"/>
            <a:chExt cx="8755767" cy="1338084"/>
          </a:xfrm>
        </p:grpSpPr>
        <p:sp>
          <p:nvSpPr>
            <p:cNvPr id="43" name="Google Shape;43;p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381000" dist="254000" dir="1026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5" name="Google Shape;45;p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E0E0E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279400" dist="2540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DDDE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" name="Google Shape;48;p2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18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 소개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3675032" y="2240933"/>
            <a:ext cx="4137328" cy="632183"/>
            <a:chOff x="736575" y="3188469"/>
            <a:chExt cx="8755767" cy="1338084"/>
          </a:xfrm>
        </p:grpSpPr>
        <p:sp>
          <p:nvSpPr>
            <p:cNvPr id="52" name="Google Shape;52;p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381000" dist="254000" dir="1026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54" name="Google Shape;54;p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55" name="Google Shape;55;p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E0E0E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279400" dist="2540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DDDE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" name="Google Shape;57;p2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" name="Google Shape;58;p2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 sz="18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" name="Google Shape;59;p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 전처리 과정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3484931" y="2935101"/>
            <a:ext cx="4137328" cy="632183"/>
            <a:chOff x="736575" y="3188469"/>
            <a:chExt cx="8755767" cy="1338084"/>
          </a:xfrm>
        </p:grpSpPr>
        <p:sp>
          <p:nvSpPr>
            <p:cNvPr id="61" name="Google Shape;61;p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381000" dist="254000" dir="1026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63" name="Google Shape;63;p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E0E0E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279400" dist="2540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DDDE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" name="Google Shape;66;p2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 sz="18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분석 기법 및 모델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102894" y="3574518"/>
            <a:ext cx="4137328" cy="632183"/>
            <a:chOff x="736575" y="3188469"/>
            <a:chExt cx="8755767" cy="1338084"/>
          </a:xfrm>
        </p:grpSpPr>
        <p:sp>
          <p:nvSpPr>
            <p:cNvPr id="70" name="Google Shape;70;p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381000" dist="254000" dir="1026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72" name="Google Shape;72;p2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E0E0E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279400" dist="2540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rgbClr val="DDDE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" name="Google Shape;75;p2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2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5</a:t>
              </a:r>
              <a:endParaRPr sz="18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3113403" y="3483385"/>
              <a:ext cx="5261340" cy="78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분석 및 모델링 결과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1374846" y="1636536"/>
            <a:ext cx="1864487" cy="1870428"/>
            <a:chOff x="907313" y="1636536"/>
            <a:chExt cx="1864487" cy="1870428"/>
          </a:xfrm>
        </p:grpSpPr>
        <p:grpSp>
          <p:nvGrpSpPr>
            <p:cNvPr id="79" name="Google Shape;79;p2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lt1"/>
                  </a:gs>
                  <a:gs pos="55000">
                    <a:srgbClr val="F2F2F2"/>
                  </a:gs>
                  <a:gs pos="100000">
                    <a:srgbClr val="A5A5A5"/>
                  </a:gs>
                </a:gsLst>
                <a:lin ang="8100000" scaled="0"/>
              </a:gradFill>
              <a:ln>
                <a:noFill/>
              </a:ln>
              <a:effectLst>
                <a:outerShdw blurRad="444500" dist="254000" dir="8100000" algn="tr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1000">
                    <a:srgbClr val="F2F2F2"/>
                  </a:gs>
                  <a:gs pos="100000">
                    <a:srgbClr val="BFBFBF"/>
                  </a:gs>
                </a:gsLst>
                <a:lin ang="18900000" scaled="0"/>
              </a:gradFill>
              <a:ln>
                <a:noFill/>
              </a:ln>
              <a:effectLst>
                <a:outerShdw blurRad="444500" dist="254000" dir="8100000" algn="tr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82;p2"/>
            <p:cNvSpPr txBox="1"/>
            <p:nvPr/>
          </p:nvSpPr>
          <p:spPr>
            <a:xfrm>
              <a:off x="1203548" y="2303323"/>
              <a:ext cx="12961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0070C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Index</a:t>
              </a:r>
              <a:endParaRPr sz="2800" b="1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PPT模板下载：WWW.HOMEPPT.COM/moban/     行业PPT模板：WWW.HOMEPPT.COM/hangye/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节日PPT模板：WWW.HOMEPPT.COM/jieri/           PPT素材下载：WWW.HOMEPPT.COM/sucai/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PPT背景图片：WWW.HOMEPPT.COM/beijing/      PPT图表下载：WWW.HOMEPPT.COM/tubiao/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优秀PPT下载：WWW.HOMEPPT.COM/xiazai/        PPT教程： WWW.HOMEPPT.COM/powerpoint/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Word教程： WWW.HOMEPPT.COM/word/              Excel教程：WWW.HOMEPPT.COM/excel/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资料下载：WWW.HOMEPPT.COM/ziliao/                PPT课件下载：WWW.HOMEPPT.COM/kejian/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范文下载：WWW.HOMEPPT.COM/fanwen/             试卷下载：WWW.HOMEPPT.COM/shiti/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教案下载：WWW.HOMEPPT.COM/jiaoan/        PPT论坛：www.homeppt.cn</a:t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0418" y="627534"/>
            <a:ext cx="4663582" cy="3998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02" name="Google Shape;602;p20"/>
          <p:cNvSpPr txBox="1"/>
          <p:nvPr/>
        </p:nvSpPr>
        <p:spPr>
          <a:xfrm>
            <a:off x="899592" y="2213959"/>
            <a:ext cx="2655406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1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</a:t>
            </a:r>
            <a:endParaRPr sz="4050" b="1">
              <a:solidFill>
                <a:schemeClr val="dk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03" name="Google Shape;60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9712" y="762575"/>
            <a:ext cx="1969627" cy="140705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5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4716016" y="1975247"/>
            <a:ext cx="24801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분석주제 및 목표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89" name="Google Shape;89;p3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90" name="Google Shape;90;p3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4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3" name="Google Shape;93;p3"/>
          <p:cNvCxnSpPr/>
          <p:nvPr/>
        </p:nvCxnSpPr>
        <p:spPr>
          <a:xfrm rot="10800000">
            <a:off x="4572000" y="1940247"/>
            <a:ext cx="0" cy="13011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4" name="Google Shape;94;p3"/>
          <p:cNvSpPr txBox="1"/>
          <p:nvPr/>
        </p:nvSpPr>
        <p:spPr>
          <a:xfrm>
            <a:off x="4788024" y="2469044"/>
            <a:ext cx="20162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주제 소개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목표 예측 결과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1043609" y="1128861"/>
            <a:ext cx="7200800" cy="3315097"/>
          </a:xfrm>
          <a:prstGeom prst="rect">
            <a:avLst/>
          </a:prstGeom>
          <a:solidFill>
            <a:srgbClr val="FFFFFF">
              <a:alpha val="57647"/>
            </a:srgbClr>
          </a:solidFill>
          <a:ln w="158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2463229" y="2720331"/>
            <a:ext cx="66452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“목표 : 전통적인 머신러닝과 딥러닝 모델을 적용하여</a:t>
            </a:r>
            <a:endParaRPr sz="16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분류 문제에 대한 예측 및 모델 최적화를 달성한다.</a:t>
            </a:r>
            <a:endParaRPr sz="16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2" name="Google Shape;102;p4"/>
          <p:cNvGrpSpPr/>
          <p:nvPr/>
        </p:nvGrpSpPr>
        <p:grpSpPr>
          <a:xfrm>
            <a:off x="1692796" y="721043"/>
            <a:ext cx="2087562" cy="787400"/>
            <a:chOff x="1547813" y="650776"/>
            <a:chExt cx="2087562" cy="787400"/>
          </a:xfrm>
        </p:grpSpPr>
        <p:sp>
          <p:nvSpPr>
            <p:cNvPr id="103" name="Google Shape;103;p4"/>
            <p:cNvSpPr/>
            <p:nvPr/>
          </p:nvSpPr>
          <p:spPr>
            <a:xfrm>
              <a:off x="1547813" y="650776"/>
              <a:ext cx="2087562" cy="787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691159" y="875199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분석 주제 및 목표 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 rot="8332531">
            <a:off x="1913109" y="2785194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rot="8332531">
            <a:off x="2089458" y="2791812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 rot="8332531">
            <a:off x="2265807" y="2793005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700064" y="1749202"/>
            <a:ext cx="6645275" cy="42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“주제 : </a:t>
            </a:r>
            <a:r>
              <a:rPr lang="en-US" sz="16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정형데이터</a:t>
            </a:r>
            <a:r>
              <a:rPr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를 활용한 </a:t>
            </a:r>
            <a:r>
              <a:rPr lang="en-US" sz="16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신용카드 이탈 고객 </a:t>
            </a:r>
            <a:r>
              <a:rPr lang="en-US" sz="16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예측”</a:t>
            </a:r>
            <a:endParaRPr sz="160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4716016" y="1975247"/>
            <a:ext cx="17748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소개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116" name="Google Shape;116;p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4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9" name="Google Shape;119;p5"/>
          <p:cNvCxnSpPr/>
          <p:nvPr/>
        </p:nvCxnSpPr>
        <p:spPr>
          <a:xfrm rot="10800000">
            <a:off x="4572000" y="1940247"/>
            <a:ext cx="0" cy="13011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0" name="Google Shape;120;p5"/>
          <p:cNvSpPr txBox="1"/>
          <p:nvPr/>
        </p:nvSpPr>
        <p:spPr>
          <a:xfrm>
            <a:off x="4788024" y="2469044"/>
            <a:ext cx="20162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출처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형식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분포</a:t>
            </a:r>
            <a:endParaRPr sz="1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1" y="2439882"/>
            <a:ext cx="9142810" cy="8630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소개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827584" y="1110800"/>
            <a:ext cx="2433560" cy="554703"/>
          </a:xfrm>
          <a:custGeom>
            <a:avLst/>
            <a:gdLst/>
            <a:ahLst/>
            <a:cxnLst/>
            <a:rect l="l" t="t" r="r" b="b"/>
            <a:pathLst>
              <a:path w="4673" h="1547" extrusionOk="0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 rot="10800000">
            <a:off x="5608317" y="3890446"/>
            <a:ext cx="2433561" cy="553512"/>
          </a:xfrm>
          <a:custGeom>
            <a:avLst/>
            <a:gdLst/>
            <a:ahLst/>
            <a:cxnLst/>
            <a:rect l="l" t="t" r="r" b="b"/>
            <a:pathLst>
              <a:path w="4673" h="1547" extrusionOk="0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531059" y="1859498"/>
            <a:ext cx="865134" cy="866575"/>
            <a:chOff x="0" y="0"/>
            <a:chExt cx="1154113" cy="1155699"/>
          </a:xfrm>
        </p:grpSpPr>
        <p:sp>
          <p:nvSpPr>
            <p:cNvPr id="133" name="Google Shape;133;p6"/>
            <p:cNvSpPr/>
            <p:nvPr/>
          </p:nvSpPr>
          <p:spPr>
            <a:xfrm>
              <a:off x="0" y="0"/>
              <a:ext cx="1154113" cy="115569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>
              <a:noFill/>
            </a:ln>
            <a:effectLst>
              <a:outerShdw blurRad="57785" dist="33020" dir="3180000" algn="ctr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Arial"/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69875" y="169862"/>
              <a:ext cx="563563" cy="766762"/>
            </a:xfrm>
            <a:custGeom>
              <a:avLst/>
              <a:gdLst/>
              <a:ahLst/>
              <a:cxnLst/>
              <a:rect l="l" t="t" r="r" b="b"/>
              <a:pathLst>
                <a:path w="625" h="852" extrusionOk="0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380312" y="2283718"/>
            <a:ext cx="866324" cy="866574"/>
            <a:chOff x="0" y="0"/>
            <a:chExt cx="1155700" cy="1155698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1155700" cy="1155698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>
              <a:noFill/>
            </a:ln>
            <a:effectLst>
              <a:outerShdw blurRad="57785" dist="33020" dir="3180000" algn="ctr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Arial"/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261937" y="217487"/>
              <a:ext cx="712788" cy="701675"/>
            </a:xfrm>
            <a:custGeom>
              <a:avLst/>
              <a:gdLst/>
              <a:ahLst/>
              <a:cxnLst/>
              <a:rect l="l" t="t" r="r" b="b"/>
              <a:pathLst>
                <a:path w="792" h="779" extrusionOk="0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6"/>
          <p:cNvSpPr txBox="1"/>
          <p:nvPr/>
        </p:nvSpPr>
        <p:spPr>
          <a:xfrm>
            <a:off x="1344045" y="771550"/>
            <a:ext cx="1318526" cy="3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Yahei"/>
              <a:buNone/>
            </a:pPr>
            <a:r>
              <a:rPr lang="en-US" sz="16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출처</a:t>
            </a:r>
            <a:endParaRPr sz="16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944586" y="1179611"/>
            <a:ext cx="1943278" cy="25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icrosoft Yahei"/>
              <a:buNone/>
            </a:pPr>
            <a:r>
              <a:rPr lang="en-US" sz="1200" u="sng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www.kaggele.com</a:t>
            </a:r>
            <a:endParaRPr sz="12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6223754" y="1131590"/>
            <a:ext cx="1319716" cy="3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Yahei"/>
              <a:buNone/>
            </a:pPr>
            <a:r>
              <a:rPr lang="en-US" sz="16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데이터 형식</a:t>
            </a:r>
            <a:endParaRPr sz="16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364089" y="1619857"/>
            <a:ext cx="2322790" cy="62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CSV 형식 엑셀 파일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다운로드 및 데이터프레임 변환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6"/>
          <p:cNvSpPr/>
          <p:nvPr/>
        </p:nvSpPr>
        <p:spPr>
          <a:xfrm flipH="1">
            <a:off x="5666831" y="1470840"/>
            <a:ext cx="2433561" cy="554703"/>
          </a:xfrm>
          <a:custGeom>
            <a:avLst/>
            <a:gdLst/>
            <a:ahLst/>
            <a:cxnLst/>
            <a:rect l="l" t="t" r="r" b="b"/>
            <a:pathLst>
              <a:path w="4673" h="1547" extrusionOk="0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4441" y="1874877"/>
            <a:ext cx="2366457" cy="1946345"/>
          </a:xfrm>
          <a:prstGeom prst="rect">
            <a:avLst/>
          </a:prstGeom>
          <a:solidFill>
            <a:srgbClr val="A5A5A5"/>
          </a:solidFill>
          <a:ln w="476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6"/>
          <p:cNvSpPr txBox="1"/>
          <p:nvPr/>
        </p:nvSpPr>
        <p:spPr>
          <a:xfrm>
            <a:off x="1431020" y="1491630"/>
            <a:ext cx="2132867" cy="25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공식 홈페이지 도전과제 선정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5" name="Google Shape;145;p6"/>
          <p:cNvSpPr/>
          <p:nvPr/>
        </p:nvSpPr>
        <p:spPr>
          <a:xfrm rot="10800000" flipH="1">
            <a:off x="827584" y="3548541"/>
            <a:ext cx="2433560" cy="553512"/>
          </a:xfrm>
          <a:custGeom>
            <a:avLst/>
            <a:gdLst/>
            <a:ahLst/>
            <a:cxnLst/>
            <a:rect l="l" t="t" r="r" b="b"/>
            <a:pathLst>
              <a:path w="4673" h="1547" extrusionOk="0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4089" y="2605927"/>
            <a:ext cx="1576856" cy="1576856"/>
          </a:xfrm>
          <a:prstGeom prst="rect">
            <a:avLst/>
          </a:prstGeom>
          <a:noFill/>
          <a:ln w="476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소개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1648408" y="1246720"/>
            <a:ext cx="1692851" cy="3170157"/>
            <a:chOff x="2472883" y="1303551"/>
            <a:chExt cx="1692851" cy="3170157"/>
          </a:xfrm>
        </p:grpSpPr>
        <p:sp>
          <p:nvSpPr>
            <p:cNvPr id="156" name="Google Shape;156;p7"/>
            <p:cNvSpPr/>
            <p:nvPr/>
          </p:nvSpPr>
          <p:spPr>
            <a:xfrm>
              <a:off x="2472883" y="1303551"/>
              <a:ext cx="1692851" cy="317015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457200" dist="127000" dir="8640000" algn="tr" rotWithShape="0">
                <a:srgbClr val="000000">
                  <a:alpha val="4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500162" y="2392952"/>
              <a:ext cx="1639070" cy="35053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479449" y="2393518"/>
              <a:ext cx="1686284" cy="31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Categorical</a:t>
              </a:r>
              <a:endParaRPr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2583636" y="2859782"/>
              <a:ext cx="1455466" cy="1280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72329" marR="0" lvl="0" indent="-72329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Gender</a:t>
              </a:r>
              <a:endParaRPr/>
            </a:p>
            <a:p>
              <a:pPr marL="72329" marR="0" lvl="0" indent="-72329" algn="just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Education_Level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just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Marital_Status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just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Income_Category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just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Card_Category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3846728" y="1246721"/>
            <a:ext cx="1711085" cy="3170156"/>
            <a:chOff x="4671203" y="1303552"/>
            <a:chExt cx="1711085" cy="3170156"/>
          </a:xfrm>
        </p:grpSpPr>
        <p:sp>
          <p:nvSpPr>
            <p:cNvPr id="161" name="Google Shape;161;p7"/>
            <p:cNvSpPr/>
            <p:nvPr/>
          </p:nvSpPr>
          <p:spPr>
            <a:xfrm>
              <a:off x="4671203" y="1303552"/>
              <a:ext cx="1711083" cy="317015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457200" dist="127000" dir="8640000" algn="tr" rotWithShape="0">
                <a:srgbClr val="000000">
                  <a:alpha val="4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702271" y="2392952"/>
              <a:ext cx="1639070" cy="35053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674920" y="2393518"/>
              <a:ext cx="1707368" cy="31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Numerical</a:t>
              </a:r>
              <a:endParaRPr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794073" y="2859782"/>
              <a:ext cx="1455466" cy="1560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72329" marR="0" lvl="0" indent="-72329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Customer_Age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Months_on_book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Total_Relationship_..</a:t>
              </a:r>
              <a:endParaRPr/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Months_Inactive_..</a:t>
              </a:r>
              <a:endParaRPr/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Contacts_Count_..</a:t>
              </a:r>
              <a:endParaRPr/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Credit_Limit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65" name="Google Shape;165;p7"/>
          <p:cNvGrpSpPr/>
          <p:nvPr/>
        </p:nvGrpSpPr>
        <p:grpSpPr>
          <a:xfrm>
            <a:off x="6063284" y="1246721"/>
            <a:ext cx="1691062" cy="3170156"/>
            <a:chOff x="6887759" y="1303552"/>
            <a:chExt cx="1691062" cy="3170156"/>
          </a:xfrm>
        </p:grpSpPr>
        <p:sp>
          <p:nvSpPr>
            <p:cNvPr id="166" name="Google Shape;166;p7"/>
            <p:cNvSpPr/>
            <p:nvPr/>
          </p:nvSpPr>
          <p:spPr>
            <a:xfrm>
              <a:off x="6887759" y="1303552"/>
              <a:ext cx="1691062" cy="317015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457200" dist="127000" dir="8640000" algn="tr" rotWithShape="0">
                <a:srgbClr val="000000">
                  <a:alpha val="4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918825" y="2392952"/>
              <a:ext cx="1639070" cy="35053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897720" y="2393518"/>
              <a:ext cx="1681099" cy="31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Target</a:t>
              </a:r>
              <a:endParaRPr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005557" y="2859782"/>
              <a:ext cx="1455466" cy="1560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72329" marR="0" lvl="0" indent="-72329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Attrition_Flag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15178" algn="ctr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70" name="Google Shape;170;p7"/>
          <p:cNvSpPr/>
          <p:nvPr/>
        </p:nvSpPr>
        <p:spPr>
          <a:xfrm rot="8332531">
            <a:off x="748851" y="743871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 rot="8332531">
            <a:off x="925200" y="750489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 rot="8332531">
            <a:off x="1101549" y="751682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392515" y="699542"/>
            <a:ext cx="30501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Column structure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878" y="1203369"/>
            <a:ext cx="1178206" cy="117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3095" y="1337757"/>
            <a:ext cx="882067" cy="88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9326" y="1392982"/>
            <a:ext cx="798978" cy="7989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7"/>
          <p:cNvGrpSpPr/>
          <p:nvPr/>
        </p:nvGrpSpPr>
        <p:grpSpPr>
          <a:xfrm>
            <a:off x="1648404" y="1203369"/>
            <a:ext cx="1692851" cy="3213508"/>
            <a:chOff x="1648404" y="1203369"/>
            <a:chExt cx="1692851" cy="3213508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1648404" y="1246720"/>
              <a:ext cx="1692851" cy="3170157"/>
              <a:chOff x="2472883" y="1303551"/>
              <a:chExt cx="1692851" cy="3170157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2472883" y="1303551"/>
                <a:ext cx="1692851" cy="31701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E0E0E0"/>
                  </a:gs>
                </a:gsLst>
                <a:lin ang="5400000" scaled="0"/>
              </a:gradFill>
              <a:ln>
                <a:noFill/>
              </a:ln>
              <a:effectLst>
                <a:outerShdw blurRad="457200" dist="127000" dir="8640000" algn="tr" rotWithShape="0">
                  <a:srgbClr val="000000">
                    <a:alpha val="4078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500162" y="2392952"/>
                <a:ext cx="1639070" cy="35053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2479449" y="2393518"/>
                <a:ext cx="1686284" cy="315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50" tIns="34275" rIns="68550" bIns="34275" anchor="b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Categorical</a:t>
                </a:r>
                <a:endParaRPr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83636" y="2859782"/>
                <a:ext cx="1455466" cy="1280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5" tIns="25700" rIns="51425" bIns="25700" anchor="t" anchorCtr="0">
                <a:noAutofit/>
              </a:bodyPr>
              <a:lstStyle/>
              <a:p>
                <a:pPr marL="72329" marR="0" lvl="0" indent="-72329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900"/>
                  <a:buFont typeface="Arial"/>
                  <a:buChar char="•"/>
                </a:pPr>
                <a:r>
                  <a:rPr lang="en-US"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성별</a:t>
                </a:r>
                <a:endParaRPr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72329" marR="0" lvl="0" indent="-72329" algn="just" rtl="0">
                  <a:lnSpc>
                    <a:spcPct val="150000"/>
                  </a:lnSpc>
                  <a:spcBef>
                    <a:spcPts val="338"/>
                  </a:spcBef>
                  <a:spcAft>
                    <a:spcPts val="0"/>
                  </a:spcAft>
                  <a:buClr>
                    <a:srgbClr val="595959"/>
                  </a:buClr>
                  <a:buSzPts val="900"/>
                  <a:buFont typeface="Arial"/>
                  <a:buChar char="•"/>
                </a:pPr>
                <a:r>
                  <a:rPr lang="en-US"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최종학력</a:t>
                </a:r>
                <a:endParaRPr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72329" marR="0" lvl="0" indent="-72329" algn="just" rtl="0">
                  <a:lnSpc>
                    <a:spcPct val="150000"/>
                  </a:lnSpc>
                  <a:spcBef>
                    <a:spcPts val="338"/>
                  </a:spcBef>
                  <a:spcAft>
                    <a:spcPts val="0"/>
                  </a:spcAft>
                  <a:buClr>
                    <a:srgbClr val="595959"/>
                  </a:buClr>
                  <a:buSzPts val="900"/>
                  <a:buFont typeface="Arial"/>
                  <a:buChar char="•"/>
                </a:pPr>
                <a:r>
                  <a:rPr lang="en-US"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결혼여부</a:t>
                </a:r>
                <a:endParaRPr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72329" marR="0" lvl="0" indent="-72329" algn="just" rtl="0">
                  <a:lnSpc>
                    <a:spcPct val="150000"/>
                  </a:lnSpc>
                  <a:spcBef>
                    <a:spcPts val="338"/>
                  </a:spcBef>
                  <a:spcAft>
                    <a:spcPts val="0"/>
                  </a:spcAft>
                  <a:buClr>
                    <a:srgbClr val="595959"/>
                  </a:buClr>
                  <a:buSzPts val="900"/>
                  <a:buFont typeface="Arial"/>
                  <a:buChar char="•"/>
                </a:pPr>
                <a:r>
                  <a:rPr lang="en-US"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소득</a:t>
                </a:r>
                <a:endParaRPr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72329" marR="0" lvl="0" indent="-72329" algn="just" rtl="0">
                  <a:lnSpc>
                    <a:spcPct val="150000"/>
                  </a:lnSpc>
                  <a:spcBef>
                    <a:spcPts val="338"/>
                  </a:spcBef>
                  <a:spcAft>
                    <a:spcPts val="0"/>
                  </a:spcAft>
                  <a:buClr>
                    <a:srgbClr val="595959"/>
                  </a:buClr>
                  <a:buSzPts val="900"/>
                  <a:buFont typeface="Arial"/>
                  <a:buChar char="•"/>
                </a:pPr>
                <a:r>
                  <a:rPr lang="en-US" sz="900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카드등급</a:t>
                </a:r>
                <a:endParaRPr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pic>
          <p:nvPicPr>
            <p:cNvPr id="183" name="Google Shape;18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5874" y="1203369"/>
              <a:ext cx="1178206" cy="11782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7"/>
          <p:cNvGrpSpPr/>
          <p:nvPr/>
        </p:nvGrpSpPr>
        <p:grpSpPr>
          <a:xfrm>
            <a:off x="3846723" y="1249903"/>
            <a:ext cx="1711085" cy="3170156"/>
            <a:chOff x="4671203" y="1303552"/>
            <a:chExt cx="1711085" cy="3170156"/>
          </a:xfrm>
        </p:grpSpPr>
        <p:sp>
          <p:nvSpPr>
            <p:cNvPr id="185" name="Google Shape;185;p7"/>
            <p:cNvSpPr/>
            <p:nvPr/>
          </p:nvSpPr>
          <p:spPr>
            <a:xfrm>
              <a:off x="4671203" y="1303552"/>
              <a:ext cx="1711083" cy="317015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457200" dist="127000" dir="8640000" algn="tr" rotWithShape="0">
                <a:srgbClr val="000000">
                  <a:alpha val="4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702271" y="2392952"/>
              <a:ext cx="1639070" cy="35053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674920" y="2393518"/>
              <a:ext cx="1707368" cy="31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Numerical</a:t>
              </a:r>
              <a:endParaRPr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794073" y="2859782"/>
              <a:ext cx="1455466" cy="1560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72329" marR="0" lvl="0" indent="-72329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나이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거래기간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보유 상품수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사용중지 기간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은행과의 연락건수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72329" marR="0" lvl="0" indent="-72329" algn="l" rtl="0">
                <a:lnSpc>
                  <a:spcPct val="15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신용한도액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3090" y="1340939"/>
            <a:ext cx="882067" cy="882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7"/>
          <p:cNvGrpSpPr/>
          <p:nvPr/>
        </p:nvGrpSpPr>
        <p:grpSpPr>
          <a:xfrm>
            <a:off x="6062825" y="1246720"/>
            <a:ext cx="1691062" cy="3170156"/>
            <a:chOff x="6887759" y="1303552"/>
            <a:chExt cx="1691062" cy="3170156"/>
          </a:xfrm>
        </p:grpSpPr>
        <p:sp>
          <p:nvSpPr>
            <p:cNvPr id="191" name="Google Shape;191;p7"/>
            <p:cNvSpPr/>
            <p:nvPr/>
          </p:nvSpPr>
          <p:spPr>
            <a:xfrm>
              <a:off x="6887759" y="1303552"/>
              <a:ext cx="1691062" cy="317015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100000">
                  <a:srgbClr val="E0E0E0"/>
                </a:gs>
              </a:gsLst>
              <a:lin ang="5400000" scaled="0"/>
            </a:gradFill>
            <a:ln>
              <a:noFill/>
            </a:ln>
            <a:effectLst>
              <a:outerShdw blurRad="457200" dist="127000" dir="8640000" algn="tr" rotWithShape="0">
                <a:srgbClr val="000000">
                  <a:alpha val="4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918825" y="2392952"/>
              <a:ext cx="1639070" cy="35053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6897720" y="2393518"/>
              <a:ext cx="1681099" cy="315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Target</a:t>
              </a:r>
              <a:endParaRPr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05557" y="2859782"/>
              <a:ext cx="1455466" cy="1560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72329" marR="0" lvl="0" indent="-72329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00"/>
                <a:buFont typeface="Arial"/>
                <a:buChar char="•"/>
              </a:pPr>
              <a:r>
                <a:rPr lang="en-US" sz="90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신용카드 유지 / 이탈자</a:t>
              </a:r>
              <a:endParaRPr sz="9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195" name="Google Shape;19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8867" y="1392981"/>
            <a:ext cx="798978" cy="798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소개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491185" y="2418282"/>
            <a:ext cx="2386220" cy="1606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608444" y="989465"/>
            <a:ext cx="8403886" cy="3989409"/>
            <a:chOff x="237074" y="676027"/>
            <a:chExt cx="8799422" cy="4172892"/>
          </a:xfrm>
        </p:grpSpPr>
        <p:grpSp>
          <p:nvGrpSpPr>
            <p:cNvPr id="206" name="Google Shape;206;p8"/>
            <p:cNvGrpSpPr/>
            <p:nvPr/>
          </p:nvGrpSpPr>
          <p:grpSpPr>
            <a:xfrm>
              <a:off x="1760021" y="1906552"/>
              <a:ext cx="5939315" cy="1716502"/>
              <a:chOff x="2347913" y="2421930"/>
              <a:chExt cx="7923212" cy="2289200"/>
            </a:xfrm>
          </p:grpSpPr>
          <p:cxnSp>
            <p:nvCxnSpPr>
              <p:cNvPr id="207" name="Google Shape;207;p8"/>
              <p:cNvCxnSpPr/>
              <p:nvPr/>
            </p:nvCxnSpPr>
            <p:spPr>
              <a:xfrm>
                <a:off x="2728911" y="4210644"/>
                <a:ext cx="7542213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08" name="Google Shape;208;p8"/>
              <p:cNvCxnSpPr/>
              <p:nvPr/>
            </p:nvCxnSpPr>
            <p:spPr>
              <a:xfrm>
                <a:off x="2728911" y="3709044"/>
                <a:ext cx="7542213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09" name="Google Shape;209;p8"/>
              <p:cNvCxnSpPr/>
              <p:nvPr/>
            </p:nvCxnSpPr>
            <p:spPr>
              <a:xfrm>
                <a:off x="2728911" y="3286026"/>
                <a:ext cx="7542213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10" name="Google Shape;210;p8"/>
              <p:cNvCxnSpPr/>
              <p:nvPr/>
            </p:nvCxnSpPr>
            <p:spPr>
              <a:xfrm>
                <a:off x="2728911" y="2853978"/>
                <a:ext cx="7542213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11" name="Google Shape;211;p8"/>
              <p:cNvCxnSpPr/>
              <p:nvPr/>
            </p:nvCxnSpPr>
            <p:spPr>
              <a:xfrm>
                <a:off x="2728911" y="2421930"/>
                <a:ext cx="7542213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12" name="Google Shape;212;p8"/>
              <p:cNvCxnSpPr/>
              <p:nvPr/>
            </p:nvCxnSpPr>
            <p:spPr>
              <a:xfrm>
                <a:off x="2347913" y="4711130"/>
                <a:ext cx="7923212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cxnSp>
          <p:nvCxnSpPr>
            <p:cNvPr id="213" name="Google Shape;213;p8"/>
            <p:cNvCxnSpPr/>
            <p:nvPr/>
          </p:nvCxnSpPr>
          <p:spPr>
            <a:xfrm rot="-5400000">
              <a:off x="874913" y="2622563"/>
              <a:ext cx="2341417" cy="0"/>
            </a:xfrm>
            <a:prstGeom prst="straightConnector1">
              <a:avLst/>
            </a:pr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14" name="Google Shape;214;p8"/>
            <p:cNvSpPr/>
            <p:nvPr/>
          </p:nvSpPr>
          <p:spPr>
            <a:xfrm>
              <a:off x="2598971" y="2366045"/>
              <a:ext cx="399842" cy="12570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409365" y="2137496"/>
              <a:ext cx="399842" cy="148555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4219759" y="2651726"/>
              <a:ext cx="399842" cy="9713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031343" y="1851813"/>
              <a:ext cx="399842" cy="177124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841737" y="2366045"/>
              <a:ext cx="399842" cy="12570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653320" y="1280445"/>
              <a:ext cx="399842" cy="234260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756052" y="988476"/>
              <a:ext cx="4193578" cy="1377569"/>
            </a:xfrm>
            <a:custGeom>
              <a:avLst/>
              <a:gdLst/>
              <a:ahLst/>
              <a:cxnLst/>
              <a:rect l="l" t="t" r="r" b="b"/>
              <a:pathLst>
                <a:path w="3524" h="1273" extrusionOk="0">
                  <a:moveTo>
                    <a:pt x="0" y="1040"/>
                  </a:moveTo>
                  <a:cubicBezTo>
                    <a:pt x="118" y="1007"/>
                    <a:pt x="469" y="810"/>
                    <a:pt x="705" y="842"/>
                  </a:cubicBezTo>
                  <a:cubicBezTo>
                    <a:pt x="941" y="874"/>
                    <a:pt x="1196" y="1273"/>
                    <a:pt x="1418" y="1229"/>
                  </a:cubicBezTo>
                  <a:cubicBezTo>
                    <a:pt x="1640" y="1185"/>
                    <a:pt x="1811" y="605"/>
                    <a:pt x="2037" y="576"/>
                  </a:cubicBezTo>
                  <a:cubicBezTo>
                    <a:pt x="2263" y="547"/>
                    <a:pt x="2582" y="1113"/>
                    <a:pt x="2777" y="1057"/>
                  </a:cubicBezTo>
                  <a:cubicBezTo>
                    <a:pt x="2972" y="1001"/>
                    <a:pt x="3082" y="416"/>
                    <a:pt x="3206" y="240"/>
                  </a:cubicBezTo>
                  <a:cubicBezTo>
                    <a:pt x="3330" y="64"/>
                    <a:pt x="3458" y="50"/>
                    <a:pt x="3524" y="0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68525" tIns="34250" rIns="68525" bIns="342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8"/>
            <p:cNvGrpSpPr/>
            <p:nvPr/>
          </p:nvGrpSpPr>
          <p:grpSpPr>
            <a:xfrm>
              <a:off x="1441283" y="1796176"/>
              <a:ext cx="590642" cy="1633614"/>
              <a:chOff x="1922711" y="2214181"/>
              <a:chExt cx="787932" cy="2178657"/>
            </a:xfrm>
          </p:grpSpPr>
          <p:sp>
            <p:nvSpPr>
              <p:cNvPr id="222" name="Google Shape;222;p8"/>
              <p:cNvSpPr txBox="1"/>
              <p:nvPr/>
            </p:nvSpPr>
            <p:spPr>
              <a:xfrm>
                <a:off x="2079374" y="4002897"/>
                <a:ext cx="631269" cy="3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 txBox="1"/>
              <p:nvPr/>
            </p:nvSpPr>
            <p:spPr>
              <a:xfrm>
                <a:off x="2079374" y="3501295"/>
                <a:ext cx="631269" cy="3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 txBox="1"/>
              <p:nvPr/>
            </p:nvSpPr>
            <p:spPr>
              <a:xfrm>
                <a:off x="2079374" y="3074416"/>
                <a:ext cx="631269" cy="3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60%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 txBox="1"/>
              <p:nvPr/>
            </p:nvSpPr>
            <p:spPr>
              <a:xfrm>
                <a:off x="2079374" y="2646229"/>
                <a:ext cx="631269" cy="3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80%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1922711" y="2214181"/>
                <a:ext cx="744608" cy="3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2489496" y="3699152"/>
              <a:ext cx="4720574" cy="296334"/>
              <a:chOff x="3321054" y="4752074"/>
              <a:chExt cx="6297377" cy="395205"/>
            </a:xfrm>
          </p:grpSpPr>
          <p:sp>
            <p:nvSpPr>
              <p:cNvPr id="228" name="Google Shape;228;p8"/>
              <p:cNvSpPr txBox="1"/>
              <p:nvPr/>
            </p:nvSpPr>
            <p:spPr>
              <a:xfrm>
                <a:off x="3409031" y="4752074"/>
                <a:ext cx="246436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3321054" y="4752074"/>
                <a:ext cx="821593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2月份</a:t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0" name="Google Shape;230;p8"/>
              <p:cNvSpPr txBox="1"/>
              <p:nvPr/>
            </p:nvSpPr>
            <p:spPr>
              <a:xfrm>
                <a:off x="4404091" y="4757337"/>
                <a:ext cx="821593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4月份</a:t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1" name="Google Shape;231;p8"/>
              <p:cNvSpPr txBox="1"/>
              <p:nvPr/>
            </p:nvSpPr>
            <p:spPr>
              <a:xfrm>
                <a:off x="5457738" y="4757337"/>
                <a:ext cx="821593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6月份</a:t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6567853" y="4757337"/>
                <a:ext cx="821593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8月份</a:t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3" name="Google Shape;233;p8"/>
              <p:cNvSpPr txBox="1"/>
              <p:nvPr/>
            </p:nvSpPr>
            <p:spPr>
              <a:xfrm>
                <a:off x="7583717" y="4757337"/>
                <a:ext cx="952038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10月份</a:t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34" name="Google Shape;234;p8"/>
              <p:cNvSpPr txBox="1"/>
              <p:nvPr/>
            </p:nvSpPr>
            <p:spPr>
              <a:xfrm>
                <a:off x="8666393" y="4757337"/>
                <a:ext cx="952038" cy="389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12月份</a:t>
                </a:r>
                <a:endParaRPr sz="18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pic>
          <p:nvPicPr>
            <p:cNvPr id="235" name="Google Shape;235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7074" y="676027"/>
              <a:ext cx="8799422" cy="4172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8"/>
            <p:cNvSpPr/>
            <p:nvPr/>
          </p:nvSpPr>
          <p:spPr>
            <a:xfrm>
              <a:off x="2045621" y="993652"/>
              <a:ext cx="576064" cy="14401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441646" y="1000897"/>
              <a:ext cx="576064" cy="14401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862761" y="991199"/>
              <a:ext cx="576064" cy="14401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045621" y="2697700"/>
              <a:ext cx="576064" cy="14401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499881" y="2696218"/>
              <a:ext cx="576064" cy="14401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2018499" y="952815"/>
              <a:ext cx="622236" cy="22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성별</a:t>
              </a:r>
              <a:endParaRPr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 txBox="1"/>
            <p:nvPr/>
          </p:nvSpPr>
          <p:spPr>
            <a:xfrm>
              <a:off x="4418560" y="968124"/>
              <a:ext cx="622236" cy="22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최종학력</a:t>
              </a: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 txBox="1"/>
            <p:nvPr/>
          </p:nvSpPr>
          <p:spPr>
            <a:xfrm>
              <a:off x="6839675" y="956825"/>
              <a:ext cx="622236" cy="22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결혼여부</a:t>
              </a: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2026236" y="2663918"/>
              <a:ext cx="622236" cy="22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소득수준</a:t>
              </a: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4485669" y="2656220"/>
              <a:ext cx="622236" cy="22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카드등급</a:t>
              </a: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8"/>
          <p:cNvSpPr/>
          <p:nvPr/>
        </p:nvSpPr>
        <p:spPr>
          <a:xfrm rot="8332531">
            <a:off x="532827" y="775809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8332531">
            <a:off x="709176" y="782427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 rot="8332531">
            <a:off x="885525" y="783620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1176491" y="731480"/>
            <a:ext cx="34096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Categorical Column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소개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227230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464428" y="150190"/>
            <a:ext cx="288032" cy="297324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491185" y="2418282"/>
            <a:ext cx="2386220" cy="1606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 rot="8332531">
            <a:off x="532827" y="775809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rot="8332531">
            <a:off x="709176" y="782427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 rot="8332531">
            <a:off x="885525" y="783620"/>
            <a:ext cx="239704" cy="27965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176491" y="731480"/>
            <a:ext cx="68203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Target Column Distribution(categorical)</a:t>
            </a:r>
            <a:endParaRPr sz="20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187" y="1331637"/>
            <a:ext cx="5482029" cy="354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9597" y="1331637"/>
            <a:ext cx="2736304" cy="1736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9"/>
          <p:cNvSpPr/>
          <p:nvPr/>
        </p:nvSpPr>
        <p:spPr>
          <a:xfrm>
            <a:off x="2176395" y="1286081"/>
            <a:ext cx="550170" cy="1376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4674001" y="1283226"/>
            <a:ext cx="550170" cy="1376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7502664" y="1270415"/>
            <a:ext cx="550170" cy="1376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2181855" y="3027077"/>
            <a:ext cx="550170" cy="1376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4716016" y="3027077"/>
            <a:ext cx="550170" cy="13768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4696276" y="2995414"/>
            <a:ext cx="594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소득수준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2150016" y="1254083"/>
            <a:ext cx="5943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4666868" y="1246463"/>
            <a:ext cx="59426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최종학력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7480616" y="1236271"/>
            <a:ext cx="594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카드등급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2154347" y="2992749"/>
            <a:ext cx="594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결혼여부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homeppt.c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787</Words>
  <Application>Microsoft Office PowerPoint</Application>
  <PresentationFormat>화면 슬라이드 쇼(16:9)</PresentationFormat>
  <Paragraphs>253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Adobe 黑体 Std R</vt:lpstr>
      <vt:lpstr>Arial Unicode MS</vt:lpstr>
      <vt:lpstr>微软雅黑</vt:lpstr>
      <vt:lpstr>微软雅黑</vt:lpstr>
      <vt:lpstr>Roboto Mono</vt:lpstr>
      <vt:lpstr>宋体</vt:lpstr>
      <vt:lpstr>맑은 고딕</vt:lpstr>
      <vt:lpstr>张海山锐谐体</vt:lpstr>
      <vt:lpstr>Arial</vt:lpstr>
      <vt:lpstr>Impact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www.1ppt.com</dc:creator>
  <cp:lastModifiedBy>KAMA</cp:lastModifiedBy>
  <cp:revision>5</cp:revision>
  <dcterms:created xsi:type="dcterms:W3CDTF">2015-11-19T08:09:26Z</dcterms:created>
  <dcterms:modified xsi:type="dcterms:W3CDTF">2021-07-22T07:24:47Z</dcterms:modified>
</cp:coreProperties>
</file>