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7" r:id="rId2"/>
    <p:sldId id="293" r:id="rId3"/>
    <p:sldId id="302" r:id="rId4"/>
    <p:sldId id="287" r:id="rId5"/>
    <p:sldId id="303" r:id="rId6"/>
    <p:sldId id="274" r:id="rId7"/>
    <p:sldId id="280" r:id="rId8"/>
    <p:sldId id="307" r:id="rId9"/>
    <p:sldId id="285" r:id="rId10"/>
    <p:sldId id="308" r:id="rId11"/>
  </p:sldIdLst>
  <p:sldSz cx="12192000" cy="6858000"/>
  <p:notesSz cx="6858000" cy="9144000"/>
  <p:embeddedFontLst>
    <p:embeddedFont>
      <p:font typeface="나눔스퀘어라운드OTF Bold" panose="020B0600000101010101" pitchFamily="34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Cambria Math" panose="02040503050406030204" pitchFamily="18" charset="0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64"/>
    <a:srgbClr val="F2F6FF"/>
    <a:srgbClr val="15D9B1"/>
    <a:srgbClr val="4726B3"/>
    <a:srgbClr val="6B4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299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B8435-5EC8-4A11-AF6A-A1B77F661330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D8A0-6D0C-406B-B4D4-A111E19D9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6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7336C7-8D3E-405B-BAA4-9C3A2797CCFE}"/>
              </a:ext>
            </a:extLst>
          </p:cNvPr>
          <p:cNvGrpSpPr/>
          <p:nvPr userDrawn="1"/>
        </p:nvGrpSpPr>
        <p:grpSpPr>
          <a:xfrm>
            <a:off x="0" y="4328519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1D785BD2-06A3-4031-A7A9-281B680E3F42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438D04-DEED-4BAE-8CD0-A33F66B49F95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9AB3A7-7A88-45EB-A8F1-4984C88DF1C7}"/>
              </a:ext>
            </a:extLst>
          </p:cNvPr>
          <p:cNvGrpSpPr/>
          <p:nvPr userDrawn="1"/>
        </p:nvGrpSpPr>
        <p:grpSpPr>
          <a:xfrm>
            <a:off x="0" y="338162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5465E86F-7D3F-484B-B610-D72A7F7F4B96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B19360-91FC-4A1C-AEF0-121A3251F2A5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2F7788-9BF8-4A03-A73C-4A5375F5F785}"/>
              </a:ext>
            </a:extLst>
          </p:cNvPr>
          <p:cNvGrpSpPr/>
          <p:nvPr userDrawn="1"/>
        </p:nvGrpSpPr>
        <p:grpSpPr>
          <a:xfrm>
            <a:off x="0" y="2434722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9CF0A337-2347-4045-A614-9119E0B4814F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D956A5-165B-4755-9BBC-89FDCCEF610B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E96120-C615-4100-86C2-290AAD090F6E}"/>
              </a:ext>
            </a:extLst>
          </p:cNvPr>
          <p:cNvGrpSpPr/>
          <p:nvPr userDrawn="1"/>
        </p:nvGrpSpPr>
        <p:grpSpPr>
          <a:xfrm>
            <a:off x="0" y="1487824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933E8C67-2AE8-4F43-8A1D-041AADAD1121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1C353A-0ACF-4C26-9069-431DEDC75071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2B41D-8017-4EF4-AE98-E0BA2B9611BE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srgbClr val="F2F6FF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3E402C-C4EB-4F6F-90AA-F5969E85C646}"/>
              </a:ext>
            </a:extLst>
          </p:cNvPr>
          <p:cNvGrpSpPr/>
          <p:nvPr userDrawn="1"/>
        </p:nvGrpSpPr>
        <p:grpSpPr>
          <a:xfrm>
            <a:off x="27" y="540926"/>
            <a:ext cx="2223627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B4F2E6F2-3C11-4397-8A8E-F865E53092FC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37D64B-A327-4BEF-87BF-55013E61D878}"/>
                </a:ext>
              </a:extLst>
            </p:cNvPr>
            <p:cNvSpPr txBox="1"/>
            <p:nvPr/>
          </p:nvSpPr>
          <p:spPr>
            <a:xfrm>
              <a:off x="115286" y="1151046"/>
              <a:ext cx="2671596" cy="715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분석주제 및 목표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21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3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1F4AA4-457E-477D-8926-2391C1523C9E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8AAEC15-C128-4726-8481-572E6D01A150}"/>
              </a:ext>
            </a:extLst>
          </p:cNvPr>
          <p:cNvGrpSpPr/>
          <p:nvPr userDrawn="1"/>
        </p:nvGrpSpPr>
        <p:grpSpPr>
          <a:xfrm>
            <a:off x="0" y="4328519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B6D9C8C8-31FC-45A3-978B-ABB308394CD1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052BBE-FF50-4C74-9EC7-D8D02C68DBCA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602297-DBF8-4655-8A12-EA00DA59A95D}"/>
              </a:ext>
            </a:extLst>
          </p:cNvPr>
          <p:cNvGrpSpPr/>
          <p:nvPr userDrawn="1"/>
        </p:nvGrpSpPr>
        <p:grpSpPr>
          <a:xfrm>
            <a:off x="0" y="338162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DB0A7F0E-9050-48E9-AC19-267A556DCCC7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182304-F5CB-4AE5-9578-34C373F13C66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37E2C9F-04E3-44B6-9899-94D5C18F3618}"/>
              </a:ext>
            </a:extLst>
          </p:cNvPr>
          <p:cNvGrpSpPr/>
          <p:nvPr userDrawn="1"/>
        </p:nvGrpSpPr>
        <p:grpSpPr>
          <a:xfrm>
            <a:off x="0" y="2434722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7289909B-96D3-4FC1-8233-0DC3079AB04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89E88C-2BE1-4D07-98CF-1A64BB57B1B6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B3832B-948B-4586-9DF7-FC24F3A2C3CB}"/>
              </a:ext>
            </a:extLst>
          </p:cNvPr>
          <p:cNvGrpSpPr/>
          <p:nvPr userDrawn="1"/>
        </p:nvGrpSpPr>
        <p:grpSpPr>
          <a:xfrm>
            <a:off x="899" y="540926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84503C12-8C77-435F-80B3-73F1D29C78B3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9264BB-2CF9-4526-9852-288DBFF1897E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3F6709-F254-4D01-92B5-E372F8AFD5CC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2552051-D93C-4F25-A28A-BDCE803F996C}"/>
              </a:ext>
            </a:extLst>
          </p:cNvPr>
          <p:cNvGrpSpPr/>
          <p:nvPr userDrawn="1"/>
        </p:nvGrpSpPr>
        <p:grpSpPr>
          <a:xfrm>
            <a:off x="-137" y="1487824"/>
            <a:ext cx="2244573" cy="560512"/>
            <a:chOff x="73125" y="1117330"/>
            <a:chExt cx="2951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0427AC2B-DCCD-4D85-A7AC-A4D955983FE6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73F548-56F6-4937-8AAF-14C544B960BD}"/>
                </a:ext>
              </a:extLst>
            </p:cNvPr>
            <p:cNvSpPr txBox="1"/>
            <p:nvPr/>
          </p:nvSpPr>
          <p:spPr>
            <a:xfrm>
              <a:off x="73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데이터 수집 방법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04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9F0BEA2-C20B-400D-B0E5-31C36F7FDD89}"/>
              </a:ext>
            </a:extLst>
          </p:cNvPr>
          <p:cNvGrpSpPr/>
          <p:nvPr userDrawn="1"/>
        </p:nvGrpSpPr>
        <p:grpSpPr>
          <a:xfrm>
            <a:off x="4495" y="338211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4DDF458A-9D95-4047-92CB-B955336EF3B7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822DDF-92D7-4431-9F2C-B79B61434363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67C0F4-4260-438F-B996-7593E702FFC2}"/>
              </a:ext>
            </a:extLst>
          </p:cNvPr>
          <p:cNvGrpSpPr/>
          <p:nvPr userDrawn="1"/>
        </p:nvGrpSpPr>
        <p:grpSpPr>
          <a:xfrm>
            <a:off x="10389" y="242757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B751B7A8-E2EC-4CBC-85BD-8422121E1FE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39FB9C-CA0D-4E98-9307-A57031F4455B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0CEE95-EC27-49B7-A8AE-B4887026D77A}"/>
              </a:ext>
            </a:extLst>
          </p:cNvPr>
          <p:cNvGrpSpPr/>
          <p:nvPr userDrawn="1"/>
        </p:nvGrpSpPr>
        <p:grpSpPr>
          <a:xfrm>
            <a:off x="1" y="1484248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158B50A9-280D-4E5E-AC01-C1C564FEECA7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A9F356-EDAD-495E-ABF5-23E664C48D62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CA4132-DCA4-4FC4-8AE8-A8D2A46BF4E2}"/>
              </a:ext>
            </a:extLst>
          </p:cNvPr>
          <p:cNvGrpSpPr/>
          <p:nvPr userDrawn="1"/>
        </p:nvGrpSpPr>
        <p:grpSpPr>
          <a:xfrm>
            <a:off x="899" y="540926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6DCC27F4-6B38-41BE-B3AE-FD511C7BA751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04A7F7-6E76-40CF-8338-235C85264F5C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DA57B7-3F5B-497D-91A3-7AC36F70003C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8ADF4-FCCE-46FD-8236-AAD9A5D4BB59}"/>
              </a:ext>
            </a:extLst>
          </p:cNvPr>
          <p:cNvGrpSpPr/>
          <p:nvPr userDrawn="1"/>
        </p:nvGrpSpPr>
        <p:grpSpPr>
          <a:xfrm>
            <a:off x="-8482" y="4328516"/>
            <a:ext cx="2117838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BD913182-00DF-481E-8689-974BEF928A96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FED5D0-2E9A-4AFF-BB1B-FC98FA7EFAA2}"/>
                </a:ext>
              </a:extLst>
            </p:cNvPr>
            <p:cNvSpPr txBox="1"/>
            <p:nvPr/>
          </p:nvSpPr>
          <p:spPr>
            <a:xfrm>
              <a:off x="60125" y="1151046"/>
              <a:ext cx="2671595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후속 연구 과제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71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C639C37-60C6-4096-B14F-4A8E6AC24561}"/>
              </a:ext>
            </a:extLst>
          </p:cNvPr>
          <p:cNvGrpSpPr/>
          <p:nvPr userDrawn="1"/>
        </p:nvGrpSpPr>
        <p:grpSpPr>
          <a:xfrm>
            <a:off x="1" y="1484248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CBCB5C49-24E5-4026-8DEF-DED3E6E3702A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D1100B-859D-4E21-851A-C931297F7510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771954D-E05F-4C84-8D43-AFA69B27ECFC}"/>
              </a:ext>
            </a:extLst>
          </p:cNvPr>
          <p:cNvGrpSpPr/>
          <p:nvPr userDrawn="1"/>
        </p:nvGrpSpPr>
        <p:grpSpPr>
          <a:xfrm>
            <a:off x="0" y="4328519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CCD8F93D-2E3A-4810-93A2-D3C6BCAC7A14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58A54D-E6C5-4DEC-A2CC-A6C375DE3B2D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ED1134-8336-4B19-B3E2-C36EFB73207A}"/>
              </a:ext>
            </a:extLst>
          </p:cNvPr>
          <p:cNvGrpSpPr/>
          <p:nvPr userDrawn="1"/>
        </p:nvGrpSpPr>
        <p:grpSpPr>
          <a:xfrm>
            <a:off x="0" y="338162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2068BA0B-9169-4A1D-9476-84A0E28574FF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39E3C3-B383-481C-96B5-B7A3B0137C6A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D50342F-C388-460C-86CC-B2C87018612C}"/>
              </a:ext>
            </a:extLst>
          </p:cNvPr>
          <p:cNvGrpSpPr/>
          <p:nvPr userDrawn="1"/>
        </p:nvGrpSpPr>
        <p:grpSpPr>
          <a:xfrm>
            <a:off x="899" y="540926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6FC0F679-9013-4FD3-89A6-3C80F250C5E6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F3F654-C791-4C80-A37E-301CEF6ECDB4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AF2A5A-C93E-4EB4-83CE-6CB054AB1381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203CBF2-71B7-47DD-9794-921BA9B74583}"/>
              </a:ext>
            </a:extLst>
          </p:cNvPr>
          <p:cNvGrpSpPr/>
          <p:nvPr userDrawn="1"/>
        </p:nvGrpSpPr>
        <p:grpSpPr>
          <a:xfrm>
            <a:off x="-9822" y="2434721"/>
            <a:ext cx="2150349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1DEEF303-B9D3-4266-A54D-CC127F948CF1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D4E890-3FB8-4B4F-9C4F-952F8C74385E}"/>
                </a:ext>
              </a:extLst>
            </p:cNvPr>
            <p:cNvSpPr txBox="1"/>
            <p:nvPr/>
          </p:nvSpPr>
          <p:spPr>
            <a:xfrm>
              <a:off x="60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 프로세스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7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3FFF56A-D011-4CF5-AC9A-D5C12E899682}"/>
              </a:ext>
            </a:extLst>
          </p:cNvPr>
          <p:cNvGrpSpPr/>
          <p:nvPr userDrawn="1"/>
        </p:nvGrpSpPr>
        <p:grpSpPr>
          <a:xfrm>
            <a:off x="10389" y="242757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706032DB-BC56-4EF9-B5CB-8AD9E31E5E53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115365-2474-47FB-99F2-DF4DC5634876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18BF33-C6A2-4AD6-A77F-59E6CE016D6C}"/>
              </a:ext>
            </a:extLst>
          </p:cNvPr>
          <p:cNvGrpSpPr/>
          <p:nvPr userDrawn="1"/>
        </p:nvGrpSpPr>
        <p:grpSpPr>
          <a:xfrm>
            <a:off x="1" y="1484248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713EBD33-D9EC-438D-90FC-53F9B6379911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AE32D1-F9D0-46A1-8403-E225C5B6149E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7ABCAD-53CA-4939-952E-8662B4E3FA2B}"/>
              </a:ext>
            </a:extLst>
          </p:cNvPr>
          <p:cNvGrpSpPr/>
          <p:nvPr userDrawn="1"/>
        </p:nvGrpSpPr>
        <p:grpSpPr>
          <a:xfrm>
            <a:off x="0" y="4328519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270FA972-CA7F-4AF3-9010-C889F6F8DEAA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67CB14-3ECA-46B9-81BE-74797FCC8887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64A14C2-297C-45FF-8CE5-40471828C286}"/>
              </a:ext>
            </a:extLst>
          </p:cNvPr>
          <p:cNvGrpSpPr/>
          <p:nvPr userDrawn="1"/>
        </p:nvGrpSpPr>
        <p:grpSpPr>
          <a:xfrm>
            <a:off x="899" y="540926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12A0C0FD-DC2F-417D-A0BF-F2930C47444A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19C936-736C-4772-BA04-39C28D5A25F9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AFA40A-EED8-42E3-A42D-1D82BBE9E950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6CBF75-2891-4F81-A234-FCD2CF727668}"/>
              </a:ext>
            </a:extLst>
          </p:cNvPr>
          <p:cNvGrpSpPr/>
          <p:nvPr userDrawn="1"/>
        </p:nvGrpSpPr>
        <p:grpSpPr>
          <a:xfrm>
            <a:off x="-9822" y="3385194"/>
            <a:ext cx="1963313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41B7818F-0DDB-4234-8881-7C1AC5C2846E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EAB20C-7DF0-4735-B095-D9152FECD96A}"/>
                </a:ext>
              </a:extLst>
            </p:cNvPr>
            <p:cNvSpPr txBox="1"/>
            <p:nvPr/>
          </p:nvSpPr>
          <p:spPr>
            <a:xfrm>
              <a:off x="60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 결과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CD73E1F-63CF-4749-B29A-F726F4160464}"/>
              </a:ext>
            </a:extLst>
          </p:cNvPr>
          <p:cNvGrpSpPr/>
          <p:nvPr userDrawn="1"/>
        </p:nvGrpSpPr>
        <p:grpSpPr>
          <a:xfrm>
            <a:off x="4495" y="338211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E3FA59B2-DA50-4DE0-8409-C7EFF6D97AE7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A1299-9671-4DE7-946B-E2FC2CE1BFC7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ECE332-B4FF-4A8B-90B2-EB550287DA54}"/>
              </a:ext>
            </a:extLst>
          </p:cNvPr>
          <p:cNvGrpSpPr/>
          <p:nvPr userDrawn="1"/>
        </p:nvGrpSpPr>
        <p:grpSpPr>
          <a:xfrm>
            <a:off x="10389" y="242757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2950C0BA-4229-403A-9CEC-6A3DB23C5EFB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F55B2-5BA2-49D2-A22D-BC24BE5621F6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4D7CB5-600B-47D0-8296-1D8322FD67DF}"/>
              </a:ext>
            </a:extLst>
          </p:cNvPr>
          <p:cNvGrpSpPr/>
          <p:nvPr userDrawn="1"/>
        </p:nvGrpSpPr>
        <p:grpSpPr>
          <a:xfrm>
            <a:off x="1" y="1484248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5B17E505-E8B3-493D-BEC9-238D04C8FF04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17C0E7-EE56-466C-BE14-FABC939BC3CF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8BC06F-086C-439F-BB53-9A1712246750}"/>
              </a:ext>
            </a:extLst>
          </p:cNvPr>
          <p:cNvGrpSpPr/>
          <p:nvPr userDrawn="1"/>
        </p:nvGrpSpPr>
        <p:grpSpPr>
          <a:xfrm>
            <a:off x="899" y="540926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8A31EBE-3890-48D2-8EA9-540FECF2A397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39E21-4CF7-4F86-8FD3-D1291ADEADBC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F0FFB6-23B3-4AB8-B8CF-F0B563D92134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DF0462-A06C-44E2-BC91-718B8CBDC8F8}"/>
              </a:ext>
            </a:extLst>
          </p:cNvPr>
          <p:cNvGrpSpPr/>
          <p:nvPr userDrawn="1"/>
        </p:nvGrpSpPr>
        <p:grpSpPr>
          <a:xfrm>
            <a:off x="-8482" y="4328516"/>
            <a:ext cx="2117838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469D57B6-45F3-4A4C-AD00-B6B9C26692FD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BAF8F7-6560-4765-95A4-F36013E60EBA}"/>
                </a:ext>
              </a:extLst>
            </p:cNvPr>
            <p:cNvSpPr txBox="1"/>
            <p:nvPr/>
          </p:nvSpPr>
          <p:spPr>
            <a:xfrm>
              <a:off x="60125" y="1151046"/>
              <a:ext cx="2671595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후속 연구 과제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56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9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stock_background">
            <a:extLst>
              <a:ext uri="{FF2B5EF4-FFF2-40B4-BE49-F238E27FC236}">
                <a16:creationId xmlns:a16="http://schemas.microsoft.com/office/drawing/2014/main" id="{D615EEAD-1170-4BAE-AED8-D404B784D90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5"/>
          <a:stretch/>
        </p:blipFill>
        <p:spPr>
          <a:xfrm>
            <a:off x="3641587" y="0"/>
            <a:ext cx="8550134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ED68C87-2E65-4BE0-ADA7-D8A55B30EAC0}"/>
              </a:ext>
            </a:extLst>
          </p:cNvPr>
          <p:cNvGrpSpPr/>
          <p:nvPr/>
        </p:nvGrpSpPr>
        <p:grpSpPr>
          <a:xfrm>
            <a:off x="0" y="0"/>
            <a:ext cx="12191721" cy="6858000"/>
            <a:chOff x="0" y="0"/>
            <a:chExt cx="12191721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35C2F0-B94D-4015-808E-4C8987AD90F3}"/>
                </a:ext>
              </a:extLst>
            </p:cNvPr>
            <p:cNvSpPr/>
            <p:nvPr/>
          </p:nvSpPr>
          <p:spPr>
            <a:xfrm>
              <a:off x="0" y="0"/>
              <a:ext cx="12191721" cy="6858000"/>
            </a:xfrm>
            <a:prstGeom prst="rect">
              <a:avLst/>
            </a:prstGeom>
            <a:solidFill>
              <a:srgbClr val="F2F6F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85EB0EA-5DF3-49FC-B977-9563E96DCACE}"/>
                </a:ext>
              </a:extLst>
            </p:cNvPr>
            <p:cNvSpPr/>
            <p:nvPr/>
          </p:nvSpPr>
          <p:spPr>
            <a:xfrm>
              <a:off x="280" y="0"/>
              <a:ext cx="4502168" cy="6858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A7CEB3-A119-4F3A-B1BC-4BE15FE04BBE}"/>
              </a:ext>
            </a:extLst>
          </p:cNvPr>
          <p:cNvGrpSpPr/>
          <p:nvPr/>
        </p:nvGrpSpPr>
        <p:grpSpPr>
          <a:xfrm>
            <a:off x="2009477" y="2197862"/>
            <a:ext cx="4985942" cy="2275238"/>
            <a:chOff x="1358677" y="2431040"/>
            <a:chExt cx="4291395" cy="195829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58A1664-2D20-4A3B-8C81-88520967FC06}"/>
                </a:ext>
              </a:extLst>
            </p:cNvPr>
            <p:cNvGrpSpPr/>
            <p:nvPr/>
          </p:nvGrpSpPr>
          <p:grpSpPr>
            <a:xfrm>
              <a:off x="1358677" y="2431040"/>
              <a:ext cx="4291395" cy="1958296"/>
              <a:chOff x="551970" y="1951329"/>
              <a:chExt cx="4291395" cy="19582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AAEB204-09C5-445C-8F02-C974A3ACF200}"/>
                  </a:ext>
                </a:extLst>
              </p:cNvPr>
              <p:cNvSpPr/>
              <p:nvPr/>
            </p:nvSpPr>
            <p:spPr>
              <a:xfrm>
                <a:off x="682612" y="2121570"/>
                <a:ext cx="4160753" cy="17880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800" b="1" kern="0" dirty="0">
                    <a:solidFill>
                      <a:schemeClr val="tx1"/>
                    </a:solidFill>
                  </a:rPr>
                  <a:t>워렌 버핏은 옳았는가</a:t>
                </a:r>
                <a:r>
                  <a:rPr lang="en-US" altLang="ko-KR" sz="2800" b="1" kern="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 latinLnBrk="0">
                  <a:lnSpc>
                    <a:spcPct val="200000"/>
                  </a:lnSpc>
                  <a:defRPr/>
                </a:pPr>
                <a:r>
                  <a:rPr lang="ko-KR" altLang="en-US" b="1" kern="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부제</a:t>
                </a:r>
                <a:r>
                  <a:rPr lang="en-US" altLang="ko-KR" b="1" kern="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: </a:t>
                </a:r>
                <a:r>
                  <a:rPr lang="ko-KR" altLang="en-US" b="1" kern="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청산가치와 주가변동의 관계에 대해서</a:t>
                </a:r>
                <a:endParaRPr lang="en-US" altLang="ko-KR" b="1" kern="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CA94CB-9AC1-4BB8-AB50-BA5C0CC171BD}"/>
                  </a:ext>
                </a:extLst>
              </p:cNvPr>
              <p:cNvSpPr/>
              <p:nvPr/>
            </p:nvSpPr>
            <p:spPr>
              <a:xfrm>
                <a:off x="551970" y="1951329"/>
                <a:ext cx="893536" cy="5823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01600" dir="2700000" algn="tl" rotWithShape="0">
                  <a:srgbClr val="273164">
                    <a:alpha val="2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8000" rtlCol="0" anchor="b"/>
              <a:lstStyle/>
              <a:p>
                <a:pPr algn="ctr">
                  <a:defRPr/>
                </a:pPr>
                <a:endParaRPr lang="ko-KR" altLang="en-US" sz="8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9BFBBFB-C530-4BA3-B211-578895CD2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4" t="31306" r="31629" b="47748"/>
            <a:stretch/>
          </p:blipFill>
          <p:spPr>
            <a:xfrm>
              <a:off x="1440019" y="2484051"/>
              <a:ext cx="730850" cy="47630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92DF27F-8C60-4B67-8EA2-5B5C5520FDFC}"/>
              </a:ext>
            </a:extLst>
          </p:cNvPr>
          <p:cNvSpPr txBox="1"/>
          <p:nvPr/>
        </p:nvSpPr>
        <p:spPr>
          <a:xfrm>
            <a:off x="1" y="6316670"/>
            <a:ext cx="4537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</a:rPr>
              <a:t>K-digital 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</a:rPr>
              <a:t>인공지능 통합과정 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</a:rPr>
              <a:t>기  세미프로젝트 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Ⅰ</a:t>
            </a:r>
          </a:p>
          <a:p>
            <a:pPr algn="ctr" latinLnBrk="0">
              <a:defRPr/>
            </a:pP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6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조 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– 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류범상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이혜민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정소연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조성곤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최용수 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605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2FD111-02DB-4492-AE0C-282BB6C1BFFE}"/>
              </a:ext>
            </a:extLst>
          </p:cNvPr>
          <p:cNvGrpSpPr/>
          <p:nvPr/>
        </p:nvGrpSpPr>
        <p:grpSpPr>
          <a:xfrm>
            <a:off x="-9822" y="2434721"/>
            <a:ext cx="2150349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EA321608-3682-40E6-9C45-FCD43873C96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F7133-A450-4B53-A2C9-139B5B2AA90E}"/>
                </a:ext>
              </a:extLst>
            </p:cNvPr>
            <p:cNvSpPr txBox="1"/>
            <p:nvPr/>
          </p:nvSpPr>
          <p:spPr>
            <a:xfrm>
              <a:off x="60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 프로세스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3525E53-EA71-4A82-9AFB-CCC2D94A5E2D}"/>
              </a:ext>
            </a:extLst>
          </p:cNvPr>
          <p:cNvGrpSpPr/>
          <p:nvPr/>
        </p:nvGrpSpPr>
        <p:grpSpPr>
          <a:xfrm>
            <a:off x="-903" y="453942"/>
            <a:ext cx="3918275" cy="677380"/>
            <a:chOff x="73950" y="969008"/>
            <a:chExt cx="2951018" cy="8282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화살표: 오각형 1">
              <a:extLst>
                <a:ext uri="{FF2B5EF4-FFF2-40B4-BE49-F238E27FC236}">
                  <a16:creationId xmlns:a16="http://schemas.microsoft.com/office/drawing/2014/main" id="{9E33587A-6768-4590-891B-774F54FC0431}"/>
                </a:ext>
              </a:extLst>
            </p:cNvPr>
            <p:cNvSpPr/>
            <p:nvPr/>
          </p:nvSpPr>
          <p:spPr>
            <a:xfrm>
              <a:off x="73950" y="1117330"/>
              <a:ext cx="2951018" cy="679921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24655E-C8E8-442E-B3BA-02264A24C263}"/>
                </a:ext>
              </a:extLst>
            </p:cNvPr>
            <p:cNvSpPr txBox="1"/>
            <p:nvPr/>
          </p:nvSpPr>
          <p:spPr>
            <a:xfrm>
              <a:off x="213660" y="969008"/>
              <a:ext cx="2671596" cy="801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>
                  <a:solidFill>
                    <a:schemeClr val="bg1"/>
                  </a:solidFill>
                </a:rPr>
                <a:t>Project Timeline</a:t>
              </a:r>
              <a:endParaRPr lang="en-US" altLang="ko-KR" sz="20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81DB48D-E107-42DB-B460-051A346BFC5C}"/>
              </a:ext>
            </a:extLst>
          </p:cNvPr>
          <p:cNvGrpSpPr/>
          <p:nvPr/>
        </p:nvGrpSpPr>
        <p:grpSpPr>
          <a:xfrm>
            <a:off x="263931" y="2316673"/>
            <a:ext cx="11189190" cy="2575317"/>
            <a:chOff x="243149" y="2316673"/>
            <a:chExt cx="11189190" cy="257531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EA258D-0F89-4ED3-8D3C-B511C7E65E15}"/>
                </a:ext>
              </a:extLst>
            </p:cNvPr>
            <p:cNvSpPr txBox="1"/>
            <p:nvPr/>
          </p:nvSpPr>
          <p:spPr>
            <a:xfrm>
              <a:off x="6555878" y="4437698"/>
              <a:ext cx="2738544" cy="454292"/>
            </a:xfrm>
            <a:prstGeom prst="rect">
              <a:avLst/>
            </a:prstGeom>
            <a:noFill/>
            <a:effectLst>
              <a:outerShdw blurRad="63500" sx="78000" sy="78000" algn="ctr" rotWithShape="0">
                <a:prstClr val="black">
                  <a:alpha val="42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latinLnBrk="0">
                <a:lnSpc>
                  <a:spcPct val="150000"/>
                </a:lnSpc>
                <a:defRPr b="1" kern="0">
                  <a:solidFill>
                    <a:srgbClr val="2731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ko-KR" altLang="en-US" dirty="0"/>
                <a:t>분석 결과</a:t>
              </a:r>
              <a:endParaRPr lang="en-US" altLang="ko-KR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3316ADC-57D9-46C8-B63E-189FE0B7F902}"/>
                </a:ext>
              </a:extLst>
            </p:cNvPr>
            <p:cNvSpPr txBox="1"/>
            <p:nvPr/>
          </p:nvSpPr>
          <p:spPr>
            <a:xfrm>
              <a:off x="243149" y="2320804"/>
              <a:ext cx="2738544" cy="454292"/>
            </a:xfrm>
            <a:prstGeom prst="rect">
              <a:avLst/>
            </a:prstGeom>
            <a:noFill/>
            <a:effectLst>
              <a:outerShdw blurRad="63500" sx="78000" sy="78000" algn="ctr" rotWithShape="0">
                <a:prstClr val="black">
                  <a:alpha val="42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rgbClr val="2731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분석주제 및 목표</a:t>
              </a:r>
              <a:endParaRPr lang="en-US" altLang="ko-KR" sz="1100" b="1" kern="0" dirty="0">
                <a:solidFill>
                  <a:srgbClr val="27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4" name="그래픽 53" descr="갈매기형 화살표 윤곽선">
              <a:extLst>
                <a:ext uri="{FF2B5EF4-FFF2-40B4-BE49-F238E27FC236}">
                  <a16:creationId xmlns:a16="http://schemas.microsoft.com/office/drawing/2014/main" id="{30886F68-9721-4DAA-A5C3-7DB8CCA59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292563" y="2890935"/>
              <a:ext cx="531515" cy="291577"/>
            </a:xfrm>
            <a:prstGeom prst="rect">
              <a:avLst/>
            </a:prstGeom>
          </p:spPr>
        </p:pic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01B7B64-3179-469A-90ED-8F49E143AEE8}"/>
                </a:ext>
              </a:extLst>
            </p:cNvPr>
            <p:cNvGrpSpPr/>
            <p:nvPr/>
          </p:nvGrpSpPr>
          <p:grpSpPr>
            <a:xfrm>
              <a:off x="1214602" y="3274927"/>
              <a:ext cx="10049145" cy="734177"/>
              <a:chOff x="759267" y="3056716"/>
              <a:chExt cx="10494085" cy="734177"/>
            </a:xfrm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grpSpPr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EB882601-6859-4743-B3D6-AD441A9CBD8A}"/>
                  </a:ext>
                </a:extLst>
              </p:cNvPr>
              <p:cNvSpPr/>
              <p:nvPr/>
            </p:nvSpPr>
            <p:spPr>
              <a:xfrm>
                <a:off x="1020876" y="3176643"/>
                <a:ext cx="10232476" cy="504714"/>
              </a:xfrm>
              <a:prstGeom prst="rightArrow">
                <a:avLst>
                  <a:gd name="adj1" fmla="val 50000"/>
                  <a:gd name="adj2" fmla="val 92445"/>
                </a:avLst>
              </a:prstGeom>
              <a:gradFill flip="none" rotWithShape="1">
                <a:gsLst>
                  <a:gs pos="100000">
                    <a:srgbClr val="15D9B1"/>
                  </a:gs>
                  <a:gs pos="76172">
                    <a:srgbClr val="63CCCB"/>
                  </a:gs>
                  <a:gs pos="54000">
                    <a:schemeClr val="accent1">
                      <a:lumMod val="45000"/>
                      <a:lumOff val="55000"/>
                    </a:schemeClr>
                  </a:gs>
                  <a:gs pos="14000">
                    <a:srgbClr val="6B4AD9"/>
                  </a:gs>
                  <a:gs pos="0">
                    <a:srgbClr val="4726B3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8" name="그래픽 37" descr="조리개 단색으로 채워진">
                <a:extLst>
                  <a:ext uri="{FF2B5EF4-FFF2-40B4-BE49-F238E27FC236}">
                    <a16:creationId xmlns:a16="http://schemas.microsoft.com/office/drawing/2014/main" id="{9D8A0395-E543-42F4-A234-C00EDB6BC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9922375">
                <a:off x="759267" y="3056716"/>
                <a:ext cx="723786" cy="723786"/>
              </a:xfrm>
              <a:prstGeom prst="rect">
                <a:avLst/>
              </a:prstGeom>
            </p:spPr>
          </p:pic>
          <p:pic>
            <p:nvPicPr>
              <p:cNvPr id="66" name="그래픽 65" descr="조리개 단색으로 채워진">
                <a:extLst>
                  <a:ext uri="{FF2B5EF4-FFF2-40B4-BE49-F238E27FC236}">
                    <a16:creationId xmlns:a16="http://schemas.microsoft.com/office/drawing/2014/main" id="{AAA2AAD7-0C2C-4615-82D7-FF3045D72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0165" y="3067107"/>
                <a:ext cx="723786" cy="723786"/>
              </a:xfrm>
              <a:prstGeom prst="rect">
                <a:avLst/>
              </a:prstGeom>
            </p:spPr>
          </p:pic>
          <p:pic>
            <p:nvPicPr>
              <p:cNvPr id="67" name="그래픽 66" descr="조리개 단색으로 채워진">
                <a:extLst>
                  <a:ext uri="{FF2B5EF4-FFF2-40B4-BE49-F238E27FC236}">
                    <a16:creationId xmlns:a16="http://schemas.microsoft.com/office/drawing/2014/main" id="{16446496-5266-4FA6-B1B1-B4CBBE546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52604" y="3067107"/>
                <a:ext cx="723786" cy="723786"/>
              </a:xfrm>
              <a:prstGeom prst="rect">
                <a:avLst/>
              </a:prstGeom>
            </p:spPr>
          </p:pic>
          <p:pic>
            <p:nvPicPr>
              <p:cNvPr id="68" name="그래픽 67" descr="조리개 단색으로 채워진">
                <a:extLst>
                  <a:ext uri="{FF2B5EF4-FFF2-40B4-BE49-F238E27FC236}">
                    <a16:creationId xmlns:a16="http://schemas.microsoft.com/office/drawing/2014/main" id="{FAF43965-A5D4-49ED-B198-899B3A27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5043" y="3067107"/>
                <a:ext cx="723786" cy="723786"/>
              </a:xfrm>
              <a:prstGeom prst="rect">
                <a:avLst/>
              </a:prstGeom>
            </p:spPr>
          </p:pic>
          <p:pic>
            <p:nvPicPr>
              <p:cNvPr id="69" name="그래픽 68" descr="조리개 단색으로 채워진">
                <a:extLst>
                  <a:ext uri="{FF2B5EF4-FFF2-40B4-BE49-F238E27FC236}">
                    <a16:creationId xmlns:a16="http://schemas.microsoft.com/office/drawing/2014/main" id="{B3C75889-7F63-4706-8204-771B21769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637619" y="3067107"/>
                <a:ext cx="723786" cy="723786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F2ADB0-E061-4222-9285-82CA7FB8FD9C}"/>
                </a:ext>
              </a:extLst>
            </p:cNvPr>
            <p:cNvSpPr txBox="1"/>
            <p:nvPr/>
          </p:nvSpPr>
          <p:spPr>
            <a:xfrm>
              <a:off x="4398941" y="2316673"/>
              <a:ext cx="2738544" cy="454292"/>
            </a:xfrm>
            <a:prstGeom prst="rect">
              <a:avLst/>
            </a:prstGeom>
            <a:noFill/>
            <a:effectLst>
              <a:outerShdw blurRad="63500" sx="78000" sy="78000" algn="ctr" rotWithShape="0">
                <a:prstClr val="black">
                  <a:alpha val="42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latinLnBrk="0">
                <a:lnSpc>
                  <a:spcPct val="150000"/>
                </a:lnSpc>
                <a:defRPr b="1" kern="0">
                  <a:solidFill>
                    <a:srgbClr val="2731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ko-KR" altLang="en-US" dirty="0"/>
                <a:t>분석 프로세스</a:t>
              </a:r>
              <a:endParaRPr lang="en-US" altLang="ko-KR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5ABE3E-9C3F-4CE8-8A4A-C553F8A0BCAF}"/>
                </a:ext>
              </a:extLst>
            </p:cNvPr>
            <p:cNvSpPr txBox="1"/>
            <p:nvPr/>
          </p:nvSpPr>
          <p:spPr>
            <a:xfrm>
              <a:off x="8693795" y="2316673"/>
              <a:ext cx="2738544" cy="454292"/>
            </a:xfrm>
            <a:prstGeom prst="rect">
              <a:avLst/>
            </a:prstGeom>
            <a:noFill/>
            <a:effectLst>
              <a:outerShdw blurRad="63500" sx="78000" sy="78000" algn="ctr" rotWithShape="0">
                <a:prstClr val="black">
                  <a:alpha val="42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latinLnBrk="0">
                <a:lnSpc>
                  <a:spcPct val="150000"/>
                </a:lnSpc>
                <a:defRPr b="1" kern="0">
                  <a:solidFill>
                    <a:srgbClr val="2731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ko-KR" altLang="en-US" dirty="0"/>
                <a:t>후속 연구 과제</a:t>
              </a:r>
              <a:endParaRPr lang="en-US" altLang="ko-KR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2E5BF9-CA46-47F3-95F9-FD025224A2B7}"/>
                </a:ext>
              </a:extLst>
            </p:cNvPr>
            <p:cNvSpPr txBox="1"/>
            <p:nvPr/>
          </p:nvSpPr>
          <p:spPr>
            <a:xfrm>
              <a:off x="2242005" y="4437698"/>
              <a:ext cx="2738544" cy="454292"/>
            </a:xfrm>
            <a:prstGeom prst="rect">
              <a:avLst/>
            </a:prstGeom>
            <a:noFill/>
            <a:effectLst>
              <a:outerShdw blurRad="63500" sx="78000" sy="78000" algn="ctr" rotWithShape="0">
                <a:prstClr val="black">
                  <a:alpha val="42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latinLnBrk="0">
                <a:lnSpc>
                  <a:spcPct val="150000"/>
                </a:lnSpc>
                <a:defRPr b="1" kern="0">
                  <a:solidFill>
                    <a:srgbClr val="2731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ko-KR" altLang="en-US" dirty="0"/>
                <a:t>데이터 수집 방법</a:t>
              </a:r>
              <a:endParaRPr lang="en-US" altLang="ko-KR" dirty="0"/>
            </a:p>
          </p:txBody>
        </p:sp>
        <p:pic>
          <p:nvPicPr>
            <p:cNvPr id="83" name="그래픽 82" descr="갈매기형 화살표 윤곽선">
              <a:extLst>
                <a:ext uri="{FF2B5EF4-FFF2-40B4-BE49-F238E27FC236}">
                  <a16:creationId xmlns:a16="http://schemas.microsoft.com/office/drawing/2014/main" id="{77EE36FE-5710-47D5-B6ED-D918B3619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5502456" y="2890935"/>
              <a:ext cx="531515" cy="291577"/>
            </a:xfrm>
            <a:prstGeom prst="rect">
              <a:avLst/>
            </a:prstGeom>
          </p:spPr>
        </p:pic>
        <p:pic>
          <p:nvPicPr>
            <p:cNvPr id="84" name="그래픽 83" descr="갈매기형 화살표 윤곽선">
              <a:extLst>
                <a:ext uri="{FF2B5EF4-FFF2-40B4-BE49-F238E27FC236}">
                  <a16:creationId xmlns:a16="http://schemas.microsoft.com/office/drawing/2014/main" id="{42B2180F-A5B0-484F-BBF0-3CDECC3CF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9797310" y="2890935"/>
              <a:ext cx="531515" cy="291577"/>
            </a:xfrm>
            <a:prstGeom prst="rect">
              <a:avLst/>
            </a:prstGeom>
          </p:spPr>
        </p:pic>
        <p:pic>
          <p:nvPicPr>
            <p:cNvPr id="85" name="그래픽 84" descr="갈매기형 화살표 윤곽선">
              <a:extLst>
                <a:ext uri="{FF2B5EF4-FFF2-40B4-BE49-F238E27FC236}">
                  <a16:creationId xmlns:a16="http://schemas.microsoft.com/office/drawing/2014/main" id="{C941D298-4238-4225-B5E2-0621618AB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346734" y="4107780"/>
              <a:ext cx="531515" cy="291577"/>
            </a:xfrm>
            <a:prstGeom prst="rect">
              <a:avLst/>
            </a:prstGeom>
          </p:spPr>
        </p:pic>
        <p:pic>
          <p:nvPicPr>
            <p:cNvPr id="86" name="그래픽 85" descr="갈매기형 화살표 윤곽선">
              <a:extLst>
                <a:ext uri="{FF2B5EF4-FFF2-40B4-BE49-F238E27FC236}">
                  <a16:creationId xmlns:a16="http://schemas.microsoft.com/office/drawing/2014/main" id="{990B1334-62C4-4194-A853-F68CF64CA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7673129" y="4107780"/>
              <a:ext cx="531515" cy="291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105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F091DE5-2126-4474-9EC4-3452DFF13B0C}"/>
              </a:ext>
            </a:extLst>
          </p:cNvPr>
          <p:cNvSpPr txBox="1"/>
          <p:nvPr/>
        </p:nvSpPr>
        <p:spPr>
          <a:xfrm>
            <a:off x="4133369" y="556126"/>
            <a:ext cx="392525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 과정 및 분석 목적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9C60B6-F121-4969-938F-3E63F99FFF40}"/>
              </a:ext>
            </a:extLst>
          </p:cNvPr>
          <p:cNvGrpSpPr/>
          <p:nvPr/>
        </p:nvGrpSpPr>
        <p:grpSpPr>
          <a:xfrm>
            <a:off x="1060316" y="1448559"/>
            <a:ext cx="4322320" cy="2696486"/>
            <a:chOff x="5583680" y="1639913"/>
            <a:chExt cx="5646029" cy="3522285"/>
          </a:xfrm>
        </p:grpSpPr>
        <p:pic>
          <p:nvPicPr>
            <p:cNvPr id="5" name="그림 4" descr="사람, 남자, 실내, 정장이(가) 표시된 사진&#10;&#10;자동 생성된 설명">
              <a:extLst>
                <a:ext uri="{FF2B5EF4-FFF2-40B4-BE49-F238E27FC236}">
                  <a16:creationId xmlns:a16="http://schemas.microsoft.com/office/drawing/2014/main" id="{10EBF9FA-5D5E-4035-8F41-3D6E8F3EC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680" y="1639913"/>
              <a:ext cx="4122472" cy="2846645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CF35F67-DBA7-4FAF-B517-839B085C7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86" y="2553734"/>
              <a:ext cx="2617723" cy="2608464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3DA8D47-46CF-45E2-AA38-D36E165FDC18}"/>
              </a:ext>
            </a:extLst>
          </p:cNvPr>
          <p:cNvGrpSpPr/>
          <p:nvPr/>
        </p:nvGrpSpPr>
        <p:grpSpPr>
          <a:xfrm>
            <a:off x="304503" y="3987423"/>
            <a:ext cx="3052787" cy="571704"/>
            <a:chOff x="340289" y="4604637"/>
            <a:chExt cx="3052787" cy="571704"/>
          </a:xfrm>
        </p:grpSpPr>
        <p:sp>
          <p:nvSpPr>
            <p:cNvPr id="12" name="말풍선: 모서리가 둥근 사각형 11">
              <a:extLst>
                <a:ext uri="{FF2B5EF4-FFF2-40B4-BE49-F238E27FC236}">
                  <a16:creationId xmlns:a16="http://schemas.microsoft.com/office/drawing/2014/main" id="{749EE23F-5F1F-47A1-8914-63C7688B0F79}"/>
                </a:ext>
              </a:extLst>
            </p:cNvPr>
            <p:cNvSpPr/>
            <p:nvPr/>
          </p:nvSpPr>
          <p:spPr>
            <a:xfrm>
              <a:off x="588265" y="4604637"/>
              <a:ext cx="2804811" cy="571704"/>
            </a:xfrm>
            <a:prstGeom prst="wedgeRoundRectCallout">
              <a:avLst>
                <a:gd name="adj1" fmla="val -58003"/>
                <a:gd name="adj2" fmla="val -45441"/>
                <a:gd name="adj3" fmla="val 16667"/>
              </a:avLst>
            </a:prstGeom>
            <a:solidFill>
              <a:srgbClr val="F2F6FF">
                <a:alpha val="74000"/>
              </a:srgb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CBA218-7C1F-44F8-B57D-7357FC24F6DE}"/>
                </a:ext>
              </a:extLst>
            </p:cNvPr>
            <p:cNvSpPr txBox="1"/>
            <p:nvPr/>
          </p:nvSpPr>
          <p:spPr>
            <a:xfrm>
              <a:off x="340289" y="4660294"/>
              <a:ext cx="280481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ctr" latinLnBrk="0"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금융분야에 관심이 많은데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, </a:t>
              </a:r>
            </a:p>
            <a:p>
              <a:pPr lvl="1" algn="ctr" latinLnBrk="0"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주식 데이터 크롤링 어떤가요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? </a:t>
              </a:r>
              <a:endParaRPr lang="en-US" altLang="ko-KR" sz="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7D219-DB57-48C6-957A-02397D175A57}"/>
              </a:ext>
            </a:extLst>
          </p:cNvPr>
          <p:cNvGrpSpPr/>
          <p:nvPr/>
        </p:nvGrpSpPr>
        <p:grpSpPr>
          <a:xfrm>
            <a:off x="2977607" y="5081378"/>
            <a:ext cx="3057755" cy="841730"/>
            <a:chOff x="2667277" y="5408215"/>
            <a:chExt cx="3120680" cy="841730"/>
          </a:xfrm>
        </p:grpSpPr>
        <p:sp>
          <p:nvSpPr>
            <p:cNvPr id="25" name="말풍선: 모서리가 둥근 사각형 24">
              <a:extLst>
                <a:ext uri="{FF2B5EF4-FFF2-40B4-BE49-F238E27FC236}">
                  <a16:creationId xmlns:a16="http://schemas.microsoft.com/office/drawing/2014/main" id="{962D2BC2-AE51-4B1D-AE7E-592E527CD1B7}"/>
                </a:ext>
              </a:extLst>
            </p:cNvPr>
            <p:cNvSpPr/>
            <p:nvPr/>
          </p:nvSpPr>
          <p:spPr>
            <a:xfrm>
              <a:off x="3054773" y="5408215"/>
              <a:ext cx="2733184" cy="841730"/>
            </a:xfrm>
            <a:prstGeom prst="wedgeRoundRectCallout">
              <a:avLst>
                <a:gd name="adj1" fmla="val 61650"/>
                <a:gd name="adj2" fmla="val -50285"/>
                <a:gd name="adj3" fmla="val 16667"/>
              </a:avLst>
            </a:prstGeom>
            <a:solidFill>
              <a:srgbClr val="F2F6FF">
                <a:alpha val="74000"/>
              </a:srgb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A2AC10-970C-424A-ABF3-1A69D78EB5D1}"/>
                </a:ext>
              </a:extLst>
            </p:cNvPr>
            <p:cNvSpPr txBox="1"/>
            <p:nvPr/>
          </p:nvSpPr>
          <p:spPr>
            <a:xfrm>
              <a:off x="2667277" y="5505914"/>
              <a:ext cx="30985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ctr" latinLnBrk="0"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워렌 버핏의 투자 기준이 되는 </a:t>
              </a:r>
              <a:endPara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vl="1" algn="ctr" latinLnBrk="0"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청산가치로 주식을 추천해주는 서비스가 없어서 해보고 싶었어요</a:t>
              </a:r>
              <a:endParaRPr lang="en-US" altLang="ko-KR" sz="1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21E8C48-4A20-43EA-83E1-338AFC6F6354}"/>
              </a:ext>
            </a:extLst>
          </p:cNvPr>
          <p:cNvGrpSpPr/>
          <p:nvPr/>
        </p:nvGrpSpPr>
        <p:grpSpPr>
          <a:xfrm>
            <a:off x="2936845" y="4546266"/>
            <a:ext cx="3098517" cy="353072"/>
            <a:chOff x="2572579" y="5408215"/>
            <a:chExt cx="3098517" cy="353072"/>
          </a:xfrm>
        </p:grpSpPr>
        <p:sp>
          <p:nvSpPr>
            <p:cNvPr id="39" name="말풍선: 모서리가 둥근 사각형 38">
              <a:extLst>
                <a:ext uri="{FF2B5EF4-FFF2-40B4-BE49-F238E27FC236}">
                  <a16:creationId xmlns:a16="http://schemas.microsoft.com/office/drawing/2014/main" id="{D58B4748-253C-4D29-81FB-CCC073DF463F}"/>
                </a:ext>
              </a:extLst>
            </p:cNvPr>
            <p:cNvSpPr/>
            <p:nvPr/>
          </p:nvSpPr>
          <p:spPr>
            <a:xfrm>
              <a:off x="3006766" y="5427671"/>
              <a:ext cx="2642614" cy="333616"/>
            </a:xfrm>
            <a:prstGeom prst="wedgeRoundRectCallout">
              <a:avLst>
                <a:gd name="adj1" fmla="val 63386"/>
                <a:gd name="adj2" fmla="val -21128"/>
                <a:gd name="adj3" fmla="val 16667"/>
              </a:avLst>
            </a:prstGeom>
            <a:solidFill>
              <a:srgbClr val="F2F6FF">
                <a:alpha val="74000"/>
              </a:srgb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13DAD5-3810-4CCE-AEF8-48D83E14F290}"/>
                </a:ext>
              </a:extLst>
            </p:cNvPr>
            <p:cNvSpPr txBox="1"/>
            <p:nvPr/>
          </p:nvSpPr>
          <p:spPr>
            <a:xfrm>
              <a:off x="2572579" y="5408215"/>
              <a:ext cx="3098517" cy="3336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ctr" latinLnBrk="0">
                <a:lnSpc>
                  <a:spcPct val="150000"/>
                </a:lnSpc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좋은데요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! 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주식 공부 중인데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  <a:endParaRPr lang="en-US" altLang="ko-KR" sz="1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7414E8D-D714-40C2-8725-335822FB522E}"/>
              </a:ext>
            </a:extLst>
          </p:cNvPr>
          <p:cNvGrpSpPr/>
          <p:nvPr/>
        </p:nvGrpSpPr>
        <p:grpSpPr>
          <a:xfrm>
            <a:off x="-57742" y="5399147"/>
            <a:ext cx="3457048" cy="610617"/>
            <a:chOff x="2397610" y="5427670"/>
            <a:chExt cx="3587431" cy="610617"/>
          </a:xfrm>
        </p:grpSpPr>
        <p:sp>
          <p:nvSpPr>
            <p:cNvPr id="42" name="말풍선: 모서리가 둥근 사각형 41">
              <a:extLst>
                <a:ext uri="{FF2B5EF4-FFF2-40B4-BE49-F238E27FC236}">
                  <a16:creationId xmlns:a16="http://schemas.microsoft.com/office/drawing/2014/main" id="{C4319498-72AE-46AD-A5D6-4F3FA506DBA6}"/>
                </a:ext>
              </a:extLst>
            </p:cNvPr>
            <p:cNvSpPr/>
            <p:nvPr/>
          </p:nvSpPr>
          <p:spPr>
            <a:xfrm>
              <a:off x="3045677" y="5427670"/>
              <a:ext cx="2742281" cy="610617"/>
            </a:xfrm>
            <a:prstGeom prst="wedgeRoundRectCallout">
              <a:avLst>
                <a:gd name="adj1" fmla="val -46258"/>
                <a:gd name="adj2" fmla="val 77608"/>
                <a:gd name="adj3" fmla="val 16667"/>
              </a:avLst>
            </a:prstGeom>
            <a:solidFill>
              <a:srgbClr val="F2F6FF">
                <a:alpha val="74000"/>
              </a:srgb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13259D-57C2-49DB-9F9E-D6BF3E0B537D}"/>
                </a:ext>
              </a:extLst>
            </p:cNvPr>
            <p:cNvSpPr txBox="1"/>
            <p:nvPr/>
          </p:nvSpPr>
          <p:spPr>
            <a:xfrm>
              <a:off x="2397610" y="5511224"/>
              <a:ext cx="35874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ctr" latinLnBrk="0"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그럼 저희가 직접 데이터 가져와서</a:t>
              </a:r>
              <a:endPara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vl="1" algn="ctr" latinLnBrk="0"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살펴볼까요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?</a:t>
              </a:r>
              <a:endParaRPr lang="en-US" altLang="ko-KR" sz="1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727EA7-6B18-473D-B9D0-FC74446FE95F}"/>
              </a:ext>
            </a:extLst>
          </p:cNvPr>
          <p:cNvCxnSpPr>
            <a:cxnSpLocks/>
          </p:cNvCxnSpPr>
          <p:nvPr/>
        </p:nvCxnSpPr>
        <p:spPr>
          <a:xfrm>
            <a:off x="3809261" y="1101438"/>
            <a:ext cx="4893013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6475D53-8033-49DE-AFBE-5971FE02A5FA}"/>
              </a:ext>
            </a:extLst>
          </p:cNvPr>
          <p:cNvSpPr txBox="1"/>
          <p:nvPr/>
        </p:nvSpPr>
        <p:spPr>
          <a:xfrm>
            <a:off x="6605085" y="3037322"/>
            <a:ext cx="500401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청산가치 실효성을 검증하고</a:t>
            </a:r>
            <a:r>
              <a:rPr lang="en-US" altLang="ko-KR" sz="16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실효성이 있다고 판단되면 서비스를 만들어보자  </a:t>
            </a: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BBADE782-47F7-4367-AC2E-0D1C807BD3DC}"/>
              </a:ext>
            </a:extLst>
          </p:cNvPr>
          <p:cNvSpPr/>
          <p:nvPr/>
        </p:nvSpPr>
        <p:spPr>
          <a:xfrm>
            <a:off x="6114549" y="3149469"/>
            <a:ext cx="420048" cy="671209"/>
          </a:xfrm>
          <a:prstGeom prst="homePlate">
            <a:avLst>
              <a:gd name="adj" fmla="val 100000"/>
            </a:avLst>
          </a:prstGeom>
          <a:solidFill>
            <a:srgbClr val="15D9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96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571C65CB-284A-42D6-8424-AA1E0ABCE2A9}"/>
              </a:ext>
            </a:extLst>
          </p:cNvPr>
          <p:cNvGrpSpPr/>
          <p:nvPr/>
        </p:nvGrpSpPr>
        <p:grpSpPr>
          <a:xfrm>
            <a:off x="27" y="540926"/>
            <a:ext cx="2223627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F25EEAF8-CF4D-4DBB-9589-A6901D7FDA57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9ABAEF-941B-4DF0-B870-C5704B962FCF}"/>
                </a:ext>
              </a:extLst>
            </p:cNvPr>
            <p:cNvSpPr txBox="1"/>
            <p:nvPr/>
          </p:nvSpPr>
          <p:spPr>
            <a:xfrm>
              <a:off x="115286" y="1151046"/>
              <a:ext cx="2671596" cy="715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분석주제 및 목표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5EBA98-D15F-4A52-A606-CF67798FFD5F}"/>
              </a:ext>
            </a:extLst>
          </p:cNvPr>
          <p:cNvGrpSpPr/>
          <p:nvPr/>
        </p:nvGrpSpPr>
        <p:grpSpPr>
          <a:xfrm>
            <a:off x="1557329" y="2149621"/>
            <a:ext cx="9077342" cy="671209"/>
            <a:chOff x="2576394" y="1857786"/>
            <a:chExt cx="9077342" cy="67120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221F13-7988-44DC-AB41-5353270AE2A7}"/>
                </a:ext>
              </a:extLst>
            </p:cNvPr>
            <p:cNvGrpSpPr/>
            <p:nvPr/>
          </p:nvGrpSpPr>
          <p:grpSpPr>
            <a:xfrm>
              <a:off x="3333581" y="1902000"/>
              <a:ext cx="8320155" cy="582780"/>
              <a:chOff x="3333581" y="2320292"/>
              <a:chExt cx="8320155" cy="58278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9549087-EEF4-4204-989E-7BD79093974B}"/>
                  </a:ext>
                </a:extLst>
              </p:cNvPr>
              <p:cNvSpPr/>
              <p:nvPr/>
            </p:nvSpPr>
            <p:spPr>
              <a:xfrm>
                <a:off x="3333581" y="2320292"/>
                <a:ext cx="8210812" cy="582780"/>
              </a:xfrm>
              <a:prstGeom prst="rect">
                <a:avLst/>
              </a:prstGeom>
              <a:solidFill>
                <a:srgbClr val="F2F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E9D027-7994-4061-B366-DAE5DDBEE39E}"/>
                  </a:ext>
                </a:extLst>
              </p:cNvPr>
              <p:cNvSpPr txBox="1"/>
              <p:nvPr/>
            </p:nvSpPr>
            <p:spPr>
              <a:xfrm>
                <a:off x="4122034" y="2370339"/>
                <a:ext cx="7531702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latinLnBrk="0">
                  <a:lnSpc>
                    <a:spcPct val="150000"/>
                  </a:lnSpc>
                  <a:defRPr/>
                </a:pPr>
                <a:r>
                  <a:rPr lang="ko-KR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기업이 파산했을 때</a:t>
                </a:r>
                <a:r>
                  <a:rPr lang="en-US" altLang="ko-KR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보유한 자산을 처분해서 얻을 수 있는 금액</a:t>
                </a:r>
                <a:endPara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A37F9A6-39A2-4A19-8048-6116E247DC52}"/>
                </a:ext>
              </a:extLst>
            </p:cNvPr>
            <p:cNvGrpSpPr/>
            <p:nvPr/>
          </p:nvGrpSpPr>
          <p:grpSpPr>
            <a:xfrm>
              <a:off x="2576394" y="1857786"/>
              <a:ext cx="1882079" cy="671209"/>
              <a:chOff x="2576394" y="2276078"/>
              <a:chExt cx="1882079" cy="671209"/>
            </a:xfrm>
          </p:grpSpPr>
          <p:sp>
            <p:nvSpPr>
              <p:cNvPr id="9" name="화살표: 오각형 8">
                <a:extLst>
                  <a:ext uri="{FF2B5EF4-FFF2-40B4-BE49-F238E27FC236}">
                    <a16:creationId xmlns:a16="http://schemas.microsoft.com/office/drawing/2014/main" id="{8C936465-4467-4A1F-879F-6B6EBCA02927}"/>
                  </a:ext>
                </a:extLst>
              </p:cNvPr>
              <p:cNvSpPr/>
              <p:nvPr/>
            </p:nvSpPr>
            <p:spPr>
              <a:xfrm>
                <a:off x="2811294" y="2276078"/>
                <a:ext cx="1647179" cy="671209"/>
              </a:xfrm>
              <a:prstGeom prst="homePlate">
                <a:avLst/>
              </a:prstGeom>
              <a:solidFill>
                <a:srgbClr val="15D9B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5B42BF-59E0-4968-83E6-4385A36E62C1}"/>
                  </a:ext>
                </a:extLst>
              </p:cNvPr>
              <p:cNvSpPr txBox="1"/>
              <p:nvPr/>
            </p:nvSpPr>
            <p:spPr>
              <a:xfrm>
                <a:off x="2576394" y="2351295"/>
                <a:ext cx="1823715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latinLnBrk="0">
                  <a:lnSpc>
                    <a:spcPct val="150000"/>
                  </a:lnSpc>
                  <a:defRPr/>
                </a:pPr>
                <a:r>
                  <a:rPr lang="ko-KR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청산가치</a:t>
                </a:r>
                <a:endPara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565FB9-10ED-495B-B37B-610204D0CF12}"/>
              </a:ext>
            </a:extLst>
          </p:cNvPr>
          <p:cNvGrpSpPr/>
          <p:nvPr/>
        </p:nvGrpSpPr>
        <p:grpSpPr>
          <a:xfrm>
            <a:off x="1557329" y="3944230"/>
            <a:ext cx="7740008" cy="671209"/>
            <a:chOff x="2532400" y="3589312"/>
            <a:chExt cx="7740008" cy="67120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345E9E3-8B9B-40AC-B5B0-4D51C5863F39}"/>
                </a:ext>
              </a:extLst>
            </p:cNvPr>
            <p:cNvGrpSpPr/>
            <p:nvPr/>
          </p:nvGrpSpPr>
          <p:grpSpPr>
            <a:xfrm>
              <a:off x="3333581" y="3633526"/>
              <a:ext cx="6938827" cy="582780"/>
              <a:chOff x="3333581" y="2320292"/>
              <a:chExt cx="6938827" cy="58278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CBC3DC2-B5B0-4FC2-80DB-1A48481F1460}"/>
                  </a:ext>
                </a:extLst>
              </p:cNvPr>
              <p:cNvSpPr/>
              <p:nvPr/>
            </p:nvSpPr>
            <p:spPr>
              <a:xfrm>
                <a:off x="3333581" y="2320292"/>
                <a:ext cx="6938827" cy="582780"/>
              </a:xfrm>
              <a:prstGeom prst="rect">
                <a:avLst/>
              </a:prstGeom>
              <a:solidFill>
                <a:srgbClr val="F2F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9735E2-BD6A-422F-A68D-2AE51A00C262}"/>
                  </a:ext>
                </a:extLst>
              </p:cNvPr>
              <p:cNvSpPr txBox="1"/>
              <p:nvPr/>
            </p:nvSpPr>
            <p:spPr>
              <a:xfrm>
                <a:off x="4046516" y="2382287"/>
                <a:ext cx="6049107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latinLnBrk="0">
                  <a:lnSpc>
                    <a:spcPct val="150000"/>
                  </a:lnSpc>
                  <a:defRPr/>
                </a:pPr>
                <a:r>
                  <a:rPr lang="en-US" altLang="ko-KR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lang="ko-KR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주가 </a:t>
                </a:r>
                <a:r>
                  <a:rPr lang="en-US" altLang="ko-KR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x </a:t>
                </a:r>
                <a:r>
                  <a:rPr lang="ko-KR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발행 주식수</a:t>
                </a:r>
                <a:r>
                  <a:rPr lang="en-US" altLang="ko-KR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 </a:t>
                </a:r>
                <a:r>
                  <a:rPr lang="ko-KR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상장회사를 평가하는 지표</a:t>
                </a:r>
                <a:endPara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710CA97-80BE-408D-9108-0EDE5BA32340}"/>
                </a:ext>
              </a:extLst>
            </p:cNvPr>
            <p:cNvGrpSpPr/>
            <p:nvPr/>
          </p:nvGrpSpPr>
          <p:grpSpPr>
            <a:xfrm>
              <a:off x="2532400" y="3589312"/>
              <a:ext cx="2199887" cy="671209"/>
              <a:chOff x="2532400" y="2276078"/>
              <a:chExt cx="2199887" cy="671209"/>
            </a:xfrm>
          </p:grpSpPr>
          <p:sp>
            <p:nvSpPr>
              <p:cNvPr id="32" name="화살표: 오각형 31">
                <a:extLst>
                  <a:ext uri="{FF2B5EF4-FFF2-40B4-BE49-F238E27FC236}">
                    <a16:creationId xmlns:a16="http://schemas.microsoft.com/office/drawing/2014/main" id="{674895F6-FDF4-4ACC-8B64-F87D8D8F922A}"/>
                  </a:ext>
                </a:extLst>
              </p:cNvPr>
              <p:cNvSpPr/>
              <p:nvPr/>
            </p:nvSpPr>
            <p:spPr>
              <a:xfrm>
                <a:off x="2811294" y="2276078"/>
                <a:ext cx="1647179" cy="671209"/>
              </a:xfrm>
              <a:prstGeom prst="homePlate">
                <a:avLst/>
              </a:prstGeom>
              <a:solidFill>
                <a:srgbClr val="15D9B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12DCF2-D9D7-4380-BC7A-BCE5C35CEF4C}"/>
                  </a:ext>
                </a:extLst>
              </p:cNvPr>
              <p:cNvSpPr txBox="1"/>
              <p:nvPr/>
            </p:nvSpPr>
            <p:spPr>
              <a:xfrm>
                <a:off x="2532400" y="2364507"/>
                <a:ext cx="2199887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latinLnBrk="0">
                  <a:lnSpc>
                    <a:spcPct val="150000"/>
                  </a:lnSpc>
                  <a:defRPr/>
                </a:pPr>
                <a:r>
                  <a:rPr lang="ko-KR" altLang="en-US" b="1" ker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시가총액</a:t>
                </a:r>
                <a:endPara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234EF3F-A749-4039-87D9-3556098662E0}"/>
              </a:ext>
            </a:extLst>
          </p:cNvPr>
          <p:cNvSpPr txBox="1"/>
          <p:nvPr/>
        </p:nvSpPr>
        <p:spPr>
          <a:xfrm>
            <a:off x="6095999" y="5909404"/>
            <a:ext cx="5937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 </a:t>
            </a: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유동자산 </a:t>
            </a:r>
            <a:r>
              <a: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기업이 가진 현금성 자산으로</a:t>
            </a:r>
            <a:r>
              <a: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파산해도 회수할 수 있는 돈 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246A9F-6686-4BA6-BF09-CD67B41C132D}"/>
              </a:ext>
            </a:extLst>
          </p:cNvPr>
          <p:cNvSpPr txBox="1"/>
          <p:nvPr/>
        </p:nvSpPr>
        <p:spPr>
          <a:xfrm>
            <a:off x="8774353" y="6217181"/>
            <a:ext cx="3336588" cy="311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 </a:t>
            </a: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부채총계 </a:t>
            </a:r>
            <a:r>
              <a: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기업이 가진 부채의 총합 </a:t>
            </a:r>
            <a:endParaRPr lang="ko-KR" altLang="en-US" sz="14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1620241-DF4A-4578-8BD1-43E9A875D95C}"/>
              </a:ext>
            </a:extLst>
          </p:cNvPr>
          <p:cNvCxnSpPr>
            <a:cxnSpLocks/>
          </p:cNvCxnSpPr>
          <p:nvPr/>
        </p:nvCxnSpPr>
        <p:spPr>
          <a:xfrm>
            <a:off x="3649493" y="1101438"/>
            <a:ext cx="4893013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A9CFC0A-2784-44D9-B032-8A81F898383F}"/>
              </a:ext>
            </a:extLst>
          </p:cNvPr>
          <p:cNvSpPr txBox="1"/>
          <p:nvPr/>
        </p:nvSpPr>
        <p:spPr>
          <a:xfrm>
            <a:off x="4057517" y="577820"/>
            <a:ext cx="367873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배경지식을 위한 용어 설명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001DF3-42D4-4D60-8392-B5AF84B22422}"/>
              </a:ext>
            </a:extLst>
          </p:cNvPr>
          <p:cNvSpPr txBox="1"/>
          <p:nvPr/>
        </p:nvSpPr>
        <p:spPr>
          <a:xfrm>
            <a:off x="1746520" y="2930234"/>
            <a:ext cx="380594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청산가치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= 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유동자산</a:t>
            </a:r>
            <a:r>
              <a:rPr lang="en-US" altLang="ko-KR" sz="1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부채총계</a:t>
            </a:r>
            <a:r>
              <a:rPr lang="en-US" altLang="ko-KR" sz="1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endParaRPr lang="en-US" altLang="ko-KR" sz="1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2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A294A1D-D02E-4942-BD4A-864B64811339}"/>
              </a:ext>
            </a:extLst>
          </p:cNvPr>
          <p:cNvSpPr txBox="1"/>
          <p:nvPr/>
        </p:nvSpPr>
        <p:spPr>
          <a:xfrm>
            <a:off x="2947480" y="451538"/>
            <a:ext cx="649807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Dart(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전자공시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및 네이버증권 페이지에서의 크롤링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2FD111-02DB-4492-AE0C-282BB6C1BFFE}"/>
              </a:ext>
            </a:extLst>
          </p:cNvPr>
          <p:cNvGrpSpPr/>
          <p:nvPr/>
        </p:nvGrpSpPr>
        <p:grpSpPr>
          <a:xfrm>
            <a:off x="-137" y="1487824"/>
            <a:ext cx="2244573" cy="560512"/>
            <a:chOff x="73125" y="1117330"/>
            <a:chExt cx="2951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EA321608-3682-40E6-9C45-FCD43873C96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F7133-A450-4B53-A2C9-139B5B2AA90E}"/>
                </a:ext>
              </a:extLst>
            </p:cNvPr>
            <p:cNvSpPr txBox="1"/>
            <p:nvPr/>
          </p:nvSpPr>
          <p:spPr>
            <a:xfrm>
              <a:off x="73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데이터 수집 방법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BC9B99D-9C1E-40BA-8026-A20FA9F7F294}"/>
              </a:ext>
            </a:extLst>
          </p:cNvPr>
          <p:cNvCxnSpPr>
            <a:cxnSpLocks/>
          </p:cNvCxnSpPr>
          <p:nvPr/>
        </p:nvCxnSpPr>
        <p:spPr>
          <a:xfrm>
            <a:off x="2334638" y="1013039"/>
            <a:ext cx="7723762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F2F9BD8-2AB1-4B45-A893-697653D73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" t="3920" r="2309" b="10313"/>
          <a:stretch/>
        </p:blipFill>
        <p:spPr>
          <a:xfrm>
            <a:off x="933855" y="1984910"/>
            <a:ext cx="5564221" cy="44278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0654940-5320-41EB-A743-5BAA2370A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68" r="21522" b="82562"/>
          <a:stretch/>
        </p:blipFill>
        <p:spPr>
          <a:xfrm>
            <a:off x="5386470" y="2488560"/>
            <a:ext cx="5965709" cy="9404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D6F6B06-8183-42F2-B9B1-9E91D00641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" t="-1641" r="5039" b="7583"/>
          <a:stretch/>
        </p:blipFill>
        <p:spPr>
          <a:xfrm>
            <a:off x="5644252" y="3368848"/>
            <a:ext cx="5450143" cy="24761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9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2FD111-02DB-4492-AE0C-282BB6C1BFFE}"/>
              </a:ext>
            </a:extLst>
          </p:cNvPr>
          <p:cNvGrpSpPr/>
          <p:nvPr/>
        </p:nvGrpSpPr>
        <p:grpSpPr>
          <a:xfrm>
            <a:off x="-9822" y="2434721"/>
            <a:ext cx="2150349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EA321608-3682-40E6-9C45-FCD43873C96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F7133-A450-4B53-A2C9-139B5B2AA90E}"/>
                </a:ext>
              </a:extLst>
            </p:cNvPr>
            <p:cNvSpPr txBox="1"/>
            <p:nvPr/>
          </p:nvSpPr>
          <p:spPr>
            <a:xfrm>
              <a:off x="60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 프로세스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5882E9-09B8-40B0-B94A-67C045D4A84B}"/>
              </a:ext>
            </a:extLst>
          </p:cNvPr>
          <p:cNvCxnSpPr/>
          <p:nvPr/>
        </p:nvCxnSpPr>
        <p:spPr>
          <a:xfrm>
            <a:off x="1236518" y="1013039"/>
            <a:ext cx="9757064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6E0BB1-D001-4DD3-B418-1AE2C618FC82}"/>
              </a:ext>
            </a:extLst>
          </p:cNvPr>
          <p:cNvSpPr txBox="1"/>
          <p:nvPr/>
        </p:nvSpPr>
        <p:spPr>
          <a:xfrm>
            <a:off x="3263264" y="475286"/>
            <a:ext cx="56654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분석과정에서 사용한 라이브러리 소개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1DA68A-2CE9-41C1-818C-0D4CA43B7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41131"/>
              </p:ext>
            </p:extLst>
          </p:nvPr>
        </p:nvGraphicFramePr>
        <p:xfrm>
          <a:off x="2959875" y="1096500"/>
          <a:ext cx="6211018" cy="5429793"/>
        </p:xfrm>
        <a:graphic>
          <a:graphicData uri="http://schemas.openxmlformats.org/drawingml/2006/table">
            <a:tbl>
              <a:tblPr/>
              <a:tblGrid>
                <a:gridCol w="831272">
                  <a:extLst>
                    <a:ext uri="{9D8B030D-6E8A-4147-A177-3AD203B41FA5}">
                      <a16:colId xmlns:a16="http://schemas.microsoft.com/office/drawing/2014/main" val="815738582"/>
                    </a:ext>
                  </a:extLst>
                </a:gridCol>
                <a:gridCol w="1268037">
                  <a:extLst>
                    <a:ext uri="{9D8B030D-6E8A-4147-A177-3AD203B41FA5}">
                      <a16:colId xmlns:a16="http://schemas.microsoft.com/office/drawing/2014/main" val="3136334002"/>
                    </a:ext>
                  </a:extLst>
                </a:gridCol>
                <a:gridCol w="4111709">
                  <a:extLst>
                    <a:ext uri="{9D8B030D-6E8A-4147-A177-3AD203B41FA5}">
                      <a16:colId xmlns:a16="http://schemas.microsoft.com/office/drawing/2014/main" val="3379650865"/>
                    </a:ext>
                  </a:extLst>
                </a:gridCol>
              </a:tblGrid>
              <a:tr h="300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1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1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라이브러리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699095"/>
                  </a:ext>
                </a:extLst>
              </a:tr>
              <a:tr h="2442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part1-1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크롤링</a:t>
                      </a:r>
                      <a:b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전처리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requests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515886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BeautifulSoup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215377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08256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pandas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039462"/>
                  </a:ext>
                </a:extLst>
              </a:tr>
              <a:tr h="24425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part1-2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requests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367930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ZipFile</a:t>
                      </a:r>
                    </a:p>
                  </a:txBody>
                  <a:tcPr marL="6325" marR="6325" marT="63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612505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xml.etree.ElementTree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191400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Pandas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24835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numpy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23444"/>
                  </a:ext>
                </a:extLst>
              </a:tr>
              <a:tr h="24425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part2~3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requests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20628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BeautifulSoup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814161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pandas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225216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numpy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35433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100590"/>
                  </a:ext>
                </a:extLst>
              </a:tr>
              <a:tr h="24425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part4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시각화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sklearn.linear_model.LinearRegression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798395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sklearn.model_selection.train_test_split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251393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pandas 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110130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numpy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786102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matplotlib.pyplot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423046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WordCloud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957782"/>
                  </a:ext>
                </a:extLst>
              </a:tr>
              <a:tr h="24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</a:p>
                  </a:txBody>
                  <a:tcPr marL="6325" marR="6325" marT="6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56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34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B55AEE-ECEF-4A9E-B93A-9E72BDAB0B8E}"/>
              </a:ext>
            </a:extLst>
          </p:cNvPr>
          <p:cNvGrpSpPr/>
          <p:nvPr/>
        </p:nvGrpSpPr>
        <p:grpSpPr>
          <a:xfrm>
            <a:off x="-9822" y="3385194"/>
            <a:ext cx="1963313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954A0D62-5770-4AC4-B616-5071DCD3DA3A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5773BA-C3EA-4799-9DDF-0CFC7E21E06D}"/>
                </a:ext>
              </a:extLst>
            </p:cNvPr>
            <p:cNvSpPr txBox="1"/>
            <p:nvPr/>
          </p:nvSpPr>
          <p:spPr>
            <a:xfrm>
              <a:off x="60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 결과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914F3A-BC86-4F0F-BDC5-BE84503F8737}"/>
              </a:ext>
            </a:extLst>
          </p:cNvPr>
          <p:cNvSpPr/>
          <p:nvPr/>
        </p:nvSpPr>
        <p:spPr>
          <a:xfrm>
            <a:off x="2662519" y="1350561"/>
            <a:ext cx="7395882" cy="516391"/>
          </a:xfrm>
          <a:prstGeom prst="rect">
            <a:avLst/>
          </a:prstGeom>
          <a:solidFill>
            <a:srgbClr val="F2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6653B-273A-4154-A6E9-FB60893E4EF5}"/>
              </a:ext>
            </a:extLst>
          </p:cNvPr>
          <p:cNvSpPr txBox="1"/>
          <p:nvPr/>
        </p:nvSpPr>
        <p:spPr>
          <a:xfrm>
            <a:off x="3661146" y="472997"/>
            <a:ext cx="50707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선형회귀분석을 통한 실효성 검증 결과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B25BE5-9811-4AFA-8BDE-88A43332DD5A}"/>
              </a:ext>
            </a:extLst>
          </p:cNvPr>
          <p:cNvCxnSpPr>
            <a:cxnSpLocks/>
          </p:cNvCxnSpPr>
          <p:nvPr/>
        </p:nvCxnSpPr>
        <p:spPr>
          <a:xfrm>
            <a:off x="2334638" y="1013039"/>
            <a:ext cx="7723762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81468E-A408-424E-92BC-A8DAFE02D9CF}"/>
              </a:ext>
            </a:extLst>
          </p:cNvPr>
          <p:cNvSpPr txBox="1"/>
          <p:nvPr/>
        </p:nvSpPr>
        <p:spPr>
          <a:xfrm>
            <a:off x="2334638" y="1398816"/>
            <a:ext cx="794788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인과관계를 살펴보기 위한 분석으로</a:t>
            </a:r>
            <a:r>
              <a: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X</a:t>
            </a: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자료들이 </a:t>
            </a:r>
            <a:r>
              <a: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자료에 영향을 주는지 확인할 때 사용 </a:t>
            </a:r>
            <a:endParaRPr lang="en-US" altLang="ko-KR" sz="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DE7534-35E6-4556-A5EC-B570468E134C}"/>
              </a:ext>
            </a:extLst>
          </p:cNvPr>
          <p:cNvSpPr txBox="1"/>
          <p:nvPr/>
        </p:nvSpPr>
        <p:spPr>
          <a:xfrm>
            <a:off x="2066998" y="2678172"/>
            <a:ext cx="3454605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X1 : MA_score – </a:t>
            </a:r>
            <a:r>
              <a:rPr lang="ko-KR" altLang="en-US" sz="1400" b="1" dirty="0"/>
              <a:t>종가 이동평균 점수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/2021.06.21 </a:t>
            </a:r>
            <a:r>
              <a:rPr lang="ko-KR" altLang="en-US" sz="1400" b="1" dirty="0"/>
              <a:t>기준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X2 : </a:t>
            </a:r>
            <a:r>
              <a:rPr lang="ko-KR" altLang="en-US" sz="1400" b="1" dirty="0"/>
              <a:t>청산가치 </a:t>
            </a:r>
            <a:r>
              <a:rPr lang="en-US" altLang="ko-KR" sz="1400" b="1" dirty="0"/>
              <a:t>– 2021.03.31 </a:t>
            </a:r>
            <a:r>
              <a:rPr lang="ko-KR" altLang="en-US" sz="1400" b="1" dirty="0"/>
              <a:t>기준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/2021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분기 재무제표 기반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Y : </a:t>
            </a:r>
            <a:r>
              <a:rPr lang="ko-KR" altLang="en-US" sz="1400" b="1" dirty="0"/>
              <a:t>주가 증감을 시가총액으로 나눈 값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(2021.06.21</a:t>
            </a:r>
            <a:r>
              <a:rPr lang="ko-KR" altLang="en-US" sz="1400" b="1" dirty="0"/>
              <a:t>의 주가</a:t>
            </a:r>
            <a:r>
              <a:rPr lang="en-US" altLang="ko-KR" sz="1400" b="1" dirty="0"/>
              <a:t> – 03.31</a:t>
            </a:r>
            <a:r>
              <a:rPr lang="ko-KR" altLang="en-US" sz="1400" b="1" dirty="0"/>
              <a:t>일 주가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ko-KR" altLang="en-US" sz="14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C6B8168-5495-46DB-ACA5-94722618A970}"/>
              </a:ext>
            </a:extLst>
          </p:cNvPr>
          <p:cNvGrpSpPr/>
          <p:nvPr/>
        </p:nvGrpSpPr>
        <p:grpSpPr>
          <a:xfrm>
            <a:off x="5758521" y="2029168"/>
            <a:ext cx="5709693" cy="4153518"/>
            <a:chOff x="1580187" y="2164671"/>
            <a:chExt cx="5710465" cy="415407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5439FBD-C273-4B13-BAFF-39396E191EEF}"/>
                </a:ext>
              </a:extLst>
            </p:cNvPr>
            <p:cNvGrpSpPr/>
            <p:nvPr/>
          </p:nvGrpSpPr>
          <p:grpSpPr>
            <a:xfrm>
              <a:off x="1580187" y="2164671"/>
              <a:ext cx="5710465" cy="2102378"/>
              <a:chOff x="1580187" y="2164671"/>
              <a:chExt cx="5710465" cy="2102378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6D92304-8C90-4162-BAEA-5519C08D45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35" r="9439" b="73355"/>
              <a:stretch/>
            </p:blipFill>
            <p:spPr>
              <a:xfrm>
                <a:off x="1580188" y="2550209"/>
                <a:ext cx="5710464" cy="171684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69E083A-1BA9-4856-9134-4E75ECEA03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3939" b="-14"/>
              <a:stretch/>
            </p:blipFill>
            <p:spPr>
              <a:xfrm>
                <a:off x="1580187" y="2164671"/>
                <a:ext cx="5710464" cy="578762"/>
              </a:xfrm>
              <a:prstGeom prst="rect">
                <a:avLst/>
              </a:prstGeom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F8C3975-18BA-4500-9BC7-CE098202E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40" t="39786" r="1634" b="4132"/>
            <a:stretch/>
          </p:blipFill>
          <p:spPr>
            <a:xfrm>
              <a:off x="1580187" y="4230853"/>
              <a:ext cx="5710464" cy="2087897"/>
            </a:xfrm>
            <a:prstGeom prst="rect">
              <a:avLst/>
            </a:prstGeom>
          </p:spPr>
        </p:pic>
      </p:grp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E2863212-A909-4FB8-8C75-BE18755AFACF}"/>
              </a:ext>
            </a:extLst>
          </p:cNvPr>
          <p:cNvSpPr/>
          <p:nvPr/>
        </p:nvSpPr>
        <p:spPr>
          <a:xfrm>
            <a:off x="5288689" y="3334334"/>
            <a:ext cx="346421" cy="508609"/>
          </a:xfrm>
          <a:prstGeom prst="homePlate">
            <a:avLst>
              <a:gd name="adj" fmla="val 100000"/>
            </a:avLst>
          </a:prstGeom>
          <a:solidFill>
            <a:srgbClr val="15D9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65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470EE14F-45B7-44B3-ADE3-0B980C8A8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7" r="4439"/>
          <a:stretch/>
        </p:blipFill>
        <p:spPr>
          <a:xfrm>
            <a:off x="4030619" y="2265848"/>
            <a:ext cx="4980203" cy="97381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B55AEE-ECEF-4A9E-B93A-9E72BDAB0B8E}"/>
              </a:ext>
            </a:extLst>
          </p:cNvPr>
          <p:cNvGrpSpPr/>
          <p:nvPr/>
        </p:nvGrpSpPr>
        <p:grpSpPr>
          <a:xfrm>
            <a:off x="-9822" y="3385194"/>
            <a:ext cx="1963313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954A0D62-5770-4AC4-B616-5071DCD3DA3A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5773BA-C3EA-4799-9DDF-0CFC7E21E06D}"/>
                </a:ext>
              </a:extLst>
            </p:cNvPr>
            <p:cNvSpPr txBox="1"/>
            <p:nvPr/>
          </p:nvSpPr>
          <p:spPr>
            <a:xfrm>
              <a:off x="60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 결과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76653B-273A-4154-A6E9-FB60893E4EF5}"/>
              </a:ext>
            </a:extLst>
          </p:cNvPr>
          <p:cNvSpPr txBox="1"/>
          <p:nvPr/>
        </p:nvSpPr>
        <p:spPr>
          <a:xfrm>
            <a:off x="3661146" y="472997"/>
            <a:ext cx="50707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선형회귀분석을 통한 실효성 검증 결과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B25BE5-9811-4AFA-8BDE-88A43332DD5A}"/>
              </a:ext>
            </a:extLst>
          </p:cNvPr>
          <p:cNvCxnSpPr>
            <a:cxnSpLocks/>
          </p:cNvCxnSpPr>
          <p:nvPr/>
        </p:nvCxnSpPr>
        <p:spPr>
          <a:xfrm>
            <a:off x="2334638" y="1013039"/>
            <a:ext cx="7723762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1F8AA6-1769-4699-AD05-BADB240A92D1}"/>
              </a:ext>
            </a:extLst>
          </p:cNvPr>
          <p:cNvGrpSpPr/>
          <p:nvPr/>
        </p:nvGrpSpPr>
        <p:grpSpPr>
          <a:xfrm>
            <a:off x="2983041" y="3722338"/>
            <a:ext cx="7075357" cy="1835232"/>
            <a:chOff x="2983043" y="3633238"/>
            <a:chExt cx="7075357" cy="18352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0914F3A-BC86-4F0F-BDC5-BE84503F8737}"/>
                </a:ext>
              </a:extLst>
            </p:cNvPr>
            <p:cNvSpPr/>
            <p:nvPr/>
          </p:nvSpPr>
          <p:spPr>
            <a:xfrm>
              <a:off x="2983043" y="3633238"/>
              <a:ext cx="7075357" cy="1835232"/>
            </a:xfrm>
            <a:prstGeom prst="rect">
              <a:avLst/>
            </a:prstGeom>
            <a:solidFill>
              <a:srgbClr val="F2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CDE7534-35E6-4556-A5EC-B570468E134C}"/>
                    </a:ext>
                  </a:extLst>
                </p:cNvPr>
                <p:cNvSpPr txBox="1"/>
                <p:nvPr/>
              </p:nvSpPr>
              <p:spPr>
                <a:xfrm>
                  <a:off x="3661146" y="3860883"/>
                  <a:ext cx="5617325" cy="13506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400" b="1" dirty="0"/>
                    <a:t>선형회귀분석을 설명하는 통계량</a:t>
                  </a:r>
                  <a:r>
                    <a:rPr lang="en-US" altLang="ko-KR" sz="1400" b="1" dirty="0"/>
                    <a:t>(</a:t>
                  </a:r>
                  <a:r>
                    <a:rPr lang="ko-KR" altLang="en-US" sz="1400" b="1" dirty="0"/>
                    <a:t>결정계수</a:t>
                  </a:r>
                  <a:r>
                    <a:rPr lang="en-US" altLang="ko-KR" sz="1400" b="1" dirty="0"/>
                    <a:t>,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altLang="ko-KR" sz="1400" b="1" dirty="0"/>
                    <a:t>)</a:t>
                  </a:r>
                  <a:r>
                    <a:rPr lang="ko-KR" altLang="en-US" sz="1400" b="1" dirty="0"/>
                    <a:t>을 구한 결과</a:t>
                  </a:r>
                  <a:r>
                    <a:rPr lang="en-US" altLang="ko-KR" sz="1400" b="1" dirty="0"/>
                    <a:t>,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400" b="1" dirty="0"/>
                    <a:t>약 </a:t>
                  </a:r>
                  <a:r>
                    <a:rPr lang="en-US" altLang="ko-KR" sz="1400" b="1" dirty="0"/>
                    <a:t>0.0196 </a:t>
                  </a:r>
                  <a:r>
                    <a:rPr lang="ko-KR" altLang="en-US" sz="1400" b="1" dirty="0"/>
                    <a:t>의 설명력이 나왔고 이는 학계에서 인정되지 않는 수치</a:t>
                  </a:r>
                  <a:r>
                    <a:rPr lang="en-US" altLang="ko-KR" sz="1400" b="1" dirty="0"/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400" b="1" dirty="0"/>
                    <a:t>주가 이동평균 점수</a:t>
                  </a:r>
                  <a:r>
                    <a:rPr lang="en-US" altLang="ko-KR" sz="1400" b="1" dirty="0"/>
                    <a:t>(MA_score)</a:t>
                  </a:r>
                  <a:r>
                    <a:rPr lang="ko-KR" altLang="en-US" sz="1400" b="1" dirty="0"/>
                    <a:t>와 청산가치는 </a:t>
                  </a:r>
                  <a:endParaRPr lang="en-US" altLang="ko-KR" sz="1400" b="1" dirty="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400" b="1" dirty="0"/>
                    <a:t>주가 증감에 영향을 주지 않는다는 귀무가설을 유지한다</a:t>
                  </a:r>
                  <a:r>
                    <a:rPr lang="en-US" altLang="ko-KR" sz="1400" b="1" dirty="0"/>
                    <a:t>. </a:t>
                  </a: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CDE7534-35E6-4556-A5EC-B570468E1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146" y="3860883"/>
                  <a:ext cx="5617325" cy="1350626"/>
                </a:xfrm>
                <a:prstGeom prst="rect">
                  <a:avLst/>
                </a:prstGeom>
                <a:blipFill>
                  <a:blip r:embed="rId3"/>
                  <a:stretch>
                    <a:fillRect l="-326" b="-31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680F7ADE-7B69-4BE0-9869-9A633D51C60B}"/>
              </a:ext>
            </a:extLst>
          </p:cNvPr>
          <p:cNvSpPr/>
          <p:nvPr/>
        </p:nvSpPr>
        <p:spPr>
          <a:xfrm rot="5400000">
            <a:off x="6122004" y="3181864"/>
            <a:ext cx="346421" cy="508609"/>
          </a:xfrm>
          <a:prstGeom prst="homePlate">
            <a:avLst>
              <a:gd name="adj" fmla="val 100000"/>
            </a:avLst>
          </a:prstGeom>
          <a:solidFill>
            <a:srgbClr val="15D9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53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696ECA-44B8-4650-8307-5DCA19734524}"/>
              </a:ext>
            </a:extLst>
          </p:cNvPr>
          <p:cNvGrpSpPr/>
          <p:nvPr/>
        </p:nvGrpSpPr>
        <p:grpSpPr>
          <a:xfrm>
            <a:off x="-8482" y="4328516"/>
            <a:ext cx="2117838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7D02A90A-5EF4-4CA7-998B-3394C3C5005C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07C26C-BF30-40B6-90D1-F81B0E01B670}"/>
                </a:ext>
              </a:extLst>
            </p:cNvPr>
            <p:cNvSpPr txBox="1"/>
            <p:nvPr/>
          </p:nvSpPr>
          <p:spPr>
            <a:xfrm>
              <a:off x="60125" y="1151046"/>
              <a:ext cx="2671595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후속 연구 과제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B42654-884D-4924-AC34-AFA6EA38C787}"/>
              </a:ext>
            </a:extLst>
          </p:cNvPr>
          <p:cNvGrpSpPr/>
          <p:nvPr/>
        </p:nvGrpSpPr>
        <p:grpSpPr>
          <a:xfrm>
            <a:off x="2866216" y="2468418"/>
            <a:ext cx="6950722" cy="582780"/>
            <a:chOff x="3749131" y="2320292"/>
            <a:chExt cx="7795262" cy="58278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0C597E1-D562-4D92-BF86-454CEC9E0CA8}"/>
                </a:ext>
              </a:extLst>
            </p:cNvPr>
            <p:cNvSpPr/>
            <p:nvPr/>
          </p:nvSpPr>
          <p:spPr>
            <a:xfrm>
              <a:off x="4012691" y="2320292"/>
              <a:ext cx="7531702" cy="582780"/>
            </a:xfrm>
            <a:prstGeom prst="rect">
              <a:avLst/>
            </a:prstGeom>
            <a:solidFill>
              <a:srgbClr val="F2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A0B85-3048-4F75-9B72-AD64C8F32EF5}"/>
                </a:ext>
              </a:extLst>
            </p:cNvPr>
            <p:cNvSpPr txBox="1"/>
            <p:nvPr/>
          </p:nvSpPr>
          <p:spPr>
            <a:xfrm>
              <a:off x="3749131" y="2370339"/>
              <a:ext cx="7531702" cy="454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data </a:t>
              </a:r>
              <a:r>
                <a:rPr lang="ko-KR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수집과정 </a:t>
              </a:r>
              <a:r>
                <a: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revision </a:t>
              </a:r>
              <a:r>
                <a:rPr lang="ko-KR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필요 </a:t>
              </a:r>
              <a:r>
                <a: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주식 데이터 기간 확장</a:t>
              </a:r>
              <a:r>
                <a: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B59ECB-9FEC-4222-BCE1-7A5D8E57C5BF}"/>
              </a:ext>
            </a:extLst>
          </p:cNvPr>
          <p:cNvGrpSpPr/>
          <p:nvPr/>
        </p:nvGrpSpPr>
        <p:grpSpPr>
          <a:xfrm>
            <a:off x="2847742" y="3429000"/>
            <a:ext cx="7945764" cy="582780"/>
            <a:chOff x="3728407" y="2320292"/>
            <a:chExt cx="8911205" cy="58278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5A78ADE-383D-4794-B868-94E2905391CB}"/>
                </a:ext>
              </a:extLst>
            </p:cNvPr>
            <p:cNvSpPr/>
            <p:nvPr/>
          </p:nvSpPr>
          <p:spPr>
            <a:xfrm>
              <a:off x="4012691" y="2320292"/>
              <a:ext cx="6865955" cy="582780"/>
            </a:xfrm>
            <a:prstGeom prst="rect">
              <a:avLst/>
            </a:prstGeom>
            <a:solidFill>
              <a:srgbClr val="F2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DE22FF-F4CC-4ACA-A165-92DE0B4D3260}"/>
                </a:ext>
              </a:extLst>
            </p:cNvPr>
            <p:cNvSpPr txBox="1"/>
            <p:nvPr/>
          </p:nvSpPr>
          <p:spPr>
            <a:xfrm>
              <a:off x="3728407" y="2370339"/>
              <a:ext cx="8911205" cy="4561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Dart API </a:t>
              </a:r>
              <a:r>
                <a:rPr lang="ko-KR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를 통해 얻은 재무제표 중 누락된 </a:t>
              </a:r>
              <a:r>
                <a: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data </a:t>
              </a:r>
              <a:r>
                <a:rPr lang="ko-KR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多 </a:t>
              </a:r>
              <a:r>
                <a:rPr lang="ko-KR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rPr>
                <a:t> </a:t>
              </a:r>
              <a:endPara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5DEAC4-6832-4D62-9FD6-CB581DD66E3A}"/>
              </a:ext>
            </a:extLst>
          </p:cNvPr>
          <p:cNvSpPr/>
          <p:nvPr/>
        </p:nvSpPr>
        <p:spPr>
          <a:xfrm>
            <a:off x="3143180" y="2468418"/>
            <a:ext cx="92623" cy="582780"/>
          </a:xfrm>
          <a:prstGeom prst="rect">
            <a:avLst/>
          </a:prstGeom>
          <a:solidFill>
            <a:srgbClr val="27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633517-03A3-4B84-958E-C7D492B9D62C}"/>
              </a:ext>
            </a:extLst>
          </p:cNvPr>
          <p:cNvSpPr/>
          <p:nvPr/>
        </p:nvSpPr>
        <p:spPr>
          <a:xfrm>
            <a:off x="3138123" y="3424170"/>
            <a:ext cx="92623" cy="582780"/>
          </a:xfrm>
          <a:prstGeom prst="rect">
            <a:avLst/>
          </a:prstGeom>
          <a:solidFill>
            <a:srgbClr val="27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2070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365</Words>
  <Application>Microsoft Office PowerPoint</Application>
  <PresentationFormat>와이드스크린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맑은 고딕</vt:lpstr>
      <vt:lpstr>Cambria Math</vt:lpstr>
      <vt:lpstr>나눔스퀘어라운드OTF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정소연</cp:lastModifiedBy>
  <cp:revision>93</cp:revision>
  <dcterms:created xsi:type="dcterms:W3CDTF">2021-05-31T15:17:18Z</dcterms:created>
  <dcterms:modified xsi:type="dcterms:W3CDTF">2021-06-23T01:14:42Z</dcterms:modified>
</cp:coreProperties>
</file>