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7" r:id="rId2"/>
    <p:sldId id="293" r:id="rId3"/>
    <p:sldId id="302" r:id="rId4"/>
    <p:sldId id="287" r:id="rId5"/>
    <p:sldId id="303" r:id="rId6"/>
    <p:sldId id="304" r:id="rId7"/>
    <p:sldId id="288" r:id="rId8"/>
    <p:sldId id="301" r:id="rId9"/>
    <p:sldId id="291" r:id="rId10"/>
    <p:sldId id="274" r:id="rId11"/>
    <p:sldId id="305" r:id="rId12"/>
    <p:sldId id="280" r:id="rId13"/>
    <p:sldId id="285" r:id="rId14"/>
    <p:sldId id="292" r:id="rId15"/>
  </p:sldIdLst>
  <p:sldSz cx="12192000" cy="6858000"/>
  <p:notesSz cx="6858000" cy="9144000"/>
  <p:embeddedFontLst>
    <p:embeddedFont>
      <p:font typeface="나눔스퀘어라운드OTF Bold" panose="020B0600000101010101" pitchFamily="34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26B3"/>
    <a:srgbClr val="15D9B1"/>
    <a:srgbClr val="6B4AD9"/>
    <a:srgbClr val="F2F6FF"/>
    <a:srgbClr val="273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299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B8435-5EC8-4A11-AF6A-A1B77F661330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D8A0-6D0C-406B-B4D4-A111E19D9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6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7336C7-8D3E-405B-BAA4-9C3A2797CCFE}"/>
              </a:ext>
            </a:extLst>
          </p:cNvPr>
          <p:cNvGrpSpPr/>
          <p:nvPr userDrawn="1"/>
        </p:nvGrpSpPr>
        <p:grpSpPr>
          <a:xfrm>
            <a:off x="0" y="4328519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1D785BD2-06A3-4031-A7A9-281B680E3F42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438D04-DEED-4BAE-8CD0-A33F66B49F95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9AB3A7-7A88-45EB-A8F1-4984C88DF1C7}"/>
              </a:ext>
            </a:extLst>
          </p:cNvPr>
          <p:cNvGrpSpPr/>
          <p:nvPr userDrawn="1"/>
        </p:nvGrpSpPr>
        <p:grpSpPr>
          <a:xfrm>
            <a:off x="0" y="338162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465E86F-7D3F-484B-B610-D72A7F7F4B96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B19360-91FC-4A1C-AEF0-121A3251F2A5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2F7788-9BF8-4A03-A73C-4A5375F5F785}"/>
              </a:ext>
            </a:extLst>
          </p:cNvPr>
          <p:cNvGrpSpPr/>
          <p:nvPr userDrawn="1"/>
        </p:nvGrpSpPr>
        <p:grpSpPr>
          <a:xfrm>
            <a:off x="0" y="2434722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9CF0A337-2347-4045-A614-9119E0B4814F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D956A5-165B-4755-9BBC-89FDCCEF610B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E96120-C615-4100-86C2-290AAD090F6E}"/>
              </a:ext>
            </a:extLst>
          </p:cNvPr>
          <p:cNvGrpSpPr/>
          <p:nvPr userDrawn="1"/>
        </p:nvGrpSpPr>
        <p:grpSpPr>
          <a:xfrm>
            <a:off x="0" y="1487824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33E8C67-2AE8-4F43-8A1D-041AADAD112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1C353A-0ACF-4C26-9069-431DEDC75071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2B41D-8017-4EF4-AE98-E0BA2B9611BE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srgbClr val="F2F6FF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3E402C-C4EB-4F6F-90AA-F5969E85C646}"/>
              </a:ext>
            </a:extLst>
          </p:cNvPr>
          <p:cNvGrpSpPr/>
          <p:nvPr userDrawn="1"/>
        </p:nvGrpSpPr>
        <p:grpSpPr>
          <a:xfrm>
            <a:off x="27" y="540926"/>
            <a:ext cx="2223627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B4F2E6F2-3C11-4397-8A8E-F865E53092FC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37D64B-A327-4BEF-87BF-55013E61D878}"/>
                </a:ext>
              </a:extLst>
            </p:cNvPr>
            <p:cNvSpPr txBox="1"/>
            <p:nvPr/>
          </p:nvSpPr>
          <p:spPr>
            <a:xfrm>
              <a:off x="115286" y="1151046"/>
              <a:ext cx="2671596" cy="715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분석주제 및 목표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21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1F4AA4-457E-477D-8926-2391C1523C9E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8AAEC15-C128-4726-8481-572E6D01A150}"/>
              </a:ext>
            </a:extLst>
          </p:cNvPr>
          <p:cNvGrpSpPr/>
          <p:nvPr userDrawn="1"/>
        </p:nvGrpSpPr>
        <p:grpSpPr>
          <a:xfrm>
            <a:off x="0" y="4328519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B6D9C8C8-31FC-45A3-978B-ABB308394CD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052BBE-FF50-4C74-9EC7-D8D02C68DBCA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602297-DBF8-4655-8A12-EA00DA59A95D}"/>
              </a:ext>
            </a:extLst>
          </p:cNvPr>
          <p:cNvGrpSpPr/>
          <p:nvPr userDrawn="1"/>
        </p:nvGrpSpPr>
        <p:grpSpPr>
          <a:xfrm>
            <a:off x="0" y="338162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DB0A7F0E-9050-48E9-AC19-267A556DCCC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182304-F5CB-4AE5-9578-34C373F13C66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7E2C9F-04E3-44B6-9899-94D5C18F3618}"/>
              </a:ext>
            </a:extLst>
          </p:cNvPr>
          <p:cNvGrpSpPr/>
          <p:nvPr userDrawn="1"/>
        </p:nvGrpSpPr>
        <p:grpSpPr>
          <a:xfrm>
            <a:off x="0" y="2434722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7289909B-96D3-4FC1-8233-0DC3079AB04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89E88C-2BE1-4D07-98CF-1A64BB57B1B6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B3832B-948B-4586-9DF7-FC24F3A2C3CB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84503C12-8C77-435F-80B3-73F1D29C78B3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9264BB-2CF9-4526-9852-288DBFF1897E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3F6709-F254-4D01-92B5-E372F8AFD5CC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552051-D93C-4F25-A28A-BDCE803F996C}"/>
              </a:ext>
            </a:extLst>
          </p:cNvPr>
          <p:cNvGrpSpPr/>
          <p:nvPr userDrawn="1"/>
        </p:nvGrpSpPr>
        <p:grpSpPr>
          <a:xfrm>
            <a:off x="-137" y="1487824"/>
            <a:ext cx="2244573" cy="560512"/>
            <a:chOff x="73125" y="1117330"/>
            <a:chExt cx="2951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0427AC2B-DCCD-4D85-A7AC-A4D955983FE6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73F548-56F6-4937-8AAF-14C544B960BD}"/>
                </a:ext>
              </a:extLst>
            </p:cNvPr>
            <p:cNvSpPr txBox="1"/>
            <p:nvPr/>
          </p:nvSpPr>
          <p:spPr>
            <a:xfrm>
              <a:off x="73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데이터 수집 방법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F0BEA2-C20B-400D-B0E5-31C36F7FDD89}"/>
              </a:ext>
            </a:extLst>
          </p:cNvPr>
          <p:cNvGrpSpPr/>
          <p:nvPr userDrawn="1"/>
        </p:nvGrpSpPr>
        <p:grpSpPr>
          <a:xfrm>
            <a:off x="4495" y="338211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4DDF458A-9D95-4047-92CB-B955336EF3B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822DDF-92D7-4431-9F2C-B79B61434363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67C0F4-4260-438F-B996-7593E702FFC2}"/>
              </a:ext>
            </a:extLst>
          </p:cNvPr>
          <p:cNvGrpSpPr/>
          <p:nvPr userDrawn="1"/>
        </p:nvGrpSpPr>
        <p:grpSpPr>
          <a:xfrm>
            <a:off x="10389" y="242757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B751B7A8-E2EC-4CBC-85BD-8422121E1FE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39FB9C-CA0D-4E98-9307-A57031F4455B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0CEE95-EC27-49B7-A8AE-B4887026D77A}"/>
              </a:ext>
            </a:extLst>
          </p:cNvPr>
          <p:cNvGrpSpPr/>
          <p:nvPr userDrawn="1"/>
        </p:nvGrpSpPr>
        <p:grpSpPr>
          <a:xfrm>
            <a:off x="1" y="1484248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158B50A9-280D-4E5E-AC01-C1C564FEECA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A9F356-EDAD-495E-ABF5-23E664C48D62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CA4132-DCA4-4FC4-8AE8-A8D2A46BF4E2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6DCC27F4-6B38-41BE-B3AE-FD511C7BA75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04A7F7-6E76-40CF-8338-235C85264F5C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DA57B7-3F5B-497D-91A3-7AC36F70003C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8ADF4-FCCE-46FD-8236-AAD9A5D4BB59}"/>
              </a:ext>
            </a:extLst>
          </p:cNvPr>
          <p:cNvGrpSpPr/>
          <p:nvPr userDrawn="1"/>
        </p:nvGrpSpPr>
        <p:grpSpPr>
          <a:xfrm>
            <a:off x="-8482" y="4328516"/>
            <a:ext cx="2117838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BD913182-00DF-481E-8689-974BEF928A96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FED5D0-2E9A-4AFF-BB1B-FC98FA7EFAA2}"/>
                </a:ext>
              </a:extLst>
            </p:cNvPr>
            <p:cNvSpPr txBox="1"/>
            <p:nvPr/>
          </p:nvSpPr>
          <p:spPr>
            <a:xfrm>
              <a:off x="60125" y="1151046"/>
              <a:ext cx="2671595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후속 연구 과제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7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639C37-60C6-4096-B14F-4A8E6AC24561}"/>
              </a:ext>
            </a:extLst>
          </p:cNvPr>
          <p:cNvGrpSpPr/>
          <p:nvPr userDrawn="1"/>
        </p:nvGrpSpPr>
        <p:grpSpPr>
          <a:xfrm>
            <a:off x="1" y="1484248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CBCB5C49-24E5-4026-8DEF-DED3E6E3702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D1100B-859D-4E21-851A-C931297F7510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771954D-E05F-4C84-8D43-AFA69B27ECFC}"/>
              </a:ext>
            </a:extLst>
          </p:cNvPr>
          <p:cNvGrpSpPr/>
          <p:nvPr userDrawn="1"/>
        </p:nvGrpSpPr>
        <p:grpSpPr>
          <a:xfrm>
            <a:off x="0" y="4328519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CCD8F93D-2E3A-4810-93A2-D3C6BCAC7A14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58A54D-E6C5-4DEC-A2CC-A6C375DE3B2D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ED1134-8336-4B19-B3E2-C36EFB73207A}"/>
              </a:ext>
            </a:extLst>
          </p:cNvPr>
          <p:cNvGrpSpPr/>
          <p:nvPr userDrawn="1"/>
        </p:nvGrpSpPr>
        <p:grpSpPr>
          <a:xfrm>
            <a:off x="0" y="338162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2068BA0B-9169-4A1D-9476-84A0E28574FF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39E3C3-B383-481C-96B5-B7A3B0137C6A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50342F-C388-460C-86CC-B2C87018612C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6FC0F679-9013-4FD3-89A6-3C80F250C5E6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F3F654-C791-4C80-A37E-301CEF6ECDB4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AF2A5A-C93E-4EB4-83CE-6CB054AB1381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203CBF2-71B7-47DD-9794-921BA9B74583}"/>
              </a:ext>
            </a:extLst>
          </p:cNvPr>
          <p:cNvGrpSpPr/>
          <p:nvPr userDrawn="1"/>
        </p:nvGrpSpPr>
        <p:grpSpPr>
          <a:xfrm>
            <a:off x="-9822" y="2434721"/>
            <a:ext cx="2150349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1DEEF303-B9D3-4266-A54D-CC127F948CF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D4E890-3FB8-4B4F-9C4F-952F8C74385E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프로세스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7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3FFF56A-D011-4CF5-AC9A-D5C12E899682}"/>
              </a:ext>
            </a:extLst>
          </p:cNvPr>
          <p:cNvGrpSpPr/>
          <p:nvPr userDrawn="1"/>
        </p:nvGrpSpPr>
        <p:grpSpPr>
          <a:xfrm>
            <a:off x="10389" y="242757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706032DB-BC56-4EF9-B5CB-8AD9E31E5E53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15365-2474-47FB-99F2-DF4DC5634876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18BF33-C6A2-4AD6-A77F-59E6CE016D6C}"/>
              </a:ext>
            </a:extLst>
          </p:cNvPr>
          <p:cNvGrpSpPr/>
          <p:nvPr userDrawn="1"/>
        </p:nvGrpSpPr>
        <p:grpSpPr>
          <a:xfrm>
            <a:off x="1" y="1484248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713EBD33-D9EC-438D-90FC-53F9B6379911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E32D1-F9D0-46A1-8403-E225C5B6149E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7ABCAD-53CA-4939-952E-8662B4E3FA2B}"/>
              </a:ext>
            </a:extLst>
          </p:cNvPr>
          <p:cNvGrpSpPr/>
          <p:nvPr userDrawn="1"/>
        </p:nvGrpSpPr>
        <p:grpSpPr>
          <a:xfrm>
            <a:off x="0" y="4328519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270FA972-CA7F-4AF3-9010-C889F6F8DEA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67CB14-3ECA-46B9-81BE-74797FCC8887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64A14C2-297C-45FF-8CE5-40471828C286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12A0C0FD-DC2F-417D-A0BF-F2930C47444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19C936-736C-4772-BA04-39C28D5A25F9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AFA40A-EED8-42E3-A42D-1D82BBE9E950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6CBF75-2891-4F81-A234-FCD2CF727668}"/>
              </a:ext>
            </a:extLst>
          </p:cNvPr>
          <p:cNvGrpSpPr/>
          <p:nvPr userDrawn="1"/>
        </p:nvGrpSpPr>
        <p:grpSpPr>
          <a:xfrm>
            <a:off x="-9822" y="3385194"/>
            <a:ext cx="1963313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41B7818F-0DDB-4234-8881-7C1AC5C2846E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EAB20C-7DF0-4735-B095-D9152FECD96A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결과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CD73E1F-63CF-4749-B29A-F726F4160464}"/>
              </a:ext>
            </a:extLst>
          </p:cNvPr>
          <p:cNvGrpSpPr/>
          <p:nvPr userDrawn="1"/>
        </p:nvGrpSpPr>
        <p:grpSpPr>
          <a:xfrm>
            <a:off x="4495" y="338211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E3FA59B2-DA50-4DE0-8409-C7EFF6D97AE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A1299-9671-4DE7-946B-E2FC2CE1BFC7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ECE332-B4FF-4A8B-90B2-EB550287DA54}"/>
              </a:ext>
            </a:extLst>
          </p:cNvPr>
          <p:cNvGrpSpPr/>
          <p:nvPr userDrawn="1"/>
        </p:nvGrpSpPr>
        <p:grpSpPr>
          <a:xfrm>
            <a:off x="10389" y="2427570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2950C0BA-4229-403A-9CEC-6A3DB23C5EFB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F55B2-5BA2-49D2-A22D-BC24BE5621F6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4D7CB5-600B-47D0-8296-1D8322FD67DF}"/>
              </a:ext>
            </a:extLst>
          </p:cNvPr>
          <p:cNvGrpSpPr/>
          <p:nvPr userDrawn="1"/>
        </p:nvGrpSpPr>
        <p:grpSpPr>
          <a:xfrm>
            <a:off x="1" y="1484248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5B17E505-E8B3-493D-BEC9-238D04C8FF04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17C0E7-EE56-466C-BE14-FABC939BC3CF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8BC06F-086C-439F-BB53-9A1712246750}"/>
              </a:ext>
            </a:extLst>
          </p:cNvPr>
          <p:cNvGrpSpPr/>
          <p:nvPr userDrawn="1"/>
        </p:nvGrpSpPr>
        <p:grpSpPr>
          <a:xfrm>
            <a:off x="899" y="540926"/>
            <a:ext cx="2939553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8A31EBE-3890-48D2-8EA9-540FECF2A39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39E21-4CF7-4F86-8FD3-D1291ADEADBC}"/>
                </a:ext>
              </a:extLst>
            </p:cNvPr>
            <p:cNvSpPr txBox="1"/>
            <p:nvPr/>
          </p:nvSpPr>
          <p:spPr>
            <a:xfrm>
              <a:off x="73950" y="1256622"/>
              <a:ext cx="2671596" cy="604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F0FFB6-23B3-4AB8-B8CF-F0B563D92134}"/>
              </a:ext>
            </a:extLst>
          </p:cNvPr>
          <p:cNvSpPr/>
          <p:nvPr userDrawn="1"/>
        </p:nvSpPr>
        <p:spPr>
          <a:xfrm>
            <a:off x="322118" y="275253"/>
            <a:ext cx="11599719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DF0462-A06C-44E2-BC91-718B8CBDC8F8}"/>
              </a:ext>
            </a:extLst>
          </p:cNvPr>
          <p:cNvGrpSpPr/>
          <p:nvPr userDrawn="1"/>
        </p:nvGrpSpPr>
        <p:grpSpPr>
          <a:xfrm>
            <a:off x="-8482" y="4328516"/>
            <a:ext cx="2117838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469D57B6-45F3-4A4C-AD00-B6B9C26692FD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BAF8F7-6560-4765-95A4-F36013E60EBA}"/>
                </a:ext>
              </a:extLst>
            </p:cNvPr>
            <p:cNvSpPr txBox="1"/>
            <p:nvPr/>
          </p:nvSpPr>
          <p:spPr>
            <a:xfrm>
              <a:off x="60125" y="1151046"/>
              <a:ext cx="2671595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후속 연구 과제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5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stock_background">
            <a:extLst>
              <a:ext uri="{FF2B5EF4-FFF2-40B4-BE49-F238E27FC236}">
                <a16:creationId xmlns:a16="http://schemas.microsoft.com/office/drawing/2014/main" id="{D615EEAD-1170-4BAE-AED8-D404B784D90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5"/>
          <a:stretch/>
        </p:blipFill>
        <p:spPr>
          <a:xfrm>
            <a:off x="3641587" y="0"/>
            <a:ext cx="8550134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D68C87-2E65-4BE0-ADA7-D8A55B30EAC0}"/>
              </a:ext>
            </a:extLst>
          </p:cNvPr>
          <p:cNvGrpSpPr/>
          <p:nvPr/>
        </p:nvGrpSpPr>
        <p:grpSpPr>
          <a:xfrm>
            <a:off x="0" y="0"/>
            <a:ext cx="12191721" cy="6858000"/>
            <a:chOff x="0" y="0"/>
            <a:chExt cx="12191721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35C2F0-B94D-4015-808E-4C8987AD90F3}"/>
                </a:ext>
              </a:extLst>
            </p:cNvPr>
            <p:cNvSpPr/>
            <p:nvPr/>
          </p:nvSpPr>
          <p:spPr>
            <a:xfrm>
              <a:off x="0" y="0"/>
              <a:ext cx="12191721" cy="6858000"/>
            </a:xfrm>
            <a:prstGeom prst="rect">
              <a:avLst/>
            </a:prstGeom>
            <a:solidFill>
              <a:srgbClr val="F2F6F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5EB0EA-5DF3-49FC-B977-9563E96DCACE}"/>
                </a:ext>
              </a:extLst>
            </p:cNvPr>
            <p:cNvSpPr/>
            <p:nvPr/>
          </p:nvSpPr>
          <p:spPr>
            <a:xfrm>
              <a:off x="280" y="0"/>
              <a:ext cx="4502168" cy="6858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7CEB3-A119-4F3A-B1BC-4BE15FE04BBE}"/>
              </a:ext>
            </a:extLst>
          </p:cNvPr>
          <p:cNvGrpSpPr/>
          <p:nvPr/>
        </p:nvGrpSpPr>
        <p:grpSpPr>
          <a:xfrm>
            <a:off x="2009477" y="2197862"/>
            <a:ext cx="4985942" cy="2275238"/>
            <a:chOff x="1358677" y="2431040"/>
            <a:chExt cx="4291395" cy="195829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58A1664-2D20-4A3B-8C81-88520967FC06}"/>
                </a:ext>
              </a:extLst>
            </p:cNvPr>
            <p:cNvGrpSpPr/>
            <p:nvPr/>
          </p:nvGrpSpPr>
          <p:grpSpPr>
            <a:xfrm>
              <a:off x="1358677" y="2431040"/>
              <a:ext cx="4291395" cy="1958296"/>
              <a:chOff x="551970" y="1951329"/>
              <a:chExt cx="4291395" cy="19582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AAEB204-09C5-445C-8F02-C974A3ACF200}"/>
                  </a:ext>
                </a:extLst>
              </p:cNvPr>
              <p:cNvSpPr/>
              <p:nvPr/>
            </p:nvSpPr>
            <p:spPr>
              <a:xfrm>
                <a:off x="682612" y="2121570"/>
                <a:ext cx="4160753" cy="17880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schemeClr val="tx1"/>
                    </a:solidFill>
                  </a:rPr>
                  <a:t>워렌 버핏은 옳았는가</a:t>
                </a:r>
                <a:r>
                  <a:rPr lang="en-US" altLang="ko-KR" sz="2800" b="1" kern="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 latinLnBrk="0">
                  <a:lnSpc>
                    <a:spcPct val="200000"/>
                  </a:lnSpc>
                  <a:defRPr/>
                </a:pPr>
                <a:r>
                  <a:rPr lang="ko-KR" altLang="en-US" b="1" kern="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부제</a:t>
                </a:r>
                <a:r>
                  <a:rPr lang="en-US" altLang="ko-KR" b="1" kern="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: </a:t>
                </a:r>
                <a:r>
                  <a:rPr lang="ko-KR" altLang="en-US" b="1" kern="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청산가치와 주가변동의 관계에 대해서</a:t>
                </a:r>
                <a:endParaRPr lang="en-US" altLang="ko-KR" b="1" kern="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CA94CB-9AC1-4BB8-AB50-BA5C0CC171BD}"/>
                  </a:ext>
                </a:extLst>
              </p:cNvPr>
              <p:cNvSpPr/>
              <p:nvPr/>
            </p:nvSpPr>
            <p:spPr>
              <a:xfrm>
                <a:off x="551970" y="1951329"/>
                <a:ext cx="893536" cy="5823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2700000" algn="tl" rotWithShape="0">
                  <a:srgbClr val="273164">
                    <a:alpha val="2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0" rtlCol="0" anchor="b"/>
              <a:lstStyle/>
              <a:p>
                <a:pPr algn="ctr">
                  <a:defRPr/>
                </a:pPr>
                <a:endParaRPr lang="ko-KR" altLang="en-US" sz="8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9BFBBFB-C530-4BA3-B211-578895CD2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4" t="31306" r="31629" b="47748"/>
            <a:stretch/>
          </p:blipFill>
          <p:spPr>
            <a:xfrm>
              <a:off x="1440019" y="2484051"/>
              <a:ext cx="730850" cy="47630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92DF27F-8C60-4B67-8EA2-5B5C5520FDFC}"/>
              </a:ext>
            </a:extLst>
          </p:cNvPr>
          <p:cNvSpPr txBox="1"/>
          <p:nvPr/>
        </p:nvSpPr>
        <p:spPr>
          <a:xfrm>
            <a:off x="1" y="6316670"/>
            <a:ext cx="4537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</a:rPr>
              <a:t>K-digital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</a:rPr>
              <a:t>인공지능 통합과정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</a:rPr>
              <a:t>기  세미프로젝트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Ⅰ</a:t>
            </a:r>
          </a:p>
          <a:p>
            <a:pPr algn="ctr" latinLnBrk="0">
              <a:defRPr/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6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조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–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류범상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이혜민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정소연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조성곤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400" b="1" kern="0" dirty="0">
                <a:solidFill>
                  <a:schemeClr val="bg1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최용수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0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9822" y="2434721"/>
            <a:ext cx="2150349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프로세스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0AD17CC-D449-4987-969A-8B7915F32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6" b="-316"/>
          <a:stretch/>
        </p:blipFill>
        <p:spPr>
          <a:xfrm>
            <a:off x="1442431" y="1296615"/>
            <a:ext cx="2261348" cy="52495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5882E9-09B8-40B0-B94A-67C045D4A84B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6B0CA19-C52E-4C00-938D-B5BA9197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 b="51035"/>
          <a:stretch/>
        </p:blipFill>
        <p:spPr>
          <a:xfrm>
            <a:off x="3865450" y="1122658"/>
            <a:ext cx="2339779" cy="5388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89AE1D-F1A8-4E5A-A13B-FB3BCB53F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40" r="57523" b="425"/>
          <a:stretch/>
        </p:blipFill>
        <p:spPr>
          <a:xfrm>
            <a:off x="6384349" y="5948638"/>
            <a:ext cx="1749999" cy="295154"/>
          </a:xfrm>
          <a:prstGeom prst="rect">
            <a:avLst/>
          </a:prstGeom>
          <a:ln w="31750">
            <a:solidFill>
              <a:srgbClr val="27316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C09B12-BC7A-4786-B391-1403F58A8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4" t="201" r="799" b="98335"/>
          <a:stretch/>
        </p:blipFill>
        <p:spPr>
          <a:xfrm>
            <a:off x="6715466" y="1356135"/>
            <a:ext cx="2903429" cy="295154"/>
          </a:xfrm>
          <a:prstGeom prst="rect">
            <a:avLst/>
          </a:prstGeom>
          <a:ln w="31750">
            <a:solidFill>
              <a:srgbClr val="27316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5D836F9-79FA-42F1-BBBA-5D0EEEE8B8A5}"/>
              </a:ext>
            </a:extLst>
          </p:cNvPr>
          <p:cNvGrpSpPr/>
          <p:nvPr/>
        </p:nvGrpSpPr>
        <p:grpSpPr>
          <a:xfrm>
            <a:off x="4824919" y="1102855"/>
            <a:ext cx="4766553" cy="568237"/>
            <a:chOff x="4824919" y="1102855"/>
            <a:chExt cx="4766553" cy="56823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38D605C-7698-42C3-B6DD-A330E7665B46}"/>
                </a:ext>
              </a:extLst>
            </p:cNvPr>
            <p:cNvCxnSpPr>
              <a:cxnSpLocks/>
            </p:cNvCxnSpPr>
            <p:nvPr/>
          </p:nvCxnSpPr>
          <p:spPr>
            <a:xfrm>
              <a:off x="6205229" y="1102855"/>
              <a:ext cx="3386243" cy="193760"/>
            </a:xfrm>
            <a:prstGeom prst="line">
              <a:avLst/>
            </a:prstGeom>
            <a:ln w="12700">
              <a:solidFill>
                <a:srgbClr val="4726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1126BE8-9265-400E-8468-91CCDBC50160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19" y="1296615"/>
              <a:ext cx="1890547" cy="374477"/>
            </a:xfrm>
            <a:prstGeom prst="line">
              <a:avLst/>
            </a:prstGeom>
            <a:ln w="12700">
              <a:solidFill>
                <a:srgbClr val="4726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34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9822" y="2434721"/>
            <a:ext cx="2150349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프로세스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5882E9-09B8-40B0-B94A-67C045D4A84B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0649A635-C89A-4374-B45E-FDE5E6FA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7"/>
          <a:stretch/>
        </p:blipFill>
        <p:spPr>
          <a:xfrm>
            <a:off x="1236518" y="1107001"/>
            <a:ext cx="4158861" cy="5499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AB59F7-515D-4543-A320-A902AEFECFEA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8217782F-A7A3-47F6-8B0F-4D871DFB1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50889"/>
          <a:stretch/>
        </p:blipFill>
        <p:spPr>
          <a:xfrm>
            <a:off x="4661401" y="1131518"/>
            <a:ext cx="4270443" cy="54753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008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B55AEE-ECEF-4A9E-B93A-9E72BDAB0B8E}"/>
              </a:ext>
            </a:extLst>
          </p:cNvPr>
          <p:cNvGrpSpPr/>
          <p:nvPr/>
        </p:nvGrpSpPr>
        <p:grpSpPr>
          <a:xfrm>
            <a:off x="-9822" y="3385194"/>
            <a:ext cx="1963313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954A0D62-5770-4AC4-B616-5071DCD3DA3A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5773BA-C3EA-4799-9DDF-0CFC7E21E06D}"/>
                </a:ext>
              </a:extLst>
            </p:cNvPr>
            <p:cNvSpPr txBox="1"/>
            <p:nvPr/>
          </p:nvSpPr>
          <p:spPr>
            <a:xfrm>
              <a:off x="60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 결과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65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696ECA-44B8-4650-8307-5DCA19734524}"/>
              </a:ext>
            </a:extLst>
          </p:cNvPr>
          <p:cNvGrpSpPr/>
          <p:nvPr/>
        </p:nvGrpSpPr>
        <p:grpSpPr>
          <a:xfrm>
            <a:off x="-8482" y="4328516"/>
            <a:ext cx="2117838" cy="560512"/>
            <a:chOff x="60125" y="1117330"/>
            <a:chExt cx="2964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7D02A90A-5EF4-4CA7-998B-3394C3C5005C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07C26C-BF30-40B6-90D1-F81B0E01B670}"/>
                </a:ext>
              </a:extLst>
            </p:cNvPr>
            <p:cNvSpPr txBox="1"/>
            <p:nvPr/>
          </p:nvSpPr>
          <p:spPr>
            <a:xfrm>
              <a:off x="60125" y="1151046"/>
              <a:ext cx="2671595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후속 연구 과제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20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322119" y="275253"/>
            <a:ext cx="11513126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525E53-EA71-4A82-9AFB-CCC2D94A5E2D}"/>
              </a:ext>
            </a:extLst>
          </p:cNvPr>
          <p:cNvGrpSpPr/>
          <p:nvPr/>
        </p:nvGrpSpPr>
        <p:grpSpPr>
          <a:xfrm>
            <a:off x="-37306" y="442820"/>
            <a:ext cx="2593470" cy="688502"/>
            <a:chOff x="30881" y="955408"/>
            <a:chExt cx="2994087" cy="8418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9E33587A-6768-4590-891B-774F54FC0431}"/>
                </a:ext>
              </a:extLst>
            </p:cNvPr>
            <p:cNvSpPr/>
            <p:nvPr/>
          </p:nvSpPr>
          <p:spPr>
            <a:xfrm>
              <a:off x="73950" y="1117330"/>
              <a:ext cx="2951018" cy="67992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24655E-C8E8-442E-B3BA-02264A24C263}"/>
                </a:ext>
              </a:extLst>
            </p:cNvPr>
            <p:cNvSpPr txBox="1"/>
            <p:nvPr/>
          </p:nvSpPr>
          <p:spPr>
            <a:xfrm>
              <a:off x="30881" y="955408"/>
              <a:ext cx="2671596" cy="801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Opinion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AAFBCFC5-DBFE-4C13-BC67-E9F341FE1D6D}"/>
              </a:ext>
            </a:extLst>
          </p:cNvPr>
          <p:cNvSpPr/>
          <p:nvPr/>
        </p:nvSpPr>
        <p:spPr>
          <a:xfrm>
            <a:off x="4783776" y="1996669"/>
            <a:ext cx="2647184" cy="2647184"/>
          </a:xfrm>
          <a:prstGeom prst="ellipse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B875D2-4F2C-425B-B64B-ACC2F0EF42FF}"/>
              </a:ext>
            </a:extLst>
          </p:cNvPr>
          <p:cNvSpPr/>
          <p:nvPr/>
        </p:nvSpPr>
        <p:spPr>
          <a:xfrm>
            <a:off x="1788530" y="1996669"/>
            <a:ext cx="2647184" cy="2647184"/>
          </a:xfrm>
          <a:prstGeom prst="ellipse">
            <a:avLst/>
          </a:prstGeom>
          <a:solidFill>
            <a:srgbClr val="F2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AA901B4-703E-460F-AC9A-8E4C66C59491}"/>
              </a:ext>
            </a:extLst>
          </p:cNvPr>
          <p:cNvSpPr/>
          <p:nvPr/>
        </p:nvSpPr>
        <p:spPr>
          <a:xfrm>
            <a:off x="7779022" y="1996669"/>
            <a:ext cx="2647184" cy="2647184"/>
          </a:xfrm>
          <a:prstGeom prst="ellipse">
            <a:avLst/>
          </a:prstGeom>
          <a:solidFill>
            <a:srgbClr val="27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3525E53-EA71-4A82-9AFB-CCC2D94A5E2D}"/>
              </a:ext>
            </a:extLst>
          </p:cNvPr>
          <p:cNvGrpSpPr/>
          <p:nvPr/>
        </p:nvGrpSpPr>
        <p:grpSpPr>
          <a:xfrm>
            <a:off x="-903" y="453942"/>
            <a:ext cx="3918275" cy="677380"/>
            <a:chOff x="73950" y="969008"/>
            <a:chExt cx="2951018" cy="828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9E33587A-6768-4590-891B-774F54FC0431}"/>
                </a:ext>
              </a:extLst>
            </p:cNvPr>
            <p:cNvSpPr/>
            <p:nvPr/>
          </p:nvSpPr>
          <p:spPr>
            <a:xfrm>
              <a:off x="73950" y="1117330"/>
              <a:ext cx="2951018" cy="679921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24655E-C8E8-442E-B3BA-02264A24C263}"/>
                </a:ext>
              </a:extLst>
            </p:cNvPr>
            <p:cNvSpPr txBox="1"/>
            <p:nvPr/>
          </p:nvSpPr>
          <p:spPr>
            <a:xfrm>
              <a:off x="213660" y="969008"/>
              <a:ext cx="2671596" cy="80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>
                  <a:solidFill>
                    <a:schemeClr val="bg1"/>
                  </a:solidFill>
                </a:rPr>
                <a:t>Project Timeline</a:t>
              </a:r>
              <a:endParaRPr lang="en-US" altLang="ko-KR" sz="20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81DB48D-E107-42DB-B460-051A346BFC5C}"/>
              </a:ext>
            </a:extLst>
          </p:cNvPr>
          <p:cNvGrpSpPr/>
          <p:nvPr/>
        </p:nvGrpSpPr>
        <p:grpSpPr>
          <a:xfrm>
            <a:off x="263931" y="2316673"/>
            <a:ext cx="11189190" cy="2575317"/>
            <a:chOff x="243149" y="2316673"/>
            <a:chExt cx="11189190" cy="257531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EA258D-0F89-4ED3-8D3C-B511C7E65E15}"/>
                </a:ext>
              </a:extLst>
            </p:cNvPr>
            <p:cNvSpPr txBox="1"/>
            <p:nvPr/>
          </p:nvSpPr>
          <p:spPr>
            <a:xfrm>
              <a:off x="6555878" y="4437698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150000"/>
                </a:lnSpc>
                <a:defRPr b="1" kern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/>
                <a:t>분석 결과</a:t>
              </a:r>
              <a:endParaRPr lang="en-US" altLang="ko-KR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316ADC-57D9-46C8-B63E-189FE0B7F902}"/>
                </a:ext>
              </a:extLst>
            </p:cNvPr>
            <p:cNvSpPr txBox="1"/>
            <p:nvPr/>
          </p:nvSpPr>
          <p:spPr>
            <a:xfrm>
              <a:off x="243149" y="2320804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분석주제 및 목표</a:t>
              </a:r>
              <a:endParaRPr lang="en-US" altLang="ko-KR" sz="1100" b="1" kern="0" dirty="0">
                <a:solidFill>
                  <a:srgbClr val="27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4" name="그래픽 53" descr="갈매기형 화살표 윤곽선">
              <a:extLst>
                <a:ext uri="{FF2B5EF4-FFF2-40B4-BE49-F238E27FC236}">
                  <a16:creationId xmlns:a16="http://schemas.microsoft.com/office/drawing/2014/main" id="{30886F68-9721-4DAA-A5C3-7DB8CCA59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92563" y="2890935"/>
              <a:ext cx="531515" cy="291577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01B7B64-3179-469A-90ED-8F49E143AEE8}"/>
                </a:ext>
              </a:extLst>
            </p:cNvPr>
            <p:cNvGrpSpPr/>
            <p:nvPr/>
          </p:nvGrpSpPr>
          <p:grpSpPr>
            <a:xfrm>
              <a:off x="1214602" y="3274927"/>
              <a:ext cx="10049145" cy="734177"/>
              <a:chOff x="759267" y="3056716"/>
              <a:chExt cx="10494085" cy="734177"/>
            </a:xfrm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grpSpPr>
          <p:pic>
            <p:nvPicPr>
              <p:cNvPr id="38" name="그래픽 37" descr="조리개 단색으로 채워진">
                <a:extLst>
                  <a:ext uri="{FF2B5EF4-FFF2-40B4-BE49-F238E27FC236}">
                    <a16:creationId xmlns:a16="http://schemas.microsoft.com/office/drawing/2014/main" id="{9D8A0395-E543-42F4-A234-C00EDB6BC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9922375">
                <a:off x="759267" y="3056716"/>
                <a:ext cx="723786" cy="723786"/>
              </a:xfrm>
              <a:prstGeom prst="rect">
                <a:avLst/>
              </a:prstGeom>
            </p:spPr>
          </p:pic>
          <p:pic>
            <p:nvPicPr>
              <p:cNvPr id="66" name="그래픽 65" descr="조리개 단색으로 채워진">
                <a:extLst>
                  <a:ext uri="{FF2B5EF4-FFF2-40B4-BE49-F238E27FC236}">
                    <a16:creationId xmlns:a16="http://schemas.microsoft.com/office/drawing/2014/main" id="{AAA2AAD7-0C2C-4615-82D7-FF3045D7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0165" y="3067107"/>
                <a:ext cx="723786" cy="723786"/>
              </a:xfrm>
              <a:prstGeom prst="rect">
                <a:avLst/>
              </a:prstGeom>
            </p:spPr>
          </p:pic>
          <p:pic>
            <p:nvPicPr>
              <p:cNvPr id="67" name="그래픽 66" descr="조리개 단색으로 채워진">
                <a:extLst>
                  <a:ext uri="{FF2B5EF4-FFF2-40B4-BE49-F238E27FC236}">
                    <a16:creationId xmlns:a16="http://schemas.microsoft.com/office/drawing/2014/main" id="{16446496-5266-4FA6-B1B1-B4CBBE546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52604" y="3067107"/>
                <a:ext cx="723786" cy="723786"/>
              </a:xfrm>
              <a:prstGeom prst="rect">
                <a:avLst/>
              </a:prstGeom>
            </p:spPr>
          </p:pic>
          <p:pic>
            <p:nvPicPr>
              <p:cNvPr id="68" name="그래픽 67" descr="조리개 단색으로 채워진">
                <a:extLst>
                  <a:ext uri="{FF2B5EF4-FFF2-40B4-BE49-F238E27FC236}">
                    <a16:creationId xmlns:a16="http://schemas.microsoft.com/office/drawing/2014/main" id="{FAF43965-A5D4-49ED-B198-899B3A27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5043" y="3067107"/>
                <a:ext cx="723786" cy="723786"/>
              </a:xfrm>
              <a:prstGeom prst="rect">
                <a:avLst/>
              </a:prstGeom>
            </p:spPr>
          </p:pic>
          <p:pic>
            <p:nvPicPr>
              <p:cNvPr id="69" name="그래픽 68" descr="조리개 단색으로 채워진">
                <a:extLst>
                  <a:ext uri="{FF2B5EF4-FFF2-40B4-BE49-F238E27FC236}">
                    <a16:creationId xmlns:a16="http://schemas.microsoft.com/office/drawing/2014/main" id="{B3C75889-7F63-4706-8204-771B21769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637619" y="3067107"/>
                <a:ext cx="723786" cy="723786"/>
              </a:xfrm>
              <a:prstGeom prst="rect">
                <a:avLst/>
              </a:prstGeom>
            </p:spPr>
          </p:pic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EB882601-6859-4743-B3D6-AD441A9CBD8A}"/>
                  </a:ext>
                </a:extLst>
              </p:cNvPr>
              <p:cNvSpPr/>
              <p:nvPr/>
            </p:nvSpPr>
            <p:spPr>
              <a:xfrm>
                <a:off x="1020876" y="3176643"/>
                <a:ext cx="10232476" cy="504714"/>
              </a:xfrm>
              <a:prstGeom prst="rightArrow">
                <a:avLst>
                  <a:gd name="adj1" fmla="val 50000"/>
                  <a:gd name="adj2" fmla="val 92445"/>
                </a:avLst>
              </a:prstGeom>
              <a:gradFill flip="none" rotWithShape="1">
                <a:gsLst>
                  <a:gs pos="100000">
                    <a:srgbClr val="15D9B1"/>
                  </a:gs>
                  <a:gs pos="76172">
                    <a:srgbClr val="63CCCB"/>
                  </a:gs>
                  <a:gs pos="54000">
                    <a:schemeClr val="accent1">
                      <a:lumMod val="45000"/>
                      <a:lumOff val="55000"/>
                    </a:schemeClr>
                  </a:gs>
                  <a:gs pos="14000">
                    <a:srgbClr val="6B4AD9"/>
                  </a:gs>
                  <a:gs pos="0">
                    <a:srgbClr val="4726B3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F2ADB0-E061-4222-9285-82CA7FB8FD9C}"/>
                </a:ext>
              </a:extLst>
            </p:cNvPr>
            <p:cNvSpPr txBox="1"/>
            <p:nvPr/>
          </p:nvSpPr>
          <p:spPr>
            <a:xfrm>
              <a:off x="4398941" y="2316673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150000"/>
                </a:lnSpc>
                <a:defRPr b="1" kern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/>
                <a:t>분석 프로세스</a:t>
              </a:r>
              <a:endParaRPr lang="en-US" altLang="ko-KR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5ABE3E-9C3F-4CE8-8A4A-C553F8A0BCAF}"/>
                </a:ext>
              </a:extLst>
            </p:cNvPr>
            <p:cNvSpPr txBox="1"/>
            <p:nvPr/>
          </p:nvSpPr>
          <p:spPr>
            <a:xfrm>
              <a:off x="8693795" y="2316673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150000"/>
                </a:lnSpc>
                <a:defRPr b="1" kern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/>
                <a:t>후속 연구 과제</a:t>
              </a:r>
              <a:endParaRPr lang="en-US" altLang="ko-KR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2E5BF9-CA46-47F3-95F9-FD025224A2B7}"/>
                </a:ext>
              </a:extLst>
            </p:cNvPr>
            <p:cNvSpPr txBox="1"/>
            <p:nvPr/>
          </p:nvSpPr>
          <p:spPr>
            <a:xfrm>
              <a:off x="2242005" y="4437698"/>
              <a:ext cx="2738544" cy="454292"/>
            </a:xfrm>
            <a:prstGeom prst="rect">
              <a:avLst/>
            </a:prstGeom>
            <a:noFill/>
            <a:effectLst>
              <a:outerShdw blurRad="63500" sx="78000" sy="78000" algn="ctr" rotWithShape="0">
                <a:prstClr val="black">
                  <a:alpha val="42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150000"/>
                </a:lnSpc>
                <a:defRPr b="1" kern="0">
                  <a:solidFill>
                    <a:srgbClr val="2731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/>
                <a:t>데이터 수집 방법</a:t>
              </a:r>
              <a:endParaRPr lang="en-US" altLang="ko-KR" dirty="0"/>
            </a:p>
          </p:txBody>
        </p:sp>
        <p:pic>
          <p:nvPicPr>
            <p:cNvPr id="83" name="그래픽 82" descr="갈매기형 화살표 윤곽선">
              <a:extLst>
                <a:ext uri="{FF2B5EF4-FFF2-40B4-BE49-F238E27FC236}">
                  <a16:creationId xmlns:a16="http://schemas.microsoft.com/office/drawing/2014/main" id="{77EE36FE-5710-47D5-B6ED-D918B3619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5502456" y="2890935"/>
              <a:ext cx="531515" cy="291577"/>
            </a:xfrm>
            <a:prstGeom prst="rect">
              <a:avLst/>
            </a:prstGeom>
          </p:spPr>
        </p:pic>
        <p:pic>
          <p:nvPicPr>
            <p:cNvPr id="84" name="그래픽 83" descr="갈매기형 화살표 윤곽선">
              <a:extLst>
                <a:ext uri="{FF2B5EF4-FFF2-40B4-BE49-F238E27FC236}">
                  <a16:creationId xmlns:a16="http://schemas.microsoft.com/office/drawing/2014/main" id="{42B2180F-A5B0-484F-BBF0-3CDECC3CF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9797310" y="2890935"/>
              <a:ext cx="531515" cy="291577"/>
            </a:xfrm>
            <a:prstGeom prst="rect">
              <a:avLst/>
            </a:prstGeom>
          </p:spPr>
        </p:pic>
        <p:pic>
          <p:nvPicPr>
            <p:cNvPr id="85" name="그래픽 84" descr="갈매기형 화살표 윤곽선">
              <a:extLst>
                <a:ext uri="{FF2B5EF4-FFF2-40B4-BE49-F238E27FC236}">
                  <a16:creationId xmlns:a16="http://schemas.microsoft.com/office/drawing/2014/main" id="{C941D298-4238-4225-B5E2-0621618AB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346734" y="4107780"/>
              <a:ext cx="531515" cy="291577"/>
            </a:xfrm>
            <a:prstGeom prst="rect">
              <a:avLst/>
            </a:prstGeom>
          </p:spPr>
        </p:pic>
        <p:pic>
          <p:nvPicPr>
            <p:cNvPr id="86" name="그래픽 85" descr="갈매기형 화살표 윤곽선">
              <a:extLst>
                <a:ext uri="{FF2B5EF4-FFF2-40B4-BE49-F238E27FC236}">
                  <a16:creationId xmlns:a16="http://schemas.microsoft.com/office/drawing/2014/main" id="{990B1334-62C4-4194-A853-F68CF64C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7673129" y="4107780"/>
              <a:ext cx="531515" cy="291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105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F091DE5-2126-4474-9EC4-3452DFF13B0C}"/>
              </a:ext>
            </a:extLst>
          </p:cNvPr>
          <p:cNvSpPr txBox="1"/>
          <p:nvPr/>
        </p:nvSpPr>
        <p:spPr>
          <a:xfrm>
            <a:off x="4133369" y="556126"/>
            <a:ext cx="392525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과정 및 분석 목적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9C60B6-F121-4969-938F-3E63F99FFF40}"/>
              </a:ext>
            </a:extLst>
          </p:cNvPr>
          <p:cNvGrpSpPr/>
          <p:nvPr/>
        </p:nvGrpSpPr>
        <p:grpSpPr>
          <a:xfrm>
            <a:off x="1060316" y="1448559"/>
            <a:ext cx="4322320" cy="2696486"/>
            <a:chOff x="5583680" y="1639913"/>
            <a:chExt cx="5646029" cy="3522285"/>
          </a:xfrm>
        </p:grpSpPr>
        <p:pic>
          <p:nvPicPr>
            <p:cNvPr id="5" name="그림 4" descr="사람, 남자, 실내, 정장이(가) 표시된 사진&#10;&#10;자동 생성된 설명">
              <a:extLst>
                <a:ext uri="{FF2B5EF4-FFF2-40B4-BE49-F238E27FC236}">
                  <a16:creationId xmlns:a16="http://schemas.microsoft.com/office/drawing/2014/main" id="{10EBF9FA-5D5E-4035-8F41-3D6E8F3EC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680" y="1639913"/>
              <a:ext cx="4122472" cy="2846645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F35F67-DBA7-4FAF-B517-839B085C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86" y="2553734"/>
              <a:ext cx="2617723" cy="2608464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3DA8D47-46CF-45E2-AA38-D36E165FDC18}"/>
              </a:ext>
            </a:extLst>
          </p:cNvPr>
          <p:cNvGrpSpPr/>
          <p:nvPr/>
        </p:nvGrpSpPr>
        <p:grpSpPr>
          <a:xfrm>
            <a:off x="304503" y="3987423"/>
            <a:ext cx="3052787" cy="571704"/>
            <a:chOff x="340289" y="4604637"/>
            <a:chExt cx="3052787" cy="571704"/>
          </a:xfrm>
        </p:grpSpPr>
        <p:sp>
          <p:nvSpPr>
            <p:cNvPr id="12" name="말풍선: 모서리가 둥근 사각형 11">
              <a:extLst>
                <a:ext uri="{FF2B5EF4-FFF2-40B4-BE49-F238E27FC236}">
                  <a16:creationId xmlns:a16="http://schemas.microsoft.com/office/drawing/2014/main" id="{749EE23F-5F1F-47A1-8914-63C7688B0F79}"/>
                </a:ext>
              </a:extLst>
            </p:cNvPr>
            <p:cNvSpPr/>
            <p:nvPr/>
          </p:nvSpPr>
          <p:spPr>
            <a:xfrm>
              <a:off x="588265" y="4604637"/>
              <a:ext cx="2804811" cy="571704"/>
            </a:xfrm>
            <a:prstGeom prst="wedgeRoundRectCallout">
              <a:avLst>
                <a:gd name="adj1" fmla="val -58003"/>
                <a:gd name="adj2" fmla="val -45441"/>
                <a:gd name="adj3" fmla="val 16667"/>
              </a:avLst>
            </a:prstGeom>
            <a:solidFill>
              <a:srgbClr val="F2F6FF">
                <a:alpha val="74000"/>
              </a:srgb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CBA218-7C1F-44F8-B57D-7357FC24F6DE}"/>
                </a:ext>
              </a:extLst>
            </p:cNvPr>
            <p:cNvSpPr txBox="1"/>
            <p:nvPr/>
          </p:nvSpPr>
          <p:spPr>
            <a:xfrm>
              <a:off x="340289" y="4660294"/>
              <a:ext cx="280481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금융분야에 관심이 많은데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, </a:t>
              </a:r>
            </a:p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주식 데이터 크롤링 어떤가요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rPr>
                <a:t>? </a:t>
              </a:r>
              <a:endParaRPr lang="en-US" altLang="ko-KR" sz="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7D219-DB57-48C6-957A-02397D175A57}"/>
              </a:ext>
            </a:extLst>
          </p:cNvPr>
          <p:cNvGrpSpPr/>
          <p:nvPr/>
        </p:nvGrpSpPr>
        <p:grpSpPr>
          <a:xfrm>
            <a:off x="2977607" y="5081378"/>
            <a:ext cx="3057755" cy="841730"/>
            <a:chOff x="2667277" y="5408215"/>
            <a:chExt cx="3120680" cy="841730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962D2BC2-AE51-4B1D-AE7E-592E527CD1B7}"/>
                </a:ext>
              </a:extLst>
            </p:cNvPr>
            <p:cNvSpPr/>
            <p:nvPr/>
          </p:nvSpPr>
          <p:spPr>
            <a:xfrm>
              <a:off x="3054773" y="5408215"/>
              <a:ext cx="2733184" cy="841730"/>
            </a:xfrm>
            <a:prstGeom prst="wedgeRoundRectCallout">
              <a:avLst>
                <a:gd name="adj1" fmla="val 61650"/>
                <a:gd name="adj2" fmla="val -50285"/>
                <a:gd name="adj3" fmla="val 16667"/>
              </a:avLst>
            </a:prstGeom>
            <a:solidFill>
              <a:srgbClr val="F2F6FF">
                <a:alpha val="74000"/>
              </a:srgb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A2AC10-970C-424A-ABF3-1A69D78EB5D1}"/>
                </a:ext>
              </a:extLst>
            </p:cNvPr>
            <p:cNvSpPr txBox="1"/>
            <p:nvPr/>
          </p:nvSpPr>
          <p:spPr>
            <a:xfrm>
              <a:off x="2667277" y="5505914"/>
              <a:ext cx="30985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워렌 버핏의 투자 기준이 되는 </a:t>
              </a:r>
              <a:endPara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청산가치로 주식을 추천해주는 서비스가 없어서 해보고 싶었어요</a:t>
              </a:r>
              <a:endParaRPr lang="en-US" altLang="ko-KR" sz="1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1E8C48-4A20-43EA-83E1-338AFC6F6354}"/>
              </a:ext>
            </a:extLst>
          </p:cNvPr>
          <p:cNvGrpSpPr/>
          <p:nvPr/>
        </p:nvGrpSpPr>
        <p:grpSpPr>
          <a:xfrm>
            <a:off x="2936845" y="4546266"/>
            <a:ext cx="3098517" cy="353072"/>
            <a:chOff x="2572579" y="5408215"/>
            <a:chExt cx="3098517" cy="353072"/>
          </a:xfrm>
        </p:grpSpPr>
        <p:sp>
          <p:nvSpPr>
            <p:cNvPr id="39" name="말풍선: 모서리가 둥근 사각형 38">
              <a:extLst>
                <a:ext uri="{FF2B5EF4-FFF2-40B4-BE49-F238E27FC236}">
                  <a16:creationId xmlns:a16="http://schemas.microsoft.com/office/drawing/2014/main" id="{D58B4748-253C-4D29-81FB-CCC073DF463F}"/>
                </a:ext>
              </a:extLst>
            </p:cNvPr>
            <p:cNvSpPr/>
            <p:nvPr/>
          </p:nvSpPr>
          <p:spPr>
            <a:xfrm>
              <a:off x="3006766" y="5427671"/>
              <a:ext cx="2642614" cy="333616"/>
            </a:xfrm>
            <a:prstGeom prst="wedgeRoundRectCallout">
              <a:avLst>
                <a:gd name="adj1" fmla="val 63386"/>
                <a:gd name="adj2" fmla="val -21128"/>
                <a:gd name="adj3" fmla="val 16667"/>
              </a:avLst>
            </a:prstGeom>
            <a:solidFill>
              <a:srgbClr val="F2F6FF">
                <a:alpha val="74000"/>
              </a:srgb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13DAD5-3810-4CCE-AEF8-48D83E14F290}"/>
                </a:ext>
              </a:extLst>
            </p:cNvPr>
            <p:cNvSpPr txBox="1"/>
            <p:nvPr/>
          </p:nvSpPr>
          <p:spPr>
            <a:xfrm>
              <a:off x="2572579" y="5408215"/>
              <a:ext cx="3098517" cy="33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 latinLnBrk="0">
                <a:lnSpc>
                  <a:spcPct val="150000"/>
                </a:lnSpc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좋은데요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!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주식 공부 중인데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endParaRPr lang="en-US" altLang="ko-KR" sz="1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414E8D-D714-40C2-8725-335822FB522E}"/>
              </a:ext>
            </a:extLst>
          </p:cNvPr>
          <p:cNvGrpSpPr/>
          <p:nvPr/>
        </p:nvGrpSpPr>
        <p:grpSpPr>
          <a:xfrm>
            <a:off x="-57742" y="5399147"/>
            <a:ext cx="3457048" cy="610617"/>
            <a:chOff x="2397610" y="5427670"/>
            <a:chExt cx="3587431" cy="610617"/>
          </a:xfrm>
        </p:grpSpPr>
        <p:sp>
          <p:nvSpPr>
            <p:cNvPr id="42" name="말풍선: 모서리가 둥근 사각형 41">
              <a:extLst>
                <a:ext uri="{FF2B5EF4-FFF2-40B4-BE49-F238E27FC236}">
                  <a16:creationId xmlns:a16="http://schemas.microsoft.com/office/drawing/2014/main" id="{C4319498-72AE-46AD-A5D6-4F3FA506DBA6}"/>
                </a:ext>
              </a:extLst>
            </p:cNvPr>
            <p:cNvSpPr/>
            <p:nvPr/>
          </p:nvSpPr>
          <p:spPr>
            <a:xfrm>
              <a:off x="3045677" y="5427670"/>
              <a:ext cx="2742281" cy="610617"/>
            </a:xfrm>
            <a:prstGeom prst="wedgeRoundRectCallout">
              <a:avLst>
                <a:gd name="adj1" fmla="val -46258"/>
                <a:gd name="adj2" fmla="val 77608"/>
                <a:gd name="adj3" fmla="val 16667"/>
              </a:avLst>
            </a:prstGeom>
            <a:solidFill>
              <a:srgbClr val="F2F6FF">
                <a:alpha val="74000"/>
              </a:srgb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13259D-57C2-49DB-9F9E-D6BF3E0B537D}"/>
                </a:ext>
              </a:extLst>
            </p:cNvPr>
            <p:cNvSpPr txBox="1"/>
            <p:nvPr/>
          </p:nvSpPr>
          <p:spPr>
            <a:xfrm>
              <a:off x="2397610" y="5511224"/>
              <a:ext cx="35874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그럼 저희가 직접 데이터 가져와서</a:t>
              </a:r>
              <a:endPara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vl="1" algn="ctr" latinLnBrk="0"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살펴볼까요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  <a:endParaRPr lang="en-US" altLang="ko-KR" sz="1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727EA7-6B18-473D-B9D0-FC74446FE95F}"/>
              </a:ext>
            </a:extLst>
          </p:cNvPr>
          <p:cNvCxnSpPr>
            <a:cxnSpLocks/>
          </p:cNvCxnSpPr>
          <p:nvPr/>
        </p:nvCxnSpPr>
        <p:spPr>
          <a:xfrm>
            <a:off x="3649493" y="1101438"/>
            <a:ext cx="4893013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475D53-8033-49DE-AFBE-5971FE02A5FA}"/>
              </a:ext>
            </a:extLst>
          </p:cNvPr>
          <p:cNvSpPr txBox="1"/>
          <p:nvPr/>
        </p:nvSpPr>
        <p:spPr>
          <a:xfrm>
            <a:off x="8809913" y="2301791"/>
            <a:ext cx="20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96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1C65CB-284A-42D6-8424-AA1E0ABCE2A9}"/>
              </a:ext>
            </a:extLst>
          </p:cNvPr>
          <p:cNvGrpSpPr/>
          <p:nvPr/>
        </p:nvGrpSpPr>
        <p:grpSpPr>
          <a:xfrm>
            <a:off x="27" y="540926"/>
            <a:ext cx="2223627" cy="560512"/>
            <a:chOff x="73950" y="1117330"/>
            <a:chExt cx="2951018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F25EEAF8-CF4D-4DBB-9589-A6901D7FDA57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9ABAEF-941B-4DF0-B870-C5704B962FCF}"/>
                </a:ext>
              </a:extLst>
            </p:cNvPr>
            <p:cNvSpPr txBox="1"/>
            <p:nvPr/>
          </p:nvSpPr>
          <p:spPr>
            <a:xfrm>
              <a:off x="115286" y="1151046"/>
              <a:ext cx="2671596" cy="715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분석주제 및 목표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5EBA98-D15F-4A52-A606-CF67798FFD5F}"/>
              </a:ext>
            </a:extLst>
          </p:cNvPr>
          <p:cNvGrpSpPr/>
          <p:nvPr/>
        </p:nvGrpSpPr>
        <p:grpSpPr>
          <a:xfrm>
            <a:off x="1557329" y="2149621"/>
            <a:ext cx="9077342" cy="671209"/>
            <a:chOff x="2576394" y="1857786"/>
            <a:chExt cx="9077342" cy="67120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221F13-7988-44DC-AB41-5353270AE2A7}"/>
                </a:ext>
              </a:extLst>
            </p:cNvPr>
            <p:cNvGrpSpPr/>
            <p:nvPr/>
          </p:nvGrpSpPr>
          <p:grpSpPr>
            <a:xfrm>
              <a:off x="3333581" y="1902000"/>
              <a:ext cx="8320155" cy="582780"/>
              <a:chOff x="3333581" y="2320292"/>
              <a:chExt cx="8320155" cy="58278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9549087-EEF4-4204-989E-7BD79093974B}"/>
                  </a:ext>
                </a:extLst>
              </p:cNvPr>
              <p:cNvSpPr/>
              <p:nvPr/>
            </p:nvSpPr>
            <p:spPr>
              <a:xfrm>
                <a:off x="3333581" y="2320292"/>
                <a:ext cx="8008870" cy="582780"/>
              </a:xfrm>
              <a:prstGeom prst="rect">
                <a:avLst/>
              </a:prstGeom>
              <a:solidFill>
                <a:srgbClr val="F2F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E9D027-7994-4061-B366-DAE5DDBEE39E}"/>
                  </a:ext>
                </a:extLst>
              </p:cNvPr>
              <p:cNvSpPr txBox="1"/>
              <p:nvPr/>
            </p:nvSpPr>
            <p:spPr>
              <a:xfrm>
                <a:off x="4122034" y="2370339"/>
                <a:ext cx="7531702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기업이 파산했을 때</a:t>
                </a:r>
                <a:r>
                  <a:rPr lang="en-US" altLang="ko-KR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보유한 자산을 처분해서 얻을 수 있는 금액</a:t>
                </a:r>
                <a:endPara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A37F9A6-39A2-4A19-8048-6116E247DC52}"/>
                </a:ext>
              </a:extLst>
            </p:cNvPr>
            <p:cNvGrpSpPr/>
            <p:nvPr/>
          </p:nvGrpSpPr>
          <p:grpSpPr>
            <a:xfrm>
              <a:off x="2576394" y="1857786"/>
              <a:ext cx="1882079" cy="671209"/>
              <a:chOff x="2576394" y="2276078"/>
              <a:chExt cx="1882079" cy="671209"/>
            </a:xfrm>
          </p:grpSpPr>
          <p:sp>
            <p:nvSpPr>
              <p:cNvPr id="9" name="화살표: 오각형 8">
                <a:extLst>
                  <a:ext uri="{FF2B5EF4-FFF2-40B4-BE49-F238E27FC236}">
                    <a16:creationId xmlns:a16="http://schemas.microsoft.com/office/drawing/2014/main" id="{8C936465-4467-4A1F-879F-6B6EBCA02927}"/>
                  </a:ext>
                </a:extLst>
              </p:cNvPr>
              <p:cNvSpPr/>
              <p:nvPr/>
            </p:nvSpPr>
            <p:spPr>
              <a:xfrm>
                <a:off x="2811294" y="2276078"/>
                <a:ext cx="1647179" cy="671209"/>
              </a:xfrm>
              <a:prstGeom prst="homePlate">
                <a:avLst/>
              </a:prstGeom>
              <a:solidFill>
                <a:srgbClr val="15D9B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B42BF-59E0-4968-83E6-4385A36E62C1}"/>
                  </a:ext>
                </a:extLst>
              </p:cNvPr>
              <p:cNvSpPr txBox="1"/>
              <p:nvPr/>
            </p:nvSpPr>
            <p:spPr>
              <a:xfrm>
                <a:off x="2576394" y="2351295"/>
                <a:ext cx="1823715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청산가치</a:t>
                </a:r>
                <a:endPara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565FB9-10ED-495B-B37B-610204D0CF12}"/>
              </a:ext>
            </a:extLst>
          </p:cNvPr>
          <p:cNvGrpSpPr/>
          <p:nvPr/>
        </p:nvGrpSpPr>
        <p:grpSpPr>
          <a:xfrm>
            <a:off x="1557329" y="4161294"/>
            <a:ext cx="7740008" cy="671209"/>
            <a:chOff x="2532400" y="3589312"/>
            <a:chExt cx="7740008" cy="67120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345E9E3-8B9B-40AC-B5B0-4D51C5863F39}"/>
                </a:ext>
              </a:extLst>
            </p:cNvPr>
            <p:cNvGrpSpPr/>
            <p:nvPr/>
          </p:nvGrpSpPr>
          <p:grpSpPr>
            <a:xfrm>
              <a:off x="3333581" y="3633526"/>
              <a:ext cx="6938827" cy="582780"/>
              <a:chOff x="3333581" y="2320292"/>
              <a:chExt cx="6938827" cy="58278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CBC3DC2-B5B0-4FC2-80DB-1A48481F1460}"/>
                  </a:ext>
                </a:extLst>
              </p:cNvPr>
              <p:cNvSpPr/>
              <p:nvPr/>
            </p:nvSpPr>
            <p:spPr>
              <a:xfrm>
                <a:off x="3333581" y="2320292"/>
                <a:ext cx="6938827" cy="582780"/>
              </a:xfrm>
              <a:prstGeom prst="rect">
                <a:avLst/>
              </a:prstGeom>
              <a:solidFill>
                <a:srgbClr val="F2F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9735E2-BD6A-422F-A68D-2AE51A00C262}"/>
                  </a:ext>
                </a:extLst>
              </p:cNvPr>
              <p:cNvSpPr txBox="1"/>
              <p:nvPr/>
            </p:nvSpPr>
            <p:spPr>
              <a:xfrm>
                <a:off x="4223301" y="2370339"/>
                <a:ext cx="6049107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en-US" altLang="ko-KR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주가 </a:t>
                </a:r>
                <a:r>
                  <a:rPr lang="en-US" altLang="ko-KR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x </a:t>
                </a: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발행 주식수</a:t>
                </a:r>
                <a:r>
                  <a:rPr lang="en-US" altLang="ko-KR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상장회사를 평가하는 지표</a:t>
                </a:r>
                <a:endPara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710CA97-80BE-408D-9108-0EDE5BA32340}"/>
                </a:ext>
              </a:extLst>
            </p:cNvPr>
            <p:cNvGrpSpPr/>
            <p:nvPr/>
          </p:nvGrpSpPr>
          <p:grpSpPr>
            <a:xfrm>
              <a:off x="2532400" y="3589312"/>
              <a:ext cx="2199887" cy="671209"/>
              <a:chOff x="2532400" y="2276078"/>
              <a:chExt cx="2199887" cy="671209"/>
            </a:xfrm>
          </p:grpSpPr>
          <p:sp>
            <p:nvSpPr>
              <p:cNvPr id="32" name="화살표: 오각형 31">
                <a:extLst>
                  <a:ext uri="{FF2B5EF4-FFF2-40B4-BE49-F238E27FC236}">
                    <a16:creationId xmlns:a16="http://schemas.microsoft.com/office/drawing/2014/main" id="{674895F6-FDF4-4ACC-8B64-F87D8D8F922A}"/>
                  </a:ext>
                </a:extLst>
              </p:cNvPr>
              <p:cNvSpPr/>
              <p:nvPr/>
            </p:nvSpPr>
            <p:spPr>
              <a:xfrm>
                <a:off x="2811294" y="2276078"/>
                <a:ext cx="1647179" cy="671209"/>
              </a:xfrm>
              <a:prstGeom prst="homePlate">
                <a:avLst/>
              </a:prstGeom>
              <a:solidFill>
                <a:srgbClr val="15D9B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12DCF2-D9D7-4380-BC7A-BCE5C35CEF4C}"/>
                  </a:ext>
                </a:extLst>
              </p:cNvPr>
              <p:cNvSpPr txBox="1"/>
              <p:nvPr/>
            </p:nvSpPr>
            <p:spPr>
              <a:xfrm>
                <a:off x="2532400" y="2364507"/>
                <a:ext cx="2199887" cy="454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  <a:defRPr/>
                </a:pPr>
                <a:r>
                  <a:rPr lang="ko-KR" altLang="en-US" b="1" ker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시가총액</a:t>
                </a:r>
                <a:endParaRPr lang="en-US" altLang="ko-KR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2CF5AB-FA82-4807-99EF-40184CEF31C7}"/>
              </a:ext>
            </a:extLst>
          </p:cNvPr>
          <p:cNvGrpSpPr/>
          <p:nvPr/>
        </p:nvGrpSpPr>
        <p:grpSpPr>
          <a:xfrm>
            <a:off x="1663676" y="3071912"/>
            <a:ext cx="4260469" cy="414024"/>
            <a:chOff x="4146629" y="2383512"/>
            <a:chExt cx="3125820" cy="41402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AA693E-7F9F-4587-A68D-DF3605B60E53}"/>
                </a:ext>
              </a:extLst>
            </p:cNvPr>
            <p:cNvSpPr/>
            <p:nvPr/>
          </p:nvSpPr>
          <p:spPr>
            <a:xfrm>
              <a:off x="4223302" y="2425828"/>
              <a:ext cx="3049147" cy="371708"/>
            </a:xfrm>
            <a:prstGeom prst="rect">
              <a:avLst/>
            </a:prstGeom>
            <a:solidFill>
              <a:srgbClr val="F2F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BBAC2-5B93-48BA-BE3C-1CAB14013B5C}"/>
                </a:ext>
              </a:extLst>
            </p:cNvPr>
            <p:cNvSpPr txBox="1"/>
            <p:nvPr/>
          </p:nvSpPr>
          <p:spPr>
            <a:xfrm>
              <a:off x="4146629" y="2383512"/>
              <a:ext cx="3125820" cy="414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청산가치 </a:t>
              </a:r>
              <a:r>
                <a:rPr lang="en-US" altLang="ko-KR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= *</a:t>
              </a:r>
              <a:r>
                <a:rPr lang="ko-KR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유동자산 </a:t>
              </a:r>
              <a:r>
                <a:rPr lang="en-US" altLang="ko-KR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*</a:t>
              </a:r>
              <a:r>
                <a:rPr lang="ko-KR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부채총계</a:t>
              </a:r>
              <a:endPara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234EF3F-A749-4039-87D9-3556098662E0}"/>
              </a:ext>
            </a:extLst>
          </p:cNvPr>
          <p:cNvSpPr txBox="1"/>
          <p:nvPr/>
        </p:nvSpPr>
        <p:spPr>
          <a:xfrm>
            <a:off x="6095999" y="5909404"/>
            <a:ext cx="654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유동자산 </a:t>
            </a:r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기업이 가진 현금성 자산으로</a:t>
            </a:r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파산해도 회수할 수 있는 돈 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246A9F-6686-4BA6-BF09-CD67B41C132D}"/>
              </a:ext>
            </a:extLst>
          </p:cNvPr>
          <p:cNvSpPr txBox="1"/>
          <p:nvPr/>
        </p:nvSpPr>
        <p:spPr>
          <a:xfrm>
            <a:off x="8774353" y="6217181"/>
            <a:ext cx="3336588" cy="311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부채총계 </a:t>
            </a:r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기업이 가진 부채의 총합 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1620241-DF4A-4578-8BD1-43E9A875D95C}"/>
              </a:ext>
            </a:extLst>
          </p:cNvPr>
          <p:cNvCxnSpPr>
            <a:cxnSpLocks/>
          </p:cNvCxnSpPr>
          <p:nvPr/>
        </p:nvCxnSpPr>
        <p:spPr>
          <a:xfrm>
            <a:off x="3649493" y="1101438"/>
            <a:ext cx="4893013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A9CFC0A-2784-44D9-B032-8A81F898383F}"/>
              </a:ext>
            </a:extLst>
          </p:cNvPr>
          <p:cNvSpPr txBox="1"/>
          <p:nvPr/>
        </p:nvSpPr>
        <p:spPr>
          <a:xfrm>
            <a:off x="4057517" y="577820"/>
            <a:ext cx="367873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배경지식을 위한 용어 설명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2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91E5A4-FFD6-4C9C-9F96-CF8FB5F3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" t="3920" r="2309" b="10313"/>
          <a:stretch/>
        </p:blipFill>
        <p:spPr>
          <a:xfrm>
            <a:off x="933855" y="1984910"/>
            <a:ext cx="5564221" cy="44278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94A1D-D02E-4942-BD4A-864B64811339}"/>
              </a:ext>
            </a:extLst>
          </p:cNvPr>
          <p:cNvSpPr txBox="1"/>
          <p:nvPr/>
        </p:nvSpPr>
        <p:spPr>
          <a:xfrm>
            <a:off x="2080036" y="452527"/>
            <a:ext cx="803192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Ex,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1-1.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청산가치 추출을 위한 기업 재무제표 크롤링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(API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활용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137" y="1487824"/>
            <a:ext cx="2244573" cy="560512"/>
            <a:chOff x="73125" y="1117330"/>
            <a:chExt cx="2951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73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데이터 수집 방법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C9B99D-9C1E-40BA-8026-A20FA9F7F294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1C3187B-B2FF-43DE-9DC4-8342CE5E8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" r="21677" b="52973"/>
          <a:stretch/>
        </p:blipFill>
        <p:spPr>
          <a:xfrm>
            <a:off x="6607603" y="3112839"/>
            <a:ext cx="4880763" cy="1648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9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137" y="1487824"/>
            <a:ext cx="2244573" cy="560512"/>
            <a:chOff x="73125" y="1117330"/>
            <a:chExt cx="2951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73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데이터 수집 방법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E761C5-5C24-44FE-A8E2-1CAE40D15262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482C7-AB29-406C-BFEB-85D1FCBE5838}"/>
              </a:ext>
            </a:extLst>
          </p:cNvPr>
          <p:cNvSpPr txBox="1"/>
          <p:nvPr/>
        </p:nvSpPr>
        <p:spPr>
          <a:xfrm>
            <a:off x="2531899" y="449129"/>
            <a:ext cx="712820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Ex,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1-2.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상장회사 주식 </a:t>
            </a:r>
            <a:r>
              <a:rPr lang="ko-KR" altLang="en-US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종목명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및 기업코드 추출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(API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활용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15977D-F70B-43E1-9927-E866D181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77" y="1593518"/>
            <a:ext cx="8553856" cy="4643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81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137" y="1487824"/>
            <a:ext cx="2244573" cy="560512"/>
            <a:chOff x="73125" y="1117330"/>
            <a:chExt cx="2951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73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데이터 수집 방법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45BA53-F6CC-47BC-AB6D-91F55DC86B51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C23389-1262-4EA0-AE5B-A4ACD75C43F3}"/>
              </a:ext>
            </a:extLst>
          </p:cNvPr>
          <p:cNvSpPr txBox="1"/>
          <p:nvPr/>
        </p:nvSpPr>
        <p:spPr>
          <a:xfrm>
            <a:off x="1717276" y="452527"/>
            <a:ext cx="8795548" cy="456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Ex,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2-1.  </a:t>
            </a:r>
            <a:r>
              <a:rPr lang="ko-KR" altLang="en-US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크롤링을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통한 종가 및 날짜 데이터 추출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주가 이동평균 계산  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9647B-7F1B-4A1C-A132-E267419BF6BC}"/>
              </a:ext>
            </a:extLst>
          </p:cNvPr>
          <p:cNvSpPr txBox="1"/>
          <p:nvPr/>
        </p:nvSpPr>
        <p:spPr>
          <a:xfrm>
            <a:off x="5545862" y="1147695"/>
            <a:ext cx="6143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네이버 증권의 시세 페이지에서 종가 및 날짜 데이터 크롤링해서, 기업별 종목코드로 </a:t>
            </a:r>
            <a:r>
              <a:rPr lang="ko-KR" altLang="en-US" sz="1200" dirty="0" err="1"/>
              <a:t>DataFrmae</a:t>
            </a:r>
            <a:r>
              <a:rPr lang="ko-KR" altLang="en-US" sz="1200" dirty="0"/>
              <a:t> 만들기 </a:t>
            </a:r>
            <a:r>
              <a:rPr lang="en-US" altLang="ko-KR" sz="1200" dirty="0"/>
              <a:t>(</a:t>
            </a:r>
            <a:r>
              <a:rPr lang="ko-KR" altLang="en-US" sz="1200" dirty="0"/>
              <a:t>삭제예정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0B9884-3506-41AF-A9C2-C5181706E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68" r="13544" b="18717"/>
          <a:stretch/>
        </p:blipFill>
        <p:spPr>
          <a:xfrm>
            <a:off x="2244436" y="1963513"/>
            <a:ext cx="6572116" cy="4331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41E1A4-020D-480F-99A0-AAC5D65FE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2"/>
          <a:stretch/>
        </p:blipFill>
        <p:spPr>
          <a:xfrm>
            <a:off x="3844766" y="3013763"/>
            <a:ext cx="7362825" cy="31535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1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321C002-5315-4E6F-99D7-683DBDF3A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7"/>
          <a:stretch/>
        </p:blipFill>
        <p:spPr>
          <a:xfrm>
            <a:off x="1236518" y="1107001"/>
            <a:ext cx="4158861" cy="5499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94A1D-D02E-4942-BD4A-864B64811339}"/>
              </a:ext>
            </a:extLst>
          </p:cNvPr>
          <p:cNvSpPr txBox="1"/>
          <p:nvPr/>
        </p:nvSpPr>
        <p:spPr>
          <a:xfrm>
            <a:off x="2080036" y="452527"/>
            <a:ext cx="803192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Ex,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1-1.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청산가치 추출을 위한 기업 재무제표 크롤링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(API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활용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137" y="1487824"/>
            <a:ext cx="2244573" cy="560512"/>
            <a:chOff x="73125" y="1117330"/>
            <a:chExt cx="2951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73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데이터 수집 방법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C9B99D-9C1E-40BA-8026-A20FA9F7F294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E012AB0-80F5-4C53-B6C0-77BFF2C73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50889"/>
          <a:stretch/>
        </p:blipFill>
        <p:spPr>
          <a:xfrm>
            <a:off x="4661401" y="1131518"/>
            <a:ext cx="4270443" cy="54753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67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D111-02DB-4492-AE0C-282BB6C1BFFE}"/>
              </a:ext>
            </a:extLst>
          </p:cNvPr>
          <p:cNvGrpSpPr/>
          <p:nvPr/>
        </p:nvGrpSpPr>
        <p:grpSpPr>
          <a:xfrm>
            <a:off x="-137" y="1487824"/>
            <a:ext cx="2244573" cy="560512"/>
            <a:chOff x="73125" y="1117330"/>
            <a:chExt cx="2951843" cy="883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A321608-3682-40E6-9C45-FCD43873C969}"/>
                </a:ext>
              </a:extLst>
            </p:cNvPr>
            <p:cNvSpPr/>
            <p:nvPr/>
          </p:nvSpPr>
          <p:spPr>
            <a:xfrm>
              <a:off x="73950" y="1117330"/>
              <a:ext cx="2951018" cy="883209"/>
            </a:xfrm>
            <a:prstGeom prst="homePlate">
              <a:avLst/>
            </a:prstGeom>
            <a:solidFill>
              <a:srgbClr val="2731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F7133-A450-4B53-A2C9-139B5B2AA90E}"/>
                </a:ext>
              </a:extLst>
            </p:cNvPr>
            <p:cNvSpPr txBox="1"/>
            <p:nvPr/>
          </p:nvSpPr>
          <p:spPr>
            <a:xfrm>
              <a:off x="73125" y="1151046"/>
              <a:ext cx="2671596" cy="715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kern="0" dirty="0">
                  <a:solidFill>
                    <a:schemeClr val="bg1"/>
                  </a:solidFill>
                </a:rPr>
                <a:t>데이터 수집 방법</a:t>
              </a:r>
              <a:endParaRPr lang="en-US" altLang="ko-KR" sz="1100" b="1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C9B99D-9C1E-40BA-8026-A20FA9F7F294}"/>
              </a:ext>
            </a:extLst>
          </p:cNvPr>
          <p:cNvCxnSpPr/>
          <p:nvPr/>
        </p:nvCxnSpPr>
        <p:spPr>
          <a:xfrm>
            <a:off x="1236518" y="1013039"/>
            <a:ext cx="9757064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BF31C0-9503-479F-953B-7669DB4678CC}"/>
              </a:ext>
            </a:extLst>
          </p:cNvPr>
          <p:cNvSpPr txBox="1"/>
          <p:nvPr/>
        </p:nvSpPr>
        <p:spPr>
          <a:xfrm>
            <a:off x="2244436" y="452527"/>
            <a:ext cx="763731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Ex,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2-2.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시가총액 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307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246</Words>
  <Application>Microsoft Office PowerPoint</Application>
  <PresentationFormat>와이드스크린</PresentationFormat>
  <Paragraphs>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나눔스퀘어라운드OTF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정소연</cp:lastModifiedBy>
  <cp:revision>66</cp:revision>
  <dcterms:created xsi:type="dcterms:W3CDTF">2021-05-31T15:17:18Z</dcterms:created>
  <dcterms:modified xsi:type="dcterms:W3CDTF">2021-06-22T13:47:53Z</dcterms:modified>
</cp:coreProperties>
</file>