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Nunito"/>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Nunito-regular.fntdata"/><Relationship Id="rId21" Type="http://schemas.openxmlformats.org/officeDocument/2006/relationships/font" Target="fonts/PlayfairDisplay-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Nuni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678b3e3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678b3e3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0ba3788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0ba3788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8924dfd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8924df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8924dfd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8924dfd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678b3e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678b3e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678b3e3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678b3e3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678b3e3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678b3e3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urses.bootcampspot.com/courses/2412/pages/10-dot-2-2-exploring-unlabeled-data?module_item_id=77544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urses.bootcampspot.com/courses/2412/pages/10-dot-2-3-using-the-k-means-algorithm-for-customer-segmentation?module_item_id=775445" TargetMode="External"/><Relationship Id="rId4" Type="http://schemas.openxmlformats.org/officeDocument/2006/relationships/hyperlink" Target="https://scikit-learn.org/sta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owardsdatascience.com/dbscan-clustering-explained-97556a2ad5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code/jamesbennettjr/customers-clustering-k-means-dbscan-and-ap/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tutorialspoint.com/what-is-the-difference-between-k-means-and-dbsca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063401" y="1782151"/>
            <a:ext cx="5941500" cy="2142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Unsupervised Learning</a:t>
            </a:r>
            <a:endParaRPr/>
          </a:p>
        </p:txBody>
      </p:sp>
      <p:sp>
        <p:nvSpPr>
          <p:cNvPr id="59" name="Google Shape;59;p13"/>
          <p:cNvSpPr txBox="1"/>
          <p:nvPr>
            <p:ph idx="1" type="subTitle"/>
          </p:nvPr>
        </p:nvSpPr>
        <p:spPr>
          <a:xfrm>
            <a:off x="6365725" y="4064400"/>
            <a:ext cx="3460200" cy="107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James Bennett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purpose of </a:t>
            </a:r>
            <a:r>
              <a:rPr lang="en"/>
              <a:t>today's</a:t>
            </a:r>
            <a:r>
              <a:rPr lang="en"/>
              <a:t> project is to describe Unsupervised Learning, and to demonstrate different algorithms which may be used to achieve the goal of gathering data via scatterplot.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Unsupervised Learning	</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Unsupervised learning</a:t>
            </a:r>
            <a:r>
              <a:rPr lang="en" sz="1500">
                <a:latin typeface="Roboto"/>
                <a:ea typeface="Roboto"/>
                <a:cs typeface="Roboto"/>
                <a:sym typeface="Roboto"/>
              </a:rPr>
              <a:t> is the area of machine learning that finds interesting patterns in data. </a:t>
            </a:r>
            <a:endParaRPr sz="1500">
              <a:latin typeface="Roboto"/>
              <a:ea typeface="Roboto"/>
              <a:cs typeface="Roboto"/>
              <a:sym typeface="Roboto"/>
            </a:endParaRPr>
          </a:p>
          <a:p>
            <a:pPr indent="0" lvl="0" marL="0" rtl="0" algn="l">
              <a:spcBef>
                <a:spcPts val="1200"/>
              </a:spcBef>
              <a:spcAft>
                <a:spcPts val="0"/>
              </a:spcAft>
              <a:buNone/>
            </a:pPr>
            <a:r>
              <a:rPr lang="en" sz="1500">
                <a:solidFill>
                  <a:srgbClr val="2B2B2B"/>
                </a:solidFill>
                <a:latin typeface="Roboto"/>
                <a:ea typeface="Roboto"/>
                <a:cs typeface="Roboto"/>
                <a:sym typeface="Roboto"/>
              </a:rPr>
              <a:t>Unsupervised learning uses </a:t>
            </a:r>
            <a:r>
              <a:rPr b="1" lang="en" sz="1500">
                <a:solidFill>
                  <a:srgbClr val="2B2B2B"/>
                </a:solidFill>
                <a:latin typeface="Roboto"/>
                <a:ea typeface="Roboto"/>
                <a:cs typeface="Roboto"/>
                <a:sym typeface="Roboto"/>
              </a:rPr>
              <a:t>unlabeled data</a:t>
            </a:r>
            <a:r>
              <a:rPr lang="en" sz="1500">
                <a:solidFill>
                  <a:srgbClr val="2B2B2B"/>
                </a:solidFill>
                <a:latin typeface="Roboto"/>
                <a:ea typeface="Roboto"/>
                <a:cs typeface="Roboto"/>
                <a:sym typeface="Roboto"/>
              </a:rPr>
              <a:t>, which represents raw information, to find patterns or to group data. To break this down into steps, the process first interprets the unlabeled data, then uses an algorithm to process the data, and finally creates the output of groups by characteristic.</a:t>
            </a:r>
            <a:endParaRPr sz="1500">
              <a:solidFill>
                <a:srgbClr val="2B2B2B"/>
              </a:solidFill>
              <a:latin typeface="Roboto"/>
              <a:ea typeface="Roboto"/>
              <a:cs typeface="Roboto"/>
              <a:sym typeface="Roboto"/>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3"/>
              </a:rPr>
              <a:t>10.2.2: Exploring Unlabeled Data: Bootcamp: UNCC-VIRT-FIN-PT-09-2022-U-B-TTH (bootcampspot.com)</a:t>
            </a:r>
            <a:endParaRPr sz="1500">
              <a:solidFill>
                <a:srgbClr val="2B2B2B"/>
              </a:solidFill>
              <a:latin typeface="Roboto"/>
              <a:ea typeface="Roboto"/>
              <a:cs typeface="Roboto"/>
              <a:sym typeface="Roboto"/>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SCIKIT LEARN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B2B2B"/>
                </a:solidFill>
                <a:latin typeface="Roboto"/>
                <a:ea typeface="Roboto"/>
                <a:cs typeface="Roboto"/>
                <a:sym typeface="Roboto"/>
              </a:rPr>
              <a:t>This open source library for Python programming offers several algorithms for supervised and unsupervised learning. </a:t>
            </a:r>
            <a:r>
              <a:rPr lang="en" sz="1100" u="sng">
                <a:solidFill>
                  <a:schemeClr val="hlink"/>
                </a:solidFill>
                <a:latin typeface="Arial"/>
                <a:ea typeface="Arial"/>
                <a:cs typeface="Arial"/>
                <a:sym typeface="Arial"/>
                <a:hlinkClick r:id="rId3"/>
              </a:rPr>
              <a:t>10.2.3: Using the K-Means Algorithm for Customer Segmentation: Bootcamp: UNCC-VIRT-FIN-PT-09-2022-U-B-TTH (bootcampspot.com)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Some Algorithms include:</a:t>
            </a:r>
            <a:endParaRPr/>
          </a:p>
          <a:p>
            <a:pPr indent="-304800" lvl="0" marL="457200" rtl="0" algn="l">
              <a:spcBef>
                <a:spcPts val="1200"/>
              </a:spcBef>
              <a:spcAft>
                <a:spcPts val="0"/>
              </a:spcAft>
              <a:buSzPts val="1200"/>
              <a:buChar char="●"/>
            </a:pPr>
            <a:r>
              <a:rPr lang="en" sz="1200"/>
              <a:t>Regression</a:t>
            </a:r>
            <a:endParaRPr sz="1200"/>
          </a:p>
          <a:p>
            <a:pPr indent="-304800" lvl="0" marL="457200" rtl="0" algn="l">
              <a:spcBef>
                <a:spcPts val="0"/>
              </a:spcBef>
              <a:spcAft>
                <a:spcPts val="0"/>
              </a:spcAft>
              <a:buSzPts val="1200"/>
              <a:buChar char="●"/>
            </a:pPr>
            <a:r>
              <a:rPr lang="en" sz="1200"/>
              <a:t>Clustering</a:t>
            </a:r>
            <a:endParaRPr sz="1200"/>
          </a:p>
          <a:p>
            <a:pPr indent="-304800" lvl="0" marL="457200" rtl="0" algn="l">
              <a:spcBef>
                <a:spcPts val="0"/>
              </a:spcBef>
              <a:spcAft>
                <a:spcPts val="0"/>
              </a:spcAft>
              <a:buSzPts val="1200"/>
              <a:buChar char="●"/>
            </a:pPr>
            <a:r>
              <a:rPr lang="en" sz="1200"/>
              <a:t>Classification</a:t>
            </a:r>
            <a:endParaRPr sz="1200"/>
          </a:p>
          <a:p>
            <a:pPr indent="0" lvl="0" marL="0" rtl="0" algn="l">
              <a:spcBef>
                <a:spcPts val="1200"/>
              </a:spcBef>
              <a:spcAft>
                <a:spcPts val="0"/>
              </a:spcAft>
              <a:buNone/>
            </a:pPr>
            <a:r>
              <a:rPr lang="en" sz="1200"/>
              <a:t>Examples of different algorithms linked below.</a:t>
            </a:r>
            <a:endParaRPr sz="1200"/>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4"/>
              </a:rPr>
              <a:t>scikit-learn: machine learning in Python — scikit-learn 1.2.0 documentation</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Encoding</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Sometimes data needs to be converted into numerical functions. </a:t>
            </a:r>
            <a:endParaRPr/>
          </a:p>
          <a:p>
            <a:pPr indent="-342900" lvl="0" marL="457200" rtl="0" algn="l">
              <a:spcBef>
                <a:spcPts val="0"/>
              </a:spcBef>
              <a:spcAft>
                <a:spcPts val="0"/>
              </a:spcAft>
              <a:buSzPts val="1800"/>
              <a:buChar char="●"/>
            </a:pPr>
            <a:r>
              <a:rPr lang="en"/>
              <a:t>Categorical Data is typically the type of data which </a:t>
            </a:r>
            <a:r>
              <a:rPr lang="en"/>
              <a:t>describe information which can be converted into boolean, thus turning this information into One’s and Zero’s. </a:t>
            </a:r>
            <a:endParaRPr/>
          </a:p>
          <a:p>
            <a:pPr indent="-342900" lvl="0" marL="457200" rtl="0" algn="l">
              <a:spcBef>
                <a:spcPts val="0"/>
              </a:spcBef>
              <a:spcAft>
                <a:spcPts val="0"/>
              </a:spcAft>
              <a:buSzPts val="1800"/>
              <a:buChar char="●"/>
            </a:pPr>
            <a:r>
              <a:rPr lang="en"/>
              <a:t>Encoding is used as a technique to read Categorical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27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DIFFERENT ALGORITHMS</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65125" lvl="0" marL="457200" rtl="0" algn="l">
              <a:spcBef>
                <a:spcPts val="0"/>
              </a:spcBef>
              <a:spcAft>
                <a:spcPts val="0"/>
              </a:spcAft>
              <a:buSzPts val="2150"/>
              <a:buFont typeface="Arial"/>
              <a:buChar char="●"/>
            </a:pPr>
            <a:r>
              <a:rPr lang="en" sz="2150">
                <a:highlight>
                  <a:srgbClr val="FFFFFF"/>
                </a:highlight>
                <a:latin typeface="Arial"/>
                <a:ea typeface="Arial"/>
                <a:cs typeface="Arial"/>
                <a:sym typeface="Arial"/>
              </a:rPr>
              <a:t>K Means</a:t>
            </a:r>
            <a:r>
              <a:rPr lang="en" sz="2150">
                <a:highlight>
                  <a:srgbClr val="FFFFFF"/>
                </a:highlight>
                <a:latin typeface="Arial"/>
                <a:ea typeface="Arial"/>
                <a:cs typeface="Arial"/>
                <a:sym typeface="Arial"/>
              </a:rPr>
              <a:t>-</a:t>
            </a:r>
            <a:r>
              <a:rPr lang="en" sz="1350">
                <a:highlight>
                  <a:srgbClr val="FFFFFF"/>
                </a:highlight>
                <a:latin typeface="Verdana"/>
                <a:ea typeface="Verdana"/>
                <a:cs typeface="Verdana"/>
                <a:sym typeface="Verdana"/>
              </a:rPr>
              <a:t>unsupervised learning method for clustering data points. The algorithm iteratively divides data points into K clusters by minimizing the variance in each cluster.</a:t>
            </a:r>
            <a:endParaRPr sz="1350">
              <a:highlight>
                <a:srgbClr val="FFFFFF"/>
              </a:highlight>
              <a:latin typeface="Verdana"/>
              <a:ea typeface="Verdana"/>
              <a:cs typeface="Verdana"/>
              <a:sym typeface="Verdana"/>
            </a:endParaRPr>
          </a:p>
          <a:p>
            <a:pPr indent="-365125" lvl="0" marL="457200" rtl="0" algn="l">
              <a:spcBef>
                <a:spcPts val="0"/>
              </a:spcBef>
              <a:spcAft>
                <a:spcPts val="0"/>
              </a:spcAft>
              <a:buSzPts val="2150"/>
              <a:buFont typeface="Arial"/>
              <a:buChar char="●"/>
            </a:pPr>
            <a:r>
              <a:rPr lang="en" sz="2150">
                <a:highlight>
                  <a:srgbClr val="FFFFFF"/>
                </a:highlight>
                <a:latin typeface="Arial"/>
                <a:ea typeface="Arial"/>
                <a:cs typeface="Arial"/>
                <a:sym typeface="Arial"/>
              </a:rPr>
              <a:t>Affinity Propagation- </a:t>
            </a:r>
            <a:r>
              <a:rPr lang="en" sz="1200">
                <a:solidFill>
                  <a:srgbClr val="202124"/>
                </a:solidFill>
                <a:highlight>
                  <a:srgbClr val="FFFFFF"/>
                </a:highlight>
                <a:latin typeface="Roboto"/>
                <a:ea typeface="Roboto"/>
                <a:cs typeface="Roboto"/>
                <a:sym typeface="Roboto"/>
              </a:rPr>
              <a:t>affinity propagation: An algorithm that </a:t>
            </a:r>
            <a:r>
              <a:rPr b="1" lang="en" sz="1200">
                <a:solidFill>
                  <a:srgbClr val="202124"/>
                </a:solidFill>
                <a:highlight>
                  <a:srgbClr val="FFFFFF"/>
                </a:highlight>
                <a:latin typeface="Roboto"/>
                <a:ea typeface="Roboto"/>
                <a:cs typeface="Roboto"/>
                <a:sym typeface="Roboto"/>
              </a:rPr>
              <a:t>identifies exemplars among data points and forms clusters of data points around these exemplars</a:t>
            </a:r>
            <a:r>
              <a:rPr lang="en" sz="1200">
                <a:solidFill>
                  <a:srgbClr val="202124"/>
                </a:solidFill>
                <a:highlight>
                  <a:srgbClr val="FFFFFF"/>
                </a:highlight>
                <a:latin typeface="Roboto"/>
                <a:ea typeface="Roboto"/>
                <a:cs typeface="Roboto"/>
                <a:sym typeface="Roboto"/>
              </a:rPr>
              <a:t>. It operates by simultaneously considering all data point as potential exemplars and exchanging messages between data points until a good set of exemplars and clusters emerges.</a:t>
            </a:r>
            <a:endParaRPr sz="2150">
              <a:highlight>
                <a:srgbClr val="FFFFFF"/>
              </a:highlight>
              <a:latin typeface="Arial"/>
              <a:ea typeface="Arial"/>
              <a:cs typeface="Arial"/>
              <a:sym typeface="Arial"/>
            </a:endParaRPr>
          </a:p>
          <a:p>
            <a:pPr indent="-365125" lvl="0" marL="457200" rtl="0" algn="l">
              <a:spcBef>
                <a:spcPts val="0"/>
              </a:spcBef>
              <a:spcAft>
                <a:spcPts val="0"/>
              </a:spcAft>
              <a:buSzPts val="2150"/>
              <a:buFont typeface="Arial"/>
              <a:buChar char="●"/>
            </a:pPr>
            <a:r>
              <a:rPr lang="en" sz="2150">
                <a:highlight>
                  <a:srgbClr val="FFFFFF"/>
                </a:highlight>
                <a:latin typeface="Arial"/>
                <a:ea typeface="Arial"/>
                <a:cs typeface="Arial"/>
                <a:sym typeface="Arial"/>
              </a:rPr>
              <a:t>DBSCAN- </a:t>
            </a:r>
            <a:r>
              <a:rPr lang="en" sz="1200">
                <a:highlight>
                  <a:srgbClr val="FFFFFF"/>
                </a:highlight>
                <a:latin typeface="Nunito"/>
                <a:ea typeface="Nunito"/>
                <a:cs typeface="Nunito"/>
                <a:sym typeface="Nunito"/>
              </a:rPr>
              <a:t>represents Density-Based Spatial Clustering of Applications with Noise. It is a density-based clustering algorithm. The algorithm improves regions with adequately high density into clusters and discovers clusters of arbitrary structure in spatial databases with noise. It defines a cluster as a maximum set of density-connected points. </a:t>
            </a:r>
            <a:r>
              <a:rPr lang="en" sz="600" u="sng">
                <a:solidFill>
                  <a:schemeClr val="hlink"/>
                </a:solidFill>
                <a:latin typeface="Arial"/>
                <a:ea typeface="Arial"/>
                <a:cs typeface="Arial"/>
                <a:sym typeface="Arial"/>
                <a:hlinkClick r:id="rId3"/>
              </a:rPr>
              <a:t>DBSCAN Clustering — Explained. Detailed theorotical explanation and… | by Soner Yıldırım | Towards Data Science</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K-MEANS ALGORITHM EXAMPLE</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u="sng">
                <a:solidFill>
                  <a:schemeClr val="hlink"/>
                </a:solidFill>
                <a:latin typeface="Arial"/>
                <a:ea typeface="Arial"/>
                <a:cs typeface="Arial"/>
                <a:sym typeface="Arial"/>
                <a:hlinkClick r:id="rId3"/>
              </a:rPr>
              <a:t>Customers clustering: K-Means, DBSCAN and AP | Kaggle</a:t>
            </a:r>
            <a:endParaRPr sz="2300"/>
          </a:p>
          <a:p>
            <a:pPr indent="0" lvl="0" marL="0" rtl="0" algn="l">
              <a:spcBef>
                <a:spcPts val="1200"/>
              </a:spcBef>
              <a:spcAft>
                <a:spcPts val="0"/>
              </a:spcAft>
              <a:buNone/>
            </a:pPr>
            <a:r>
              <a:rPr lang="en" sz="1450">
                <a:highlight>
                  <a:srgbClr val="FFFFFF"/>
                </a:highlight>
                <a:latin typeface="Arial"/>
                <a:ea typeface="Arial"/>
                <a:cs typeface="Arial"/>
                <a:sym typeface="Arial"/>
              </a:rPr>
              <a:t>This project shows how to perform a mall customers segmentation using Machine Learning algorithms. This is the unsupervised clustering problem and three popular algorithms will be presented and compared: KMeans, Affinity Propagation and DBSCAN. </a:t>
            </a:r>
            <a:endParaRPr sz="1450">
              <a:highlight>
                <a:srgbClr val="FFFFFF"/>
              </a:highlight>
              <a:latin typeface="Arial"/>
              <a:ea typeface="Arial"/>
              <a:cs typeface="Arial"/>
              <a:sym typeface="Arial"/>
            </a:endParaRPr>
          </a:p>
          <a:p>
            <a:pPr indent="0" lvl="0" marL="0" rtl="0" algn="l">
              <a:spcBef>
                <a:spcPts val="1200"/>
              </a:spcBef>
              <a:spcAft>
                <a:spcPts val="0"/>
              </a:spcAft>
              <a:buNone/>
            </a:pPr>
            <a:r>
              <a:t/>
            </a:r>
            <a:endParaRPr sz="1450">
              <a:highlight>
                <a:srgbClr val="FFFFFF"/>
              </a:highlight>
              <a:latin typeface="Arial"/>
              <a:ea typeface="Arial"/>
              <a:cs typeface="Arial"/>
              <a:sym typeface="Arial"/>
            </a:endParaRPr>
          </a:p>
          <a:p>
            <a:pPr indent="0" lvl="0" marL="0" rtl="0" algn="l">
              <a:spcBef>
                <a:spcPts val="1200"/>
              </a:spcBef>
              <a:spcAft>
                <a:spcPts val="0"/>
              </a:spcAft>
              <a:buNone/>
            </a:pPr>
            <a:r>
              <a:t/>
            </a:r>
            <a:endParaRPr sz="1450">
              <a:highlight>
                <a:srgbClr val="FFFFFF"/>
              </a:highlight>
              <a:latin typeface="Arial"/>
              <a:ea typeface="Arial"/>
              <a:cs typeface="Arial"/>
              <a:sym typeface="Arial"/>
            </a:endParaRPr>
          </a:p>
          <a:p>
            <a:pPr indent="0" lvl="0" marL="0" rtl="0" algn="l">
              <a:spcBef>
                <a:spcPts val="1200"/>
              </a:spcBef>
              <a:spcAft>
                <a:spcPts val="0"/>
              </a:spcAft>
              <a:buNone/>
            </a:pPr>
            <a:r>
              <a:t/>
            </a:r>
            <a:endParaRPr sz="1450">
              <a:highlight>
                <a:srgbClr val="FFFFFF"/>
              </a:highlight>
              <a:latin typeface="Arial"/>
              <a:ea typeface="Arial"/>
              <a:cs typeface="Arial"/>
              <a:sym typeface="Arial"/>
            </a:endParaRPr>
          </a:p>
          <a:p>
            <a:pPr indent="0" lvl="0" marL="0" rtl="0" algn="l">
              <a:spcBef>
                <a:spcPts val="1200"/>
              </a:spcBef>
              <a:spcAft>
                <a:spcPts val="0"/>
              </a:spcAft>
              <a:buNone/>
            </a:pPr>
            <a:r>
              <a:t/>
            </a:r>
            <a:endParaRPr sz="1450">
              <a:highlight>
                <a:srgbClr val="FFFFFF"/>
              </a:highlight>
              <a:latin typeface="Arial"/>
              <a:ea typeface="Arial"/>
              <a:cs typeface="Arial"/>
              <a:sym typeface="Arial"/>
            </a:endParaRPr>
          </a:p>
          <a:p>
            <a:pPr indent="0" lvl="0" marL="0" rtl="0" algn="l">
              <a:spcBef>
                <a:spcPts val="1200"/>
              </a:spcBef>
              <a:spcAft>
                <a:spcPts val="1200"/>
              </a:spcAft>
              <a:buNone/>
            </a:pPr>
            <a:r>
              <a:rPr lang="en" sz="1450">
                <a:highlight>
                  <a:srgbClr val="FFFFFF"/>
                </a:highlight>
                <a:latin typeface="Arial"/>
                <a:ea typeface="Arial"/>
                <a:cs typeface="Arial"/>
                <a:sym typeface="Arial"/>
              </a:rPr>
              <a:t>NOTE: </a:t>
            </a:r>
            <a:r>
              <a:rPr lang="en" sz="1050">
                <a:highlight>
                  <a:srgbClr val="FFFFFF"/>
                </a:highlight>
                <a:latin typeface="Arial"/>
                <a:ea typeface="Arial"/>
                <a:cs typeface="Arial"/>
                <a:sym typeface="Arial"/>
              </a:rPr>
              <a:t>This is NOT my work</a:t>
            </a:r>
            <a:endParaRPr sz="1050">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K-MEANS, DBSCAN COMPARISON</a:t>
            </a:r>
            <a:endParaRPr/>
          </a:p>
        </p:txBody>
      </p:sp>
      <p:pic>
        <p:nvPicPr>
          <p:cNvPr id="101" name="Google Shape;101;p20"/>
          <p:cNvPicPr preferRelativeResize="0"/>
          <p:nvPr/>
        </p:nvPicPr>
        <p:blipFill>
          <a:blip r:embed="rId3">
            <a:alphaModFix/>
          </a:blip>
          <a:stretch>
            <a:fillRect/>
          </a:stretch>
        </p:blipFill>
        <p:spPr>
          <a:xfrm>
            <a:off x="608000" y="1154788"/>
            <a:ext cx="7927995" cy="3497638"/>
          </a:xfrm>
          <a:prstGeom prst="rect">
            <a:avLst/>
          </a:prstGeom>
          <a:noFill/>
          <a:ln>
            <a:noFill/>
          </a:ln>
        </p:spPr>
      </p:pic>
      <p:sp>
        <p:nvSpPr>
          <p:cNvPr id="102" name="Google Shape;102;p20"/>
          <p:cNvSpPr txBox="1"/>
          <p:nvPr/>
        </p:nvSpPr>
        <p:spPr>
          <a:xfrm>
            <a:off x="1340300" y="4789500"/>
            <a:ext cx="682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What is the difference between K-Means and DBSCAN? (tutorialspoint.com)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