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7" roundtripDataSignature="AMtx7miEmnGHO5wN6VoTAtRTBuXEJYIp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1"/>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1"/>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49"/>
            <a:ext cx="5486400" cy="3600451"/>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49"/>
            <a:ext cx="5486400" cy="360045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2e85d72096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g22e85d72096_0_11: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Hate speech often stems from a place of mistrust or even fear of an out-group. Often members of an ingroup will experience hyperviligence in reaction to the threat of an out group, regardless of whether or not this threat is real or perceived. A desire to protect one and ones own is often times the root cause for hate speech, and a foundational point for why certain individuals are more susceptible to hate and radicalization. As pictured in the charts above there was an increase with online hate speech targeting Asian individuals that correlates to increased awareness in the COVID-19 virus, and the perceived correlation between these groups. Though this association was wholly based in misinformation and fear mongering, the perception of a threat garnered just enough outgroup distrust to spur increases in hate and hate speech among members of the ingroup. </a:t>
            </a:r>
            <a:endParaRPr/>
          </a:p>
        </p:txBody>
      </p:sp>
      <p:sp>
        <p:nvSpPr>
          <p:cNvPr id="156" name="Google Shape;156;g22e85d72096_0_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11:notes"/>
          <p:cNvSpPr txBox="1"/>
          <p:nvPr>
            <p:ph idx="1" type="body"/>
          </p:nvPr>
        </p:nvSpPr>
        <p:spPr>
          <a:xfrm>
            <a:off x="685800" y="4400549"/>
            <a:ext cx="5486400" cy="360045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internet functions as a sort of echo chamber, circling and reinforcing extremist ideologies without individuals having to seek out that kind of content. As such, individuals who already feel a sense of unease towards a particular out group may have this unease validated in online spaces, and worse still, be pulled deeper into paths of extremism. It is this sense of unease, combined with ingroup support, that pushes individuals towards actions. Sometimes these actions may be small, such as spewing and posting hateful rhetoric, however individuals may also be encouraged to take more drastic </a:t>
            </a:r>
            <a:r>
              <a:rPr lang="en-US"/>
              <a:t>measures</a:t>
            </a:r>
            <a:r>
              <a:rPr lang="en-US"/>
              <a:t>, such as committing hate crimes.</a:t>
            </a:r>
            <a:endParaRPr/>
          </a:p>
        </p:txBody>
      </p:sp>
      <p:sp>
        <p:nvSpPr>
          <p:cNvPr id="165" name="Google Shape;165;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12:notes"/>
          <p:cNvSpPr txBox="1"/>
          <p:nvPr>
            <p:ph idx="1" type="body"/>
          </p:nvPr>
        </p:nvSpPr>
        <p:spPr>
          <a:xfrm>
            <a:off x="685800" y="4400549"/>
            <a:ext cx="5486400" cy="360045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As outlined by Saha, exposure to hate speech can cause an increase in stress, and it is only through prolonged exposure to such rhetoric that a tolerance may be built up. This puts lower endurance individuals at a higher risk of developing the traits Saha described, namely neuroticism. Doubly interesting, is the high endurance group’s decrease in openness, signifying an increase I n guarded behavior resultant of this prolonged exposure.</a:t>
            </a:r>
            <a:endParaRPr/>
          </a:p>
        </p:txBody>
      </p:sp>
      <p:sp>
        <p:nvSpPr>
          <p:cNvPr id="174" name="Google Shape;174;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13:notes"/>
          <p:cNvSpPr txBox="1"/>
          <p:nvPr>
            <p:ph idx="1" type="body"/>
          </p:nvPr>
        </p:nvSpPr>
        <p:spPr>
          <a:xfrm>
            <a:off x="685800" y="4400549"/>
            <a:ext cx="5486400" cy="360045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Prolonged exposure to hate speech also causes hypervigilance in the individual. A symptom typically associated with PTSD, this state of heightened fear and </a:t>
            </a:r>
            <a:r>
              <a:rPr lang="en-US"/>
              <a:t>heightened</a:t>
            </a:r>
            <a:r>
              <a:rPr lang="en-US"/>
              <a:t> awareness causes difficulty in the individual when it comes to socialization. This cuts the individual off from </a:t>
            </a:r>
            <a:r>
              <a:rPr lang="en-US"/>
              <a:t>necessary</a:t>
            </a:r>
            <a:r>
              <a:rPr lang="en-US"/>
              <a:t> social circles that could otherwise mitigate the negative impacts of the hate speech exposure. Thus, a sort of self feeding cycle is formed.</a:t>
            </a:r>
            <a:endParaRPr/>
          </a:p>
        </p:txBody>
      </p:sp>
      <p:sp>
        <p:nvSpPr>
          <p:cNvPr id="184" name="Google Shape;184;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2e85d72096_0_19:notes"/>
          <p:cNvSpPr txBox="1"/>
          <p:nvPr>
            <p:ph idx="1" type="body"/>
          </p:nvPr>
        </p:nvSpPr>
        <p:spPr>
          <a:xfrm>
            <a:off x="685800" y="4400549"/>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g22e85d72096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5:notes"/>
          <p:cNvSpPr txBox="1"/>
          <p:nvPr>
            <p:ph idx="1" type="body"/>
          </p:nvPr>
        </p:nvSpPr>
        <p:spPr>
          <a:xfrm>
            <a:off x="685800" y="4400549"/>
            <a:ext cx="5486400" cy="360045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p16:notes"/>
          <p:cNvSpPr txBox="1"/>
          <p:nvPr>
            <p:ph idx="1" type="body"/>
          </p:nvPr>
        </p:nvSpPr>
        <p:spPr>
          <a:xfrm>
            <a:off x="685800" y="4400549"/>
            <a:ext cx="5486400" cy="360045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order to </a:t>
            </a:r>
            <a:r>
              <a:rPr lang="en-US"/>
              <a:t>perform</a:t>
            </a:r>
            <a:r>
              <a:rPr lang="en-US"/>
              <a:t> keyword identification, researchers must first establish a lexicon from which they can pull terms. While researchers may use their own prior knowledge, there are a variety of online databases that collect and record hate speech terms. These databases are updated in real time and tend to cover a broader spectrum of language. The image above is pulled from hurtlex, and demonstrates how the database classifies terms, and what percentages these terms occur across an online platform.</a:t>
            </a:r>
            <a:endParaRPr/>
          </a:p>
        </p:txBody>
      </p:sp>
      <p:sp>
        <p:nvSpPr>
          <p:cNvPr id="203" name="Google Shape;203;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7:notes"/>
          <p:cNvSpPr txBox="1"/>
          <p:nvPr>
            <p:ph idx="1" type="body"/>
          </p:nvPr>
        </p:nvSpPr>
        <p:spPr>
          <a:xfrm>
            <a:off x="685800" y="4400549"/>
            <a:ext cx="5486400" cy="360045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8:notes"/>
          <p:cNvSpPr txBox="1"/>
          <p:nvPr>
            <p:ph idx="1" type="body"/>
          </p:nvPr>
        </p:nvSpPr>
        <p:spPr>
          <a:xfrm>
            <a:off x="685800" y="4400549"/>
            <a:ext cx="5486400" cy="360045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p19:notes"/>
          <p:cNvSpPr txBox="1"/>
          <p:nvPr>
            <p:ph idx="1" type="body"/>
          </p:nvPr>
        </p:nvSpPr>
        <p:spPr>
          <a:xfrm>
            <a:off x="685800" y="4400549"/>
            <a:ext cx="5486400" cy="360045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Machine learning models can be especially helpful for identifying hate speech across an online platform. As noted above, researchers have the ability to teach models to </a:t>
            </a:r>
            <a:r>
              <a:rPr lang="en-US"/>
              <a:t>perform</a:t>
            </a:r>
            <a:r>
              <a:rPr lang="en-US"/>
              <a:t> keyword recognition using an established lexicon. With trials and re-trainings, researchers are able to establish more robust patterns of recognition within the machine learning model, training it to do more advance recognition on more nuanced language, and otherwise provide additional information pertaining to the identity and affiliation of the speaker.</a:t>
            </a:r>
            <a:endParaRPr/>
          </a:p>
        </p:txBody>
      </p:sp>
      <p:sp>
        <p:nvSpPr>
          <p:cNvPr id="225" name="Google Shape;225;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49"/>
            <a:ext cx="5486400" cy="360045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20:notes"/>
          <p:cNvSpPr txBox="1"/>
          <p:nvPr>
            <p:ph idx="1" type="body"/>
          </p:nvPr>
        </p:nvSpPr>
        <p:spPr>
          <a:xfrm>
            <a:off x="685800" y="4400549"/>
            <a:ext cx="5486400" cy="360045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There are some limitations that </a:t>
            </a:r>
            <a:r>
              <a:rPr lang="en-US"/>
              <a:t>come</a:t>
            </a:r>
            <a:r>
              <a:rPr lang="en-US"/>
              <a:t> with this sort of work. As hate speech is highly contextual, there will be some instances of hate speech that can not be feasibly perceived by a machine learning model, as these instances of hateful rhetoric are defined by the context in which they are spoken, Over and under flagging is an issue for these models, thus keyword identification should also come at the discretion of the researcher who can bring their own contexts, and decipher the more nuanced, or covert, instances of hate speech.</a:t>
            </a:r>
            <a:endParaRPr/>
          </a:p>
        </p:txBody>
      </p:sp>
      <p:sp>
        <p:nvSpPr>
          <p:cNvPr id="233" name="Google Shape;233;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1:notes"/>
          <p:cNvSpPr txBox="1"/>
          <p:nvPr>
            <p:ph idx="1" type="body"/>
          </p:nvPr>
        </p:nvSpPr>
        <p:spPr>
          <a:xfrm>
            <a:off x="685800" y="4400549"/>
            <a:ext cx="5486400" cy="360045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Assignment 1 - Coded Language is the intended activity described here.</a:t>
            </a:r>
            <a:endParaRPr/>
          </a:p>
        </p:txBody>
      </p:sp>
      <p:sp>
        <p:nvSpPr>
          <p:cNvPr id="241" name="Google Shape;24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2:notes"/>
          <p:cNvSpPr txBox="1"/>
          <p:nvPr>
            <p:ph idx="1" type="body"/>
          </p:nvPr>
        </p:nvSpPr>
        <p:spPr>
          <a:xfrm>
            <a:off x="685800" y="4400549"/>
            <a:ext cx="5486400" cy="360045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3:notes"/>
          <p:cNvSpPr txBox="1"/>
          <p:nvPr>
            <p:ph idx="1" type="body"/>
          </p:nvPr>
        </p:nvSpPr>
        <p:spPr>
          <a:xfrm>
            <a:off x="685800" y="4400549"/>
            <a:ext cx="5486400" cy="360045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400549"/>
            <a:ext cx="5486400" cy="360045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5:notes"/>
          <p:cNvSpPr txBox="1"/>
          <p:nvPr>
            <p:ph idx="1" type="body"/>
          </p:nvPr>
        </p:nvSpPr>
        <p:spPr>
          <a:xfrm>
            <a:off x="685800" y="4400549"/>
            <a:ext cx="5486400" cy="360045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As outlined by the infographic, bullying is the usage of language that is merely hurtful. It is generalized, and often uses words with explicit negative meanings. Hate speech however, is more pointed. It makes specific </a:t>
            </a:r>
            <a:r>
              <a:rPr lang="en-US"/>
              <a:t>reference</a:t>
            </a:r>
            <a:r>
              <a:rPr lang="en-US"/>
              <a:t> to a individual and the demographic they belong to. There is also the implication of violence that comes with this language. Sometimes the implication of violence is overt, but sometimes it is covert. </a:t>
            </a:r>
            <a:endParaRPr/>
          </a:p>
        </p:txBody>
      </p:sp>
      <p:sp>
        <p:nvSpPr>
          <p:cNvPr id="114" name="Google Shape;114;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6:notes"/>
          <p:cNvSpPr txBox="1"/>
          <p:nvPr>
            <p:ph idx="1" type="body"/>
          </p:nvPr>
        </p:nvSpPr>
        <p:spPr>
          <a:xfrm>
            <a:off x="685800" y="4400549"/>
            <a:ext cx="5486400" cy="360045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internet allows users to hide behind screen names. The anonymity provided by this feature masks a speaker’s identity, making it difficult to discern the context of their speech, or their affiliation with extremist groups, which could otherwise help to decipher whether their language is hate speech or not. Furthermore, hate groups have adapted their lexicon to include words and symbols not readily detected by content moderators, who typically use keyword identification on their platforms. As such, the internet as a distribution platform creates challenges that can make hate speech detection difficult.</a:t>
            </a:r>
            <a:endParaRPr/>
          </a:p>
        </p:txBody>
      </p:sp>
      <p:sp>
        <p:nvSpPr>
          <p:cNvPr id="124" name="Google Shape;12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7:notes"/>
          <p:cNvSpPr txBox="1"/>
          <p:nvPr>
            <p:ph idx="1" type="body"/>
          </p:nvPr>
        </p:nvSpPr>
        <p:spPr>
          <a:xfrm>
            <a:off x="685800" y="4400549"/>
            <a:ext cx="5486400" cy="360045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Covert hate speech is speech whose intention is to target an individual or individuals while appearing to the untrained eye as regular language. As noted above, the highlighted phrases are not inherently inflammatory, yet they bring with them the connotative intention of violence or harm against an oppressed groups, the highlighted bits of rhetoric can be viewed as dog whistles.</a:t>
            </a:r>
            <a:endParaRPr/>
          </a:p>
        </p:txBody>
      </p:sp>
      <p:sp>
        <p:nvSpPr>
          <p:cNvPr id="133" name="Google Shape;133;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txBox="1"/>
          <p:nvPr>
            <p:ph idx="1" type="body"/>
          </p:nvPr>
        </p:nvSpPr>
        <p:spPr>
          <a:xfrm>
            <a:off x="685800" y="4400549"/>
            <a:ext cx="5486400" cy="360045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9:notes"/>
          <p:cNvSpPr txBox="1"/>
          <p:nvPr>
            <p:ph idx="1" type="body"/>
          </p:nvPr>
        </p:nvSpPr>
        <p:spPr>
          <a:xfrm>
            <a:off x="685800" y="4400549"/>
            <a:ext cx="5486400" cy="360045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2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4" name="Google Shape;24;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2"/>
          <p:cNvSpPr/>
          <p:nvPr>
            <p:ph idx="2" type="pic"/>
          </p:nvPr>
        </p:nvSpPr>
        <p:spPr>
          <a:xfrm>
            <a:off x="5183188" y="987425"/>
            <a:ext cx="6172200" cy="4873625"/>
          </a:xfrm>
          <a:prstGeom prst="rect">
            <a:avLst/>
          </a:prstGeom>
          <a:noFill/>
          <a:ln>
            <a:noFill/>
          </a:ln>
        </p:spPr>
      </p:sp>
      <p:sp>
        <p:nvSpPr>
          <p:cNvPr id="68" name="Google Shape;68;p3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hyperlink" Target="https://dl.acm.org/doi/fullHtml/10.1145/3442381.3450024#tab1" TargetMode="External"/><Relationship Id="rId5" Type="http://schemas.openxmlformats.org/officeDocument/2006/relationships/hyperlink" Target="https://dl.acm.org/doi/fullHtml/10.1145/3442381.3450024#fig1" TargetMode="External"/><Relationship Id="rId6" Type="http://schemas.openxmlformats.org/officeDocument/2006/relationships/hyperlink" Target="https://doi.org/10.1145/3442381.3450024"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hyperlink" Target="http://www.jstor.org/stable/43783789"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jpg"/><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www.hatebase.or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hatebase.or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doi.org/10.1007/978-3-030-41421-4_7" TargetMode="External"/><Relationship Id="rId4" Type="http://schemas.openxmlformats.org/officeDocument/2006/relationships/hyperlink" Target="https://www.brandwatch.com/reports/cyberbullying-2016/" TargetMode="External"/><Relationship Id="rId10" Type="http://schemas.openxmlformats.org/officeDocument/2006/relationships/hyperlink" Target="http://dx.doi.org/10.1037/cdp0000522" TargetMode="External"/><Relationship Id="rId9" Type="http://schemas.openxmlformats.org/officeDocument/2006/relationships/hyperlink" Target="https://doi.org/10.1145/3442381.3450024" TargetMode="External"/><Relationship Id="rId5" Type="http://schemas.openxmlformats.org/officeDocument/2006/relationships/hyperlink" Target="http://www.jstor.org/stable/43783789" TargetMode="External"/><Relationship Id="rId6" Type="http://schemas.openxmlformats.org/officeDocument/2006/relationships/hyperlink" Target="https://doi.org/10.3389/fdata.2020.00003" TargetMode="External"/><Relationship Id="rId7" Type="http://schemas.openxmlformats.org/officeDocument/2006/relationships/hyperlink" Target="https://doi.org/10.1371/journal.%20pone.0221152" TargetMode="External"/><Relationship Id="rId8" Type="http://schemas.openxmlformats.org/officeDocument/2006/relationships/hyperlink" Target="https://doi.org/10.1145/3292522.332603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hyperlink" Target="https://doi.org/10.1145/3292522.332603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hyperlink" Target="https://doi.org/10.1145/3292522.3326032"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An Introduction to Analyzing Hate Speech</a:t>
            </a:r>
            <a:endParaRPr/>
          </a:p>
        </p:txBody>
      </p:sp>
      <p:sp>
        <p:nvSpPr>
          <p:cNvPr id="89" name="Google Shape;89;p1"/>
          <p:cNvSpPr txBox="1"/>
          <p:nvPr/>
        </p:nvSpPr>
        <p:spPr>
          <a:xfrm>
            <a:off x="969818" y="5999018"/>
            <a:ext cx="10252363"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1800" u="none" cap="none" strike="noStrike">
                <a:solidFill>
                  <a:schemeClr val="dk1"/>
                </a:solidFill>
                <a:latin typeface="Calibri"/>
                <a:ea typeface="Calibri"/>
                <a:cs typeface="Calibri"/>
                <a:sym typeface="Calibri"/>
              </a:rPr>
              <a:t>Disclaimer: </a:t>
            </a:r>
            <a:r>
              <a:rPr b="0" i="0" lang="en-US" sz="1800" u="none" cap="none" strike="noStrike">
                <a:solidFill>
                  <a:schemeClr val="dk1"/>
                </a:solidFill>
                <a:latin typeface="Calibri"/>
                <a:ea typeface="Calibri"/>
                <a:cs typeface="Calibri"/>
                <a:sym typeface="Calibri"/>
              </a:rPr>
              <a:t>The following presentation contains materials that can be upsetting for some. As the following contains real world examples of hate speech, viewers are recommended to proceed with caution.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22e85d72096_0_11"/>
          <p:cNvSpPr txBox="1"/>
          <p:nvPr>
            <p:ph type="title"/>
          </p:nvPr>
        </p:nvSpPr>
        <p:spPr>
          <a:xfrm>
            <a:off x="476120" y="354625"/>
            <a:ext cx="68358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Motives behind hate speech</a:t>
            </a:r>
            <a:endParaRPr/>
          </a:p>
        </p:txBody>
      </p:sp>
      <p:pic>
        <p:nvPicPr>
          <p:cNvPr descr="Diagram&#10;&#10;Description automatically generated" id="159" name="Google Shape;159;g22e85d72096_0_11"/>
          <p:cNvPicPr preferRelativeResize="0"/>
          <p:nvPr/>
        </p:nvPicPr>
        <p:blipFill rotWithShape="1">
          <a:blip r:embed="rId3">
            <a:alphaModFix/>
          </a:blip>
          <a:srcRect b="0" l="5197" r="8169" t="0"/>
          <a:stretch/>
        </p:blipFill>
        <p:spPr>
          <a:xfrm>
            <a:off x="228600" y="1328988"/>
            <a:ext cx="7058601" cy="4972225"/>
          </a:xfrm>
          <a:prstGeom prst="rect">
            <a:avLst/>
          </a:prstGeom>
          <a:noFill/>
          <a:ln>
            <a:noFill/>
          </a:ln>
        </p:spPr>
      </p:pic>
      <p:sp>
        <p:nvSpPr>
          <p:cNvPr id="160" name="Google Shape;160;g22e85d72096_0_11"/>
          <p:cNvSpPr txBox="1"/>
          <p:nvPr/>
        </p:nvSpPr>
        <p:spPr>
          <a:xfrm>
            <a:off x="7311825" y="1781100"/>
            <a:ext cx="4239000" cy="4525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333333"/>
                </a:solidFill>
                <a:latin typeface="Calibri"/>
                <a:ea typeface="Calibri"/>
                <a:cs typeface="Calibri"/>
                <a:sym typeface="Calibri"/>
              </a:rPr>
              <a:t>“We also annotate (with vertical lines) real-world events related to the COVID-19 pandemic (see Table  </a:t>
            </a:r>
            <a:r>
              <a:rPr b="1" i="0" lang="en-US" sz="1800" u="sng">
                <a:solidFill>
                  <a:srgbClr val="0066CC"/>
                </a:solidFill>
                <a:latin typeface="Calibri"/>
                <a:ea typeface="Calibri"/>
                <a:cs typeface="Calibri"/>
                <a:sym typeface="Calibri"/>
                <a:hlinkClick r:id="rId4">
                  <a:extLst>
                    <a:ext uri="{A12FA001-AC4F-418D-AE19-62706E023703}">
                      <ahyp:hlinkClr val="tx"/>
                    </a:ext>
                  </a:extLst>
                </a:hlinkClick>
              </a:rPr>
              <a:t>1</a:t>
            </a:r>
            <a:r>
              <a:rPr b="0" i="0" lang="en-US" sz="1800" u="none" strike="noStrike">
                <a:solidFill>
                  <a:srgbClr val="333333"/>
                </a:solidFill>
                <a:latin typeface="Calibri"/>
                <a:ea typeface="Calibri"/>
                <a:cs typeface="Calibri"/>
                <a:sym typeface="Calibri"/>
              </a:rPr>
              <a:t> for more details</a:t>
            </a:r>
            <a:r>
              <a:rPr lang="en-US" sz="1800">
                <a:solidFill>
                  <a:srgbClr val="333333"/>
                </a:solidFill>
                <a:latin typeface="Calibri"/>
                <a:ea typeface="Calibri"/>
                <a:cs typeface="Calibri"/>
                <a:sym typeface="Calibri"/>
              </a:rPr>
              <a:t>). </a:t>
            </a:r>
            <a:r>
              <a:rPr b="0" i="0" lang="en-US" sz="1800" u="none" strike="noStrike">
                <a:solidFill>
                  <a:srgbClr val="333333"/>
                </a:solidFill>
                <a:latin typeface="Calibri"/>
                <a:ea typeface="Calibri"/>
                <a:cs typeface="Calibri"/>
                <a:sym typeface="Calibri"/>
              </a:rPr>
              <a:t>We first observe </a:t>
            </a:r>
            <a:r>
              <a:rPr b="1" i="0" lang="en-US" sz="1800" u="none" strike="noStrike">
                <a:solidFill>
                  <a:srgbClr val="333333"/>
                </a:solidFill>
                <a:latin typeface="Calibri"/>
                <a:ea typeface="Calibri"/>
                <a:cs typeface="Calibri"/>
                <a:sym typeface="Calibri"/>
              </a:rPr>
              <a:t>a sudden increase in the usage of both words around January 23, 2020, the day the Chinese government officially locked down the city of Wuhan</a:t>
            </a:r>
            <a:r>
              <a:rPr b="0" i="0" lang="en-US" sz="1800" u="none" strike="noStrike">
                <a:solidFill>
                  <a:srgbClr val="333333"/>
                </a:solidFill>
                <a:latin typeface="Calibri"/>
                <a:ea typeface="Calibri"/>
                <a:cs typeface="Calibri"/>
                <a:sym typeface="Calibri"/>
              </a:rPr>
              <a:t> marking the first large-scale effort in China to combat COVID-19 (annotation 2 in Figure  </a:t>
            </a:r>
            <a:r>
              <a:rPr b="1" i="0" lang="en-US" sz="1800" u="sng">
                <a:solidFill>
                  <a:srgbClr val="0066CC"/>
                </a:solidFill>
                <a:latin typeface="Calibri"/>
                <a:ea typeface="Calibri"/>
                <a:cs typeface="Calibri"/>
                <a:sym typeface="Calibri"/>
                <a:hlinkClick r:id="rId5">
                  <a:extLst>
                    <a:ext uri="{A12FA001-AC4F-418D-AE19-62706E023703}">
                      <ahyp:hlinkClr val="tx"/>
                    </a:ext>
                  </a:extLst>
                </a:hlinkClick>
              </a:rPr>
              <a:t>1</a:t>
            </a:r>
            <a:r>
              <a:rPr b="0" i="0" lang="en-US" sz="1800" u="none" strike="noStrike">
                <a:solidFill>
                  <a:srgbClr val="333333"/>
                </a:solidFill>
                <a:latin typeface="Calibri"/>
                <a:ea typeface="Calibri"/>
                <a:cs typeface="Calibri"/>
                <a:sym typeface="Calibri"/>
              </a:rPr>
              <a:t>). After the Wuhan lock-down, the popularity of “china” and “chinese” declines </a:t>
            </a:r>
            <a:r>
              <a:rPr b="1" i="0" lang="en-US" sz="1800" u="none" strike="noStrike">
                <a:solidFill>
                  <a:srgbClr val="333333"/>
                </a:solidFill>
                <a:latin typeface="Calibri"/>
                <a:ea typeface="Calibri"/>
                <a:cs typeface="Calibri"/>
                <a:sym typeface="Calibri"/>
              </a:rPr>
              <a:t>until late February, right around the time that COVID-19 cases started to appear en masse in Europe.</a:t>
            </a:r>
            <a:r>
              <a:rPr b="1" lang="en-US" sz="1800">
                <a:solidFill>
                  <a:srgbClr val="333333"/>
                </a:solidFill>
                <a:latin typeface="Calibri"/>
                <a:ea typeface="Calibri"/>
                <a:cs typeface="Calibri"/>
                <a:sym typeface="Calibri"/>
              </a:rPr>
              <a:t>” </a:t>
            </a:r>
            <a:endParaRPr b="1" sz="1800">
              <a:solidFill>
                <a:srgbClr val="333333"/>
              </a:solidFill>
              <a:latin typeface="Calibri"/>
              <a:ea typeface="Calibri"/>
              <a:cs typeface="Calibri"/>
              <a:sym typeface="Calibri"/>
            </a:endParaRPr>
          </a:p>
          <a:p>
            <a:pPr indent="0" lvl="0" marL="0" marR="0" rtl="0" algn="l">
              <a:spcBef>
                <a:spcPts val="0"/>
              </a:spcBef>
              <a:spcAft>
                <a:spcPts val="0"/>
              </a:spcAft>
              <a:buNone/>
            </a:pPr>
            <a:r>
              <a:t/>
            </a:r>
            <a:endParaRPr sz="1800">
              <a:solidFill>
                <a:srgbClr val="333333"/>
              </a:solidFill>
              <a:latin typeface="Calibri"/>
              <a:ea typeface="Calibri"/>
              <a:cs typeface="Calibri"/>
              <a:sym typeface="Calibri"/>
            </a:endParaRPr>
          </a:p>
          <a:p>
            <a:pPr indent="0" lvl="0" marL="0" marR="0" rtl="0" algn="l">
              <a:spcBef>
                <a:spcPts val="0"/>
              </a:spcBef>
              <a:spcAft>
                <a:spcPts val="0"/>
              </a:spcAft>
              <a:buNone/>
            </a:pPr>
            <a:r>
              <a:rPr lang="en-US" sz="1800">
                <a:solidFill>
                  <a:srgbClr val="333333"/>
                </a:solidFill>
                <a:latin typeface="Calibri"/>
                <a:ea typeface="Calibri"/>
                <a:cs typeface="Calibri"/>
                <a:sym typeface="Calibri"/>
              </a:rPr>
              <a:t>(</a:t>
            </a:r>
            <a:r>
              <a:rPr lang="en-US" sz="1800">
                <a:solidFill>
                  <a:srgbClr val="212121"/>
                </a:solidFill>
                <a:latin typeface="Calibri"/>
                <a:ea typeface="Calibri"/>
                <a:cs typeface="Calibri"/>
                <a:sym typeface="Calibri"/>
              </a:rPr>
              <a:t>Tahmasbi</a:t>
            </a:r>
            <a:r>
              <a:rPr lang="en-US" sz="1800">
                <a:solidFill>
                  <a:srgbClr val="333333"/>
                </a:solidFill>
                <a:latin typeface="Calibri"/>
                <a:ea typeface="Calibri"/>
                <a:cs typeface="Calibri"/>
                <a:sym typeface="Calibri"/>
              </a:rPr>
              <a:t>, 2021, p. 1123).</a:t>
            </a:r>
            <a:endParaRPr sz="1800">
              <a:solidFill>
                <a:schemeClr val="dk1"/>
              </a:solidFill>
              <a:latin typeface="Calibri"/>
              <a:ea typeface="Calibri"/>
              <a:cs typeface="Calibri"/>
              <a:sym typeface="Calibri"/>
            </a:endParaRPr>
          </a:p>
        </p:txBody>
      </p:sp>
      <p:sp>
        <p:nvSpPr>
          <p:cNvPr id="161" name="Google Shape;161;g22e85d72096_0_11"/>
          <p:cNvSpPr txBox="1"/>
          <p:nvPr/>
        </p:nvSpPr>
        <p:spPr>
          <a:xfrm>
            <a:off x="278325" y="6320050"/>
            <a:ext cx="6780300" cy="4248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1000"/>
              </a:spcBef>
              <a:spcAft>
                <a:spcPts val="0"/>
              </a:spcAft>
              <a:buClr>
                <a:srgbClr val="212121"/>
              </a:buClr>
              <a:buSzPts val="1700"/>
              <a:buFont typeface="Arial"/>
              <a:buNone/>
            </a:pPr>
            <a:r>
              <a:rPr lang="en-US" sz="800">
                <a:solidFill>
                  <a:srgbClr val="212121"/>
                </a:solidFill>
                <a:latin typeface="Calibri"/>
                <a:ea typeface="Calibri"/>
                <a:cs typeface="Calibri"/>
                <a:sym typeface="Calibri"/>
              </a:rPr>
              <a:t>T</a:t>
            </a:r>
            <a:r>
              <a:rPr lang="en-US" sz="800">
                <a:solidFill>
                  <a:srgbClr val="212121"/>
                </a:solidFill>
                <a:latin typeface="Calibri"/>
                <a:ea typeface="Calibri"/>
                <a:cs typeface="Calibri"/>
                <a:sym typeface="Calibri"/>
              </a:rPr>
              <a:t>ahmasbi, Fatemeh, Leonard Schild, Chen Ling, Jeremy Blackburn, Gianluca Stringhini, Yang Zhang, and Savvas Zannettou. “‘Go Eat a Bat, Chang!’: On the Emergence of Sinophobic Behavior on Web Communities in the Face of Covid-19.” Proceedings of the Web Conference 2021, 2021. </a:t>
            </a:r>
            <a:r>
              <a:rPr lang="en-US" sz="800" u="sng">
                <a:solidFill>
                  <a:srgbClr val="212121"/>
                </a:solidFill>
                <a:latin typeface="Calibri"/>
                <a:ea typeface="Calibri"/>
                <a:cs typeface="Calibri"/>
                <a:sym typeface="Calibri"/>
                <a:hlinkClick r:id="rId6">
                  <a:extLst>
                    <a:ext uri="{A12FA001-AC4F-418D-AE19-62706E023703}">
                      <ahyp:hlinkClr val="tx"/>
                    </a:ext>
                  </a:extLst>
                </a:hlinkClick>
              </a:rPr>
              <a:t>https://doi.org/10.1145/3442381.3450024</a:t>
            </a:r>
            <a:r>
              <a:rPr lang="en-US" sz="800">
                <a:solidFill>
                  <a:srgbClr val="212121"/>
                </a:solidFill>
                <a:latin typeface="Calibri"/>
                <a:ea typeface="Calibri"/>
                <a:cs typeface="Calibri"/>
                <a:sym typeface="Calibri"/>
              </a:rPr>
              <a:t>. </a:t>
            </a:r>
            <a:endParaRPr sz="8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1"/>
          <p:cNvSpPr txBox="1"/>
          <p:nvPr>
            <p:ph type="title"/>
          </p:nvPr>
        </p:nvSpPr>
        <p:spPr>
          <a:xfrm>
            <a:off x="17780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Extremist Identities and Radicalization </a:t>
            </a:r>
            <a:endParaRPr/>
          </a:p>
        </p:txBody>
      </p:sp>
      <p:pic>
        <p:nvPicPr>
          <p:cNvPr descr="Diagram&#10;&#10;Description automatically generated" id="168" name="Google Shape;168;p11"/>
          <p:cNvPicPr preferRelativeResize="0"/>
          <p:nvPr/>
        </p:nvPicPr>
        <p:blipFill rotWithShape="1">
          <a:blip r:embed="rId3">
            <a:alphaModFix/>
          </a:blip>
          <a:srcRect b="0" l="0" r="0" t="0"/>
          <a:stretch/>
        </p:blipFill>
        <p:spPr>
          <a:xfrm>
            <a:off x="559954" y="1165141"/>
            <a:ext cx="6694674" cy="5070684"/>
          </a:xfrm>
          <a:prstGeom prst="rect">
            <a:avLst/>
          </a:prstGeom>
          <a:noFill/>
          <a:ln>
            <a:noFill/>
          </a:ln>
        </p:spPr>
      </p:pic>
      <p:sp>
        <p:nvSpPr>
          <p:cNvPr id="169" name="Google Shape;169;p11"/>
          <p:cNvSpPr txBox="1"/>
          <p:nvPr/>
        </p:nvSpPr>
        <p:spPr>
          <a:xfrm>
            <a:off x="559954" y="6396247"/>
            <a:ext cx="1173710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0000"/>
              </a:buClr>
              <a:buSzPts val="1000"/>
              <a:buFont typeface="Times New Roman"/>
              <a:buNone/>
            </a:pPr>
            <a:r>
              <a:rPr lang="en-US" sz="1000">
                <a:solidFill>
                  <a:srgbClr val="000000"/>
                </a:solidFill>
                <a:latin typeface="Calibri"/>
                <a:ea typeface="Calibri"/>
                <a:cs typeface="Calibri"/>
                <a:sym typeface="Calibri"/>
              </a:rPr>
              <a:t>Kruglanski, A. W., Gelfand, M. J., Bélanger, J. J., Sheveland, A., Hetiarachchi, M., &amp; Gunaratna, R. (2014). The Psychology of Radicalization and Deradicalization: How Significance Quest Impacts Violent Extremism. </a:t>
            </a:r>
            <a:r>
              <a:rPr i="1" lang="en-US" sz="1000">
                <a:solidFill>
                  <a:schemeClr val="dk1"/>
                </a:solidFill>
                <a:latin typeface="Calibri"/>
                <a:ea typeface="Calibri"/>
                <a:cs typeface="Calibri"/>
                <a:sym typeface="Calibri"/>
              </a:rPr>
              <a:t>Political Psychology</a:t>
            </a:r>
            <a:r>
              <a:rPr lang="en-US" sz="1000">
                <a:solidFill>
                  <a:schemeClr val="dk1"/>
                </a:solidFill>
                <a:latin typeface="Calibri"/>
                <a:ea typeface="Calibri"/>
                <a:cs typeface="Calibri"/>
                <a:sym typeface="Calibri"/>
              </a:rPr>
              <a:t>, </a:t>
            </a:r>
            <a:r>
              <a:rPr i="1" lang="en-US" sz="1000">
                <a:solidFill>
                  <a:schemeClr val="dk1"/>
                </a:solidFill>
                <a:latin typeface="Calibri"/>
                <a:ea typeface="Calibri"/>
                <a:cs typeface="Calibri"/>
                <a:sym typeface="Calibri"/>
              </a:rPr>
              <a:t>35</a:t>
            </a:r>
            <a:r>
              <a:rPr lang="en-US" sz="1000">
                <a:solidFill>
                  <a:schemeClr val="dk1"/>
                </a:solidFill>
                <a:latin typeface="Calibri"/>
                <a:ea typeface="Calibri"/>
                <a:cs typeface="Calibri"/>
                <a:sym typeface="Calibri"/>
              </a:rPr>
              <a:t>, 69–93. </a:t>
            </a:r>
            <a:r>
              <a:rPr lang="en-US" sz="1000" u="sng">
                <a:solidFill>
                  <a:schemeClr val="dk1"/>
                </a:solidFill>
                <a:latin typeface="Calibri"/>
                <a:ea typeface="Calibri"/>
                <a:cs typeface="Calibri"/>
                <a:sym typeface="Calibri"/>
                <a:hlinkClick r:id="rId4">
                  <a:extLst>
                    <a:ext uri="{A12FA001-AC4F-418D-AE19-62706E023703}">
                      <ahyp:hlinkClr val="tx"/>
                    </a:ext>
                  </a:extLst>
                </a:hlinkClick>
              </a:rPr>
              <a:t>http://www.jstor.org/stable/43783789</a:t>
            </a:r>
            <a:r>
              <a:rPr lang="en-US" sz="1000">
                <a:solidFill>
                  <a:schemeClr val="dk1"/>
                </a:solidFill>
                <a:latin typeface="Calibri"/>
                <a:ea typeface="Calibri"/>
                <a:cs typeface="Calibri"/>
                <a:sym typeface="Calibri"/>
              </a:rPr>
              <a:t> </a:t>
            </a:r>
            <a:endParaRPr>
              <a:latin typeface="Calibri"/>
              <a:ea typeface="Calibri"/>
              <a:cs typeface="Calibri"/>
              <a:sym typeface="Calibri"/>
            </a:endParaRPr>
          </a:p>
        </p:txBody>
      </p:sp>
      <p:sp>
        <p:nvSpPr>
          <p:cNvPr id="170" name="Google Shape;170;p11"/>
          <p:cNvSpPr txBox="1"/>
          <p:nvPr/>
        </p:nvSpPr>
        <p:spPr>
          <a:xfrm>
            <a:off x="7254628" y="1096963"/>
            <a:ext cx="4377300" cy="5079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“As shown in the central section of figure 2, loss of significance, whether individual or or social in origin, is tied to the means of significance gain/ restoration that of times of in group conflict may be identified as </a:t>
            </a:r>
            <a:r>
              <a:rPr b="1" lang="en-US" sz="1800">
                <a:solidFill>
                  <a:schemeClr val="dk1"/>
                </a:solidFill>
                <a:latin typeface="Calibri"/>
                <a:ea typeface="Calibri"/>
                <a:cs typeface="Calibri"/>
                <a:sym typeface="Calibri"/>
              </a:rPr>
              <a:t>violent struggle (and possibly terrorism) against the group’s nemeses” </a:t>
            </a:r>
            <a:r>
              <a:rPr lang="en-US" sz="1800">
                <a:solidFill>
                  <a:schemeClr val="dk1"/>
                </a:solidFill>
                <a:latin typeface="Calibri"/>
                <a:ea typeface="Calibri"/>
                <a:cs typeface="Calibri"/>
                <a:sym typeface="Calibri"/>
              </a:rPr>
              <a:t>(</a:t>
            </a:r>
            <a:r>
              <a:rPr lang="en-US" sz="1800">
                <a:solidFill>
                  <a:srgbClr val="000000"/>
                </a:solidFill>
                <a:latin typeface="Calibri"/>
                <a:ea typeface="Calibri"/>
                <a:cs typeface="Calibri"/>
                <a:sym typeface="Calibri"/>
              </a:rPr>
              <a:t>Kruglanski et al., 2014, p. 80).</a:t>
            </a:r>
            <a:endParaRPr sz="1800">
              <a:latin typeface="Calibri"/>
              <a:ea typeface="Calibri"/>
              <a:cs typeface="Calibri"/>
              <a:sym typeface="Calibri"/>
            </a:endParaRPr>
          </a:p>
          <a:p>
            <a:pPr indent="0" lvl="0" marL="0" marR="0" rtl="0" algn="l">
              <a:spcBef>
                <a:spcPts val="0"/>
              </a:spcBef>
              <a:spcAft>
                <a:spcPts val="0"/>
              </a:spcAft>
              <a:buNone/>
            </a:pPr>
            <a:r>
              <a:t/>
            </a:r>
            <a:endParaRPr b="1" sz="1800">
              <a:solidFill>
                <a:srgbClr val="000000"/>
              </a:solidFill>
              <a:latin typeface="Calibri"/>
              <a:ea typeface="Calibri"/>
              <a:cs typeface="Calibri"/>
              <a:sym typeface="Calibri"/>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“The  bottom part of figure 2 represents the impact of ideology that fuels perception of social significance loss (e.g. by framing historical events in terms of </a:t>
            </a:r>
            <a:r>
              <a:rPr b="1" lang="en-US" sz="1800">
                <a:solidFill>
                  <a:srgbClr val="000000"/>
                </a:solidFill>
                <a:latin typeface="Calibri"/>
                <a:ea typeface="Calibri"/>
                <a:cs typeface="Calibri"/>
                <a:sym typeface="Calibri"/>
              </a:rPr>
              <a:t>harm perpetrated by a culprit against one’s group </a:t>
            </a:r>
            <a:r>
              <a:rPr lang="en-US" sz="1800">
                <a:solidFill>
                  <a:srgbClr val="000000"/>
                </a:solidFill>
                <a:latin typeface="Calibri"/>
                <a:ea typeface="Calibri"/>
                <a:cs typeface="Calibri"/>
                <a:sym typeface="Calibri"/>
              </a:rPr>
              <a:t>and </a:t>
            </a:r>
            <a:r>
              <a:rPr b="1" lang="en-US" sz="1800">
                <a:solidFill>
                  <a:srgbClr val="000000"/>
                </a:solidFill>
                <a:latin typeface="Calibri"/>
                <a:ea typeface="Calibri"/>
                <a:cs typeface="Calibri"/>
                <a:sym typeface="Calibri"/>
              </a:rPr>
              <a:t>identifying violence against the culprit as a warranted method of response to the presumptive grievance</a:t>
            </a:r>
            <a:r>
              <a:rPr lang="en-US" sz="1800">
                <a:solidFill>
                  <a:srgbClr val="000000"/>
                </a:solidFill>
                <a:latin typeface="Calibri"/>
                <a:ea typeface="Calibri"/>
                <a:cs typeface="Calibri"/>
                <a:sym typeface="Calibri"/>
              </a:rPr>
              <a:t>)</a:t>
            </a:r>
            <a:r>
              <a:rPr lang="en-US" sz="1800">
                <a:latin typeface="Calibri"/>
                <a:ea typeface="Calibri"/>
                <a:cs typeface="Calibri"/>
                <a:sym typeface="Calibri"/>
              </a:rPr>
              <a:t>”</a:t>
            </a:r>
            <a:r>
              <a:rPr lang="en-US" sz="1800">
                <a:solidFill>
                  <a:srgbClr val="000000"/>
                </a:solidFill>
                <a:latin typeface="Calibri"/>
                <a:ea typeface="Calibri"/>
                <a:cs typeface="Calibri"/>
                <a:sym typeface="Calibri"/>
              </a:rPr>
              <a:t> </a:t>
            </a:r>
            <a:r>
              <a:rPr lang="en-US" sz="1800">
                <a:solidFill>
                  <a:schemeClr val="dk1"/>
                </a:solidFill>
                <a:latin typeface="Calibri"/>
                <a:ea typeface="Calibri"/>
                <a:cs typeface="Calibri"/>
                <a:sym typeface="Calibri"/>
              </a:rPr>
              <a:t>(</a:t>
            </a:r>
            <a:r>
              <a:rPr lang="en-US" sz="1800">
                <a:solidFill>
                  <a:srgbClr val="000000"/>
                </a:solidFill>
                <a:latin typeface="Calibri"/>
                <a:ea typeface="Calibri"/>
                <a:cs typeface="Calibri"/>
                <a:sym typeface="Calibri"/>
              </a:rPr>
              <a:t>Kruglanski </a:t>
            </a:r>
            <a:r>
              <a:rPr lang="en-US" sz="1800">
                <a:latin typeface="Calibri"/>
                <a:ea typeface="Calibri"/>
                <a:cs typeface="Calibri"/>
                <a:sym typeface="Calibri"/>
              </a:rPr>
              <a:t>et al.</a:t>
            </a:r>
            <a:r>
              <a:rPr lang="en-US" sz="1800">
                <a:solidFill>
                  <a:srgbClr val="000000"/>
                </a:solidFill>
                <a:latin typeface="Calibri"/>
                <a:ea typeface="Calibri"/>
                <a:cs typeface="Calibri"/>
                <a:sym typeface="Calibri"/>
              </a:rPr>
              <a:t>, 2014, p. 80).</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2"/>
          <p:cNvSpPr txBox="1"/>
          <p:nvPr>
            <p:ph type="title"/>
          </p:nvPr>
        </p:nvSpPr>
        <p:spPr>
          <a:xfrm>
            <a:off x="453850" y="66950"/>
            <a:ext cx="108999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Impacts on Target or Victim</a:t>
            </a:r>
            <a:endParaRPr/>
          </a:p>
        </p:txBody>
      </p:sp>
      <p:pic>
        <p:nvPicPr>
          <p:cNvPr id="177" name="Google Shape;177;p12"/>
          <p:cNvPicPr preferRelativeResize="0"/>
          <p:nvPr/>
        </p:nvPicPr>
        <p:blipFill rotWithShape="1">
          <a:blip r:embed="rId3">
            <a:alphaModFix/>
          </a:blip>
          <a:srcRect b="0" l="0" r="0" t="0"/>
          <a:stretch/>
        </p:blipFill>
        <p:spPr>
          <a:xfrm>
            <a:off x="1029620" y="1333220"/>
            <a:ext cx="3683056" cy="3718347"/>
          </a:xfrm>
          <a:prstGeom prst="rect">
            <a:avLst/>
          </a:prstGeom>
          <a:noFill/>
          <a:ln>
            <a:noFill/>
          </a:ln>
        </p:spPr>
      </p:pic>
      <p:sp>
        <p:nvSpPr>
          <p:cNvPr id="178" name="Google Shape;178;p12"/>
          <p:cNvSpPr txBox="1"/>
          <p:nvPr/>
        </p:nvSpPr>
        <p:spPr>
          <a:xfrm>
            <a:off x="616850" y="5103675"/>
            <a:ext cx="5033700" cy="1569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600" u="none" strike="noStrike">
                <a:solidFill>
                  <a:schemeClr val="dk1"/>
                </a:solidFill>
                <a:latin typeface="Calibri"/>
                <a:ea typeface="Calibri"/>
                <a:cs typeface="Calibri"/>
                <a:sym typeface="Calibri"/>
              </a:rPr>
              <a:t>“Besides observing that hate exposure in these communities bears a causal relationship with online stress expressions, we also find that online hate does not affect everybody’s stress expression uniformly. This aligns with the notion that individuals differ in their resilience to the vicissitudes of life” (Saha et al., 2019, p. 260-261)</a:t>
            </a:r>
            <a:endParaRPr sz="1600">
              <a:solidFill>
                <a:schemeClr val="dk1"/>
              </a:solidFill>
              <a:latin typeface="Calibri"/>
              <a:ea typeface="Calibri"/>
              <a:cs typeface="Calibri"/>
              <a:sym typeface="Calibri"/>
            </a:endParaRPr>
          </a:p>
        </p:txBody>
      </p:sp>
      <p:pic>
        <p:nvPicPr>
          <p:cNvPr id="179" name="Google Shape;179;p12"/>
          <p:cNvPicPr preferRelativeResize="0"/>
          <p:nvPr/>
        </p:nvPicPr>
        <p:blipFill rotWithShape="1">
          <a:blip r:embed="rId4">
            <a:alphaModFix/>
          </a:blip>
          <a:srcRect b="0" l="0" r="0" t="0"/>
          <a:stretch/>
        </p:blipFill>
        <p:spPr>
          <a:xfrm>
            <a:off x="6983825" y="1333226"/>
            <a:ext cx="3746736" cy="3718351"/>
          </a:xfrm>
          <a:prstGeom prst="rect">
            <a:avLst/>
          </a:prstGeom>
          <a:noFill/>
          <a:ln>
            <a:noFill/>
          </a:ln>
        </p:spPr>
      </p:pic>
      <p:sp>
        <p:nvSpPr>
          <p:cNvPr id="180" name="Google Shape;180;p12"/>
          <p:cNvSpPr txBox="1"/>
          <p:nvPr/>
        </p:nvSpPr>
        <p:spPr>
          <a:xfrm>
            <a:off x="6528950" y="5234475"/>
            <a:ext cx="5033700" cy="1569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600" u="none" strike="noStrike">
                <a:solidFill>
                  <a:schemeClr val="dk1"/>
                </a:solidFill>
                <a:latin typeface="Calibri"/>
                <a:ea typeface="Calibri"/>
                <a:cs typeface="Calibri"/>
                <a:sym typeface="Calibri"/>
              </a:rPr>
              <a:t>“The low endurance users also show 4% greater </a:t>
            </a:r>
            <a:r>
              <a:rPr i="1" lang="en-US" sz="1600" u="none" strike="noStrike">
                <a:solidFill>
                  <a:schemeClr val="dk1"/>
                </a:solidFill>
                <a:latin typeface="Calibri"/>
                <a:ea typeface="Calibri"/>
                <a:cs typeface="Calibri"/>
                <a:sym typeface="Calibri"/>
              </a:rPr>
              <a:t>neuroticism (t</a:t>
            </a:r>
            <a:r>
              <a:rPr i="0" lang="en-US" sz="1600" u="none" strike="noStrike">
                <a:solidFill>
                  <a:schemeClr val="dk1"/>
                </a:solidFill>
                <a:latin typeface="Calibri"/>
                <a:ea typeface="Calibri"/>
                <a:cs typeface="Calibri"/>
                <a:sym typeface="Calibri"/>
              </a:rPr>
              <a:t>=89.42) and </a:t>
            </a:r>
            <a:r>
              <a:rPr i="1" lang="en-US" sz="1600" u="none" strike="noStrike">
                <a:solidFill>
                  <a:schemeClr val="dk1"/>
                </a:solidFill>
                <a:latin typeface="Calibri"/>
                <a:ea typeface="Calibri"/>
                <a:cs typeface="Calibri"/>
                <a:sym typeface="Calibri"/>
              </a:rPr>
              <a:t>conscientiousness (t</a:t>
            </a:r>
            <a:r>
              <a:rPr i="0" lang="en-US" sz="1600" u="none" strike="noStrike">
                <a:solidFill>
                  <a:schemeClr val="dk1"/>
                </a:solidFill>
                <a:latin typeface="Calibri"/>
                <a:ea typeface="Calibri"/>
                <a:cs typeface="Calibri"/>
                <a:sym typeface="Calibri"/>
              </a:rPr>
              <a:t>=109.31). </a:t>
            </a:r>
            <a:r>
              <a:rPr i="1" lang="en-US" sz="1600" u="none" strike="noStrike">
                <a:solidFill>
                  <a:schemeClr val="dk1"/>
                </a:solidFill>
                <a:latin typeface="Calibri"/>
                <a:ea typeface="Calibri"/>
                <a:cs typeface="Calibri"/>
                <a:sym typeface="Calibri"/>
              </a:rPr>
              <a:t>Neuroticism</a:t>
            </a:r>
            <a:r>
              <a:rPr i="0" lang="en-US" sz="1600" u="none" strike="noStrike">
                <a:solidFill>
                  <a:schemeClr val="dk1"/>
                </a:solidFill>
                <a:latin typeface="Calibri"/>
                <a:ea typeface="Calibri"/>
                <a:cs typeface="Calibri"/>
                <a:sym typeface="Calibri"/>
              </a:rPr>
              <a:t> indicates the degree of emotional stability and higher values signal increased tendency to experience unpleasant emotions easily” (Saha et al., 2019, p. 261)</a:t>
            </a:r>
            <a:endParaRPr sz="16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Hypervigilance</a:t>
            </a:r>
            <a:endParaRPr/>
          </a:p>
        </p:txBody>
      </p:sp>
      <p:pic>
        <p:nvPicPr>
          <p:cNvPr descr="A picture containing text, device, screenshot&#10;&#10;Description automatically generated" id="187" name="Google Shape;187;p13"/>
          <p:cNvPicPr preferRelativeResize="0"/>
          <p:nvPr>
            <p:ph idx="1" type="body"/>
          </p:nvPr>
        </p:nvPicPr>
        <p:blipFill rotWithShape="1">
          <a:blip r:embed="rId3">
            <a:alphaModFix/>
          </a:blip>
          <a:srcRect b="0" l="0" r="0" t="0"/>
          <a:stretch/>
        </p:blipFill>
        <p:spPr>
          <a:xfrm rot="5400000">
            <a:off x="4735702" y="-2224851"/>
            <a:ext cx="2720596" cy="10524943"/>
          </a:xfrm>
          <a:prstGeom prst="rect">
            <a:avLst/>
          </a:prstGeom>
          <a:noFill/>
          <a:ln>
            <a:noFill/>
          </a:ln>
        </p:spPr>
      </p:pic>
      <p:sp>
        <p:nvSpPr>
          <p:cNvPr id="188" name="Google Shape;188;p13"/>
          <p:cNvSpPr txBox="1"/>
          <p:nvPr/>
        </p:nvSpPr>
        <p:spPr>
          <a:xfrm>
            <a:off x="833528" y="4650956"/>
            <a:ext cx="99540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t>
            </a:r>
            <a:r>
              <a:rPr b="1" lang="en-US" sz="1800">
                <a:solidFill>
                  <a:schemeClr val="dk1"/>
                </a:solidFill>
                <a:latin typeface="Calibri"/>
                <a:ea typeface="Calibri"/>
                <a:cs typeface="Calibri"/>
                <a:sym typeface="Calibri"/>
              </a:rPr>
              <a:t>Prolonged experiences of discrimination may also lead to increased vigilance </a:t>
            </a:r>
            <a:r>
              <a:rPr lang="en-US" sz="1800">
                <a:solidFill>
                  <a:schemeClr val="dk1"/>
                </a:solidFill>
                <a:latin typeface="Calibri"/>
                <a:ea typeface="Calibri"/>
                <a:cs typeface="Calibri"/>
                <a:sym typeface="Calibri"/>
              </a:rPr>
              <a:t>and shape expectations of minority group members regarding possible future discriminatory situations. Because of this, </a:t>
            </a:r>
            <a:r>
              <a:rPr b="1" lang="en-US" sz="1800">
                <a:solidFill>
                  <a:schemeClr val="dk1"/>
                </a:solidFill>
                <a:latin typeface="Calibri"/>
                <a:ea typeface="Calibri"/>
                <a:cs typeface="Calibri"/>
                <a:sym typeface="Calibri"/>
              </a:rPr>
              <a:t>even the very possibility or anticipation of discrimination may constitute a stressor, which in turn may lead to the avoidance of situations in which individuals anticipate that they may be discriminated</a:t>
            </a: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(Wypych and Bilewicz, 2022, p. 2). </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22e85d72096_0_19"/>
          <p:cNvSpPr txBox="1"/>
          <p:nvPr>
            <p:ph type="title"/>
          </p:nvPr>
        </p:nvSpPr>
        <p:spPr>
          <a:xfrm>
            <a:off x="0" y="50"/>
            <a:ext cx="12192000" cy="6858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Questions?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US"/>
              <a:t>Datasets</a:t>
            </a:r>
            <a:endParaRPr/>
          </a:p>
        </p:txBody>
      </p:sp>
      <p:sp>
        <p:nvSpPr>
          <p:cNvPr id="199" name="Google Shape;199;p1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An introduction to the available datasets, and their uses.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6"/>
          <p:cNvSpPr txBox="1"/>
          <p:nvPr>
            <p:ph type="title"/>
          </p:nvPr>
        </p:nvSpPr>
        <p:spPr>
          <a:xfrm>
            <a:off x="923559" y="906250"/>
            <a:ext cx="103899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Databases</a:t>
            </a:r>
            <a:endParaRPr/>
          </a:p>
        </p:txBody>
      </p:sp>
      <p:sp>
        <p:nvSpPr>
          <p:cNvPr id="206" name="Google Shape;206;p16"/>
          <p:cNvSpPr txBox="1"/>
          <p:nvPr>
            <p:ph idx="1" type="body"/>
          </p:nvPr>
        </p:nvSpPr>
        <p:spPr>
          <a:xfrm>
            <a:off x="923550" y="2231950"/>
            <a:ext cx="10719900" cy="37287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Clr>
                <a:srgbClr val="000000"/>
              </a:buClr>
              <a:buSzPts val="1800"/>
              <a:buChar char="●"/>
            </a:pPr>
            <a:r>
              <a:rPr lang="en-US">
                <a:solidFill>
                  <a:srgbClr val="000000"/>
                </a:solidFill>
              </a:rPr>
              <a:t>VOSONsml</a:t>
            </a:r>
            <a:endParaRPr>
              <a:solidFill>
                <a:srgbClr val="000000"/>
              </a:solidFill>
            </a:endParaRPr>
          </a:p>
          <a:p>
            <a:pPr indent="-342900" lvl="0" marL="457200" rtl="0" algn="l">
              <a:lnSpc>
                <a:spcPct val="90000"/>
              </a:lnSpc>
              <a:spcBef>
                <a:spcPts val="0"/>
              </a:spcBef>
              <a:spcAft>
                <a:spcPts val="0"/>
              </a:spcAft>
              <a:buClr>
                <a:srgbClr val="000000"/>
              </a:buClr>
              <a:buSzPts val="1800"/>
              <a:buChar char="●"/>
            </a:pPr>
            <a:r>
              <a:rPr lang="en-US">
                <a:solidFill>
                  <a:srgbClr val="000000"/>
                </a:solidFill>
              </a:rPr>
              <a:t>The Weaponized Word</a:t>
            </a:r>
            <a:endParaRPr>
              <a:solidFill>
                <a:srgbClr val="000000"/>
              </a:solidFill>
            </a:endParaRPr>
          </a:p>
          <a:p>
            <a:pPr indent="-342900" lvl="0" marL="457200" rtl="0" algn="l">
              <a:lnSpc>
                <a:spcPct val="90000"/>
              </a:lnSpc>
              <a:spcBef>
                <a:spcPts val="0"/>
              </a:spcBef>
              <a:spcAft>
                <a:spcPts val="0"/>
              </a:spcAft>
              <a:buClr>
                <a:srgbClr val="000000"/>
              </a:buClr>
              <a:buSzPts val="1800"/>
              <a:buChar char="●"/>
            </a:pPr>
            <a:r>
              <a:rPr lang="en-US">
                <a:solidFill>
                  <a:srgbClr val="000000"/>
                </a:solidFill>
              </a:rPr>
              <a:t>Github</a:t>
            </a:r>
            <a:endParaRPr>
              <a:solidFill>
                <a:srgbClr val="000000"/>
              </a:solidFill>
            </a:endParaRPr>
          </a:p>
          <a:p>
            <a:pPr indent="-342900" lvl="1" marL="914400" rtl="0" algn="l">
              <a:lnSpc>
                <a:spcPct val="90000"/>
              </a:lnSpc>
              <a:spcBef>
                <a:spcPts val="0"/>
              </a:spcBef>
              <a:spcAft>
                <a:spcPts val="0"/>
              </a:spcAft>
              <a:buSzPts val="1800"/>
              <a:buChar char="○"/>
            </a:pPr>
            <a:r>
              <a:rPr lang="en-US"/>
              <a:t>Hurtlex</a:t>
            </a:r>
            <a:endParaRPr/>
          </a:p>
          <a:p>
            <a:pPr indent="-76200" lvl="1" marL="685800" rtl="0" algn="l">
              <a:lnSpc>
                <a:spcPct val="90000"/>
              </a:lnSpc>
              <a:spcBef>
                <a:spcPts val="500"/>
              </a:spcBef>
              <a:spcAft>
                <a:spcPts val="0"/>
              </a:spcAft>
              <a:buClr>
                <a:schemeClr val="dk1"/>
              </a:buClr>
              <a:buSzPts val="2400"/>
              <a:buNone/>
            </a:pPr>
            <a:r>
              <a:t/>
            </a:r>
            <a:endParaRPr>
              <a:solidFill>
                <a:srgbClr val="000000"/>
              </a:solidFill>
            </a:endParaRPr>
          </a:p>
          <a:p>
            <a:pPr indent="-50800" lvl="0" marL="228600" rtl="0" algn="l">
              <a:lnSpc>
                <a:spcPct val="90000"/>
              </a:lnSpc>
              <a:spcBef>
                <a:spcPts val="1000"/>
              </a:spcBef>
              <a:spcAft>
                <a:spcPts val="0"/>
              </a:spcAft>
              <a:buClr>
                <a:schemeClr val="dk1"/>
              </a:buClr>
              <a:buSzPts val="2800"/>
              <a:buNone/>
            </a:pPr>
            <a:r>
              <a:t/>
            </a:r>
            <a:endParaRPr/>
          </a:p>
        </p:txBody>
      </p:sp>
      <p:pic>
        <p:nvPicPr>
          <p:cNvPr descr="Table&#10;&#10;Description automatically generated with medium confidence" id="207" name="Google Shape;207;p16"/>
          <p:cNvPicPr preferRelativeResize="0"/>
          <p:nvPr/>
        </p:nvPicPr>
        <p:blipFill rotWithShape="1">
          <a:blip r:embed="rId3">
            <a:alphaModFix/>
          </a:blip>
          <a:srcRect b="0" l="47894" r="0" t="0"/>
          <a:stretch/>
        </p:blipFill>
        <p:spPr>
          <a:xfrm>
            <a:off x="7053262" y="3199525"/>
            <a:ext cx="4785872" cy="3321601"/>
          </a:xfrm>
          <a:prstGeom prst="rect">
            <a:avLst/>
          </a:prstGeom>
          <a:noFill/>
          <a:ln>
            <a:noFill/>
          </a:ln>
        </p:spPr>
      </p:pic>
      <p:sp>
        <p:nvSpPr>
          <p:cNvPr id="208" name="Google Shape;208;p16"/>
          <p:cNvSpPr txBox="1"/>
          <p:nvPr/>
        </p:nvSpPr>
        <p:spPr>
          <a:xfrm>
            <a:off x="453850" y="5832725"/>
            <a:ext cx="5582400" cy="76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Image:</a:t>
            </a:r>
            <a:endParaRPr sz="1100">
              <a:solidFill>
                <a:schemeClr val="dk1"/>
              </a:solidFill>
              <a:latin typeface="Calibri"/>
              <a:ea typeface="Calibri"/>
              <a:cs typeface="Calibri"/>
              <a:sym typeface="Calibri"/>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Bassignana, E., Basile, V., &amp;amp; Patti, V. (2018). Hurtlex: A multilingual lexicon of words to hurt. Proceedings of the Fifth Italian Conference on Computational Linguistics CLiC-It 2018, 51–56. https://doi.org/10.4000/books.aaccademia.3085</a:t>
            </a:r>
            <a:endParaRPr/>
          </a:p>
        </p:txBody>
      </p:sp>
      <p:pic>
        <p:nvPicPr>
          <p:cNvPr descr="Table&#10;&#10;Description automatically generated with medium confidence" id="209" name="Google Shape;209;p16"/>
          <p:cNvPicPr preferRelativeResize="0"/>
          <p:nvPr/>
        </p:nvPicPr>
        <p:blipFill rotWithShape="1">
          <a:blip r:embed="rId3">
            <a:alphaModFix/>
          </a:blip>
          <a:srcRect b="0" l="0" r="52711" t="0"/>
          <a:stretch/>
        </p:blipFill>
        <p:spPr>
          <a:xfrm>
            <a:off x="7053254" y="111150"/>
            <a:ext cx="4343351" cy="33216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Online Exploration</a:t>
            </a:r>
            <a:endParaRPr/>
          </a:p>
        </p:txBody>
      </p:sp>
      <p:sp>
        <p:nvSpPr>
          <p:cNvPr id="215" name="Google Shape;215;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Explore the Hatebase database at </a:t>
            </a:r>
            <a:r>
              <a:rPr lang="en-US" u="sng">
                <a:solidFill>
                  <a:schemeClr val="hlink"/>
                </a:solidFill>
                <a:hlinkClick r:id="rId3"/>
              </a:rPr>
              <a:t>www.hatebase.org</a:t>
            </a:r>
            <a:endParaRPr/>
          </a:p>
          <a:p>
            <a:pPr indent="0" lvl="0" marL="228600" rtl="0" algn="l">
              <a:lnSpc>
                <a:spcPct val="90000"/>
              </a:lnSpc>
              <a:spcBef>
                <a:spcPts val="0"/>
              </a:spcBef>
              <a:spcAft>
                <a:spcPts val="0"/>
              </a:spcAft>
              <a:buNone/>
            </a:pPr>
            <a:r>
              <a:t/>
            </a:r>
            <a:endParaRPr/>
          </a:p>
          <a:p>
            <a:pPr indent="0" lvl="0" marL="228600" rtl="0" algn="l">
              <a:lnSpc>
                <a:spcPct val="90000"/>
              </a:lnSpc>
              <a:spcBef>
                <a:spcPts val="0"/>
              </a:spcBef>
              <a:spcAft>
                <a:spcPts val="0"/>
              </a:spcAft>
              <a:buNone/>
            </a:pPr>
            <a:r>
              <a:t/>
            </a:r>
            <a:endParaRPr/>
          </a:p>
          <a:p>
            <a:pPr indent="-228600" lvl="0" marL="228600" rtl="0" algn="l">
              <a:lnSpc>
                <a:spcPct val="90000"/>
              </a:lnSpc>
              <a:spcBef>
                <a:spcPts val="0"/>
              </a:spcBef>
              <a:spcAft>
                <a:spcPts val="0"/>
              </a:spcAft>
              <a:buClr>
                <a:schemeClr val="dk1"/>
              </a:buClr>
              <a:buSzPts val="2800"/>
              <a:buChar char="•"/>
            </a:pPr>
            <a:r>
              <a:rPr lang="en-US"/>
              <a:t>Get to know how it operates, including how to search for and find specific terms and their definitions. Practice using the search filters and citation links. This will be useful for the upcoming activity.</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US"/>
              <a:t>Machine Learning Models</a:t>
            </a:r>
            <a:endParaRPr/>
          </a:p>
        </p:txBody>
      </p:sp>
      <p:sp>
        <p:nvSpPr>
          <p:cNvPr id="221" name="Google Shape;221;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An overview of machine learning models and their uses within the context of hate speech research.</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Inclusion of Machine Learning Models</a:t>
            </a:r>
            <a:endParaRPr/>
          </a:p>
        </p:txBody>
      </p:sp>
      <p:pic>
        <p:nvPicPr>
          <p:cNvPr descr="page9image7090784" id="228" name="Google Shape;228;p19"/>
          <p:cNvPicPr preferRelativeResize="0"/>
          <p:nvPr/>
        </p:nvPicPr>
        <p:blipFill rotWithShape="1">
          <a:blip r:embed="rId3">
            <a:alphaModFix/>
          </a:blip>
          <a:srcRect b="0" l="0" r="0" t="0"/>
          <a:stretch/>
        </p:blipFill>
        <p:spPr>
          <a:xfrm>
            <a:off x="752475" y="2181224"/>
            <a:ext cx="7418190" cy="3490913"/>
          </a:xfrm>
          <a:prstGeom prst="rect">
            <a:avLst/>
          </a:prstGeom>
          <a:noFill/>
          <a:ln>
            <a:noFill/>
          </a:ln>
        </p:spPr>
      </p:pic>
      <p:sp>
        <p:nvSpPr>
          <p:cNvPr id="229" name="Google Shape;229;p19"/>
          <p:cNvSpPr txBox="1"/>
          <p:nvPr/>
        </p:nvSpPr>
        <p:spPr>
          <a:xfrm>
            <a:off x="8661149" y="1801225"/>
            <a:ext cx="3198300" cy="424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“After the manual screening phase, the generated new samples were used to retrain the hate speech detection model (see </a:t>
            </a:r>
            <a:r>
              <a:rPr b="1" lang="en-US" sz="1800">
                <a:solidFill>
                  <a:schemeClr val="dk1"/>
                </a:solidFill>
                <a:latin typeface="Calibri"/>
                <a:ea typeface="Calibri"/>
                <a:cs typeface="Calibri"/>
                <a:sym typeface="Calibri"/>
              </a:rPr>
              <a:t>Figure 2</a:t>
            </a:r>
            <a:r>
              <a:rPr lang="en-US" sz="1800">
                <a:solidFill>
                  <a:schemeClr val="dk1"/>
                </a:solidFill>
                <a:latin typeface="Calibri"/>
                <a:ea typeface="Calibri"/>
                <a:cs typeface="Calibri"/>
                <a:sym typeface="Calibri"/>
              </a:rPr>
              <a:t>)… The model predictions, however, were improved by retraining it during the monitoring phase. In the end, only 205 out of a total dataset of 26,618 posts were classified as hate speech by the machine learning system” (Laaksonen et al., 2020, p. 9).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US"/>
              <a:t>Understanding hate speech</a:t>
            </a:r>
            <a:endParaRPr/>
          </a:p>
        </p:txBody>
      </p:sp>
      <p:sp>
        <p:nvSpPr>
          <p:cNvPr id="95" name="Google Shape;95;p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sz="2600"/>
              <a:t>A brief introduction into online hate speech with special focus on its definition, appearance, and online distribution.</a:t>
            </a:r>
            <a:endParaRPr sz="2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0"/>
          <p:cNvSpPr txBox="1"/>
          <p:nvPr>
            <p:ph type="title"/>
          </p:nvPr>
        </p:nvSpPr>
        <p:spPr>
          <a:xfrm>
            <a:off x="456275" y="203625"/>
            <a:ext cx="10281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Limitations</a:t>
            </a:r>
            <a:endParaRPr/>
          </a:p>
        </p:txBody>
      </p:sp>
      <p:pic>
        <p:nvPicPr>
          <p:cNvPr descr="Table&#10;&#10;Description automatically generated" id="236" name="Google Shape;236;p20"/>
          <p:cNvPicPr preferRelativeResize="0"/>
          <p:nvPr>
            <p:ph idx="1" type="body"/>
          </p:nvPr>
        </p:nvPicPr>
        <p:blipFill rotWithShape="1">
          <a:blip r:embed="rId3">
            <a:alphaModFix/>
          </a:blip>
          <a:srcRect b="0" l="0" r="17655" t="0"/>
          <a:stretch/>
        </p:blipFill>
        <p:spPr>
          <a:xfrm>
            <a:off x="5666043" y="281405"/>
            <a:ext cx="5805000" cy="6295200"/>
          </a:xfrm>
          <a:prstGeom prst="rect">
            <a:avLst/>
          </a:prstGeom>
          <a:noFill/>
          <a:ln>
            <a:noFill/>
          </a:ln>
        </p:spPr>
      </p:pic>
      <p:sp>
        <p:nvSpPr>
          <p:cNvPr id="237" name="Google Shape;237;p20"/>
          <p:cNvSpPr txBox="1"/>
          <p:nvPr/>
        </p:nvSpPr>
        <p:spPr>
          <a:xfrm>
            <a:off x="456275" y="1690700"/>
            <a:ext cx="4530300" cy="424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212121"/>
                </a:solidFill>
                <a:latin typeface="Calibri"/>
                <a:ea typeface="Calibri"/>
                <a:cs typeface="Calibri"/>
                <a:sym typeface="Calibri"/>
              </a:rPr>
              <a:t>“We present attention visualizations from BertViz  for the trained BERT model on the </a:t>
            </a:r>
            <a:r>
              <a:rPr b="1" i="0" lang="en-US" sz="1800" u="none" strike="noStrike">
                <a:solidFill>
                  <a:srgbClr val="212121"/>
                </a:solidFill>
                <a:latin typeface="Calibri"/>
                <a:ea typeface="Calibri"/>
                <a:cs typeface="Calibri"/>
                <a:sym typeface="Calibri"/>
              </a:rPr>
              <a:t>mis-classified </a:t>
            </a:r>
            <a:r>
              <a:rPr b="0" i="0" lang="en-US" sz="1800" u="none" strike="noStrike">
                <a:solidFill>
                  <a:srgbClr val="212121"/>
                </a:solidFill>
                <a:latin typeface="Calibri"/>
                <a:ea typeface="Calibri"/>
                <a:cs typeface="Calibri"/>
                <a:sym typeface="Calibri"/>
              </a:rPr>
              <a:t>forum post </a:t>
            </a:r>
            <a:r>
              <a:rPr b="0" i="1" lang="en-US" sz="1800" u="none" strike="noStrike">
                <a:solidFill>
                  <a:srgbClr val="212121"/>
                </a:solidFill>
                <a:latin typeface="Calibri"/>
                <a:ea typeface="Calibri"/>
                <a:cs typeface="Calibri"/>
                <a:sym typeface="Calibri"/>
              </a:rPr>
              <a:t>“I don’t think anyone is insinuating that we are equal to non whites, or that we would ignore white nations.”</a:t>
            </a:r>
            <a:r>
              <a:rPr b="0" i="0" lang="en-US" sz="1800" u="none" strike="noStrike">
                <a:solidFill>
                  <a:srgbClr val="212121"/>
                </a:solidFill>
                <a:latin typeface="Calibri"/>
                <a:ea typeface="Calibri"/>
                <a:cs typeface="Calibri"/>
                <a:sym typeface="Calibri"/>
              </a:rPr>
              <a:t> (this post </a:t>
            </a:r>
            <a:r>
              <a:rPr b="1" i="0" lang="en-US" sz="1800" u="none" strike="noStrike">
                <a:solidFill>
                  <a:srgbClr val="212121"/>
                </a:solidFill>
                <a:latin typeface="Calibri"/>
                <a:ea typeface="Calibri"/>
                <a:cs typeface="Calibri"/>
                <a:sym typeface="Calibri"/>
              </a:rPr>
              <a:t>does not satisfy the authors’ conditions for hate speech, but the BERT model classified it as hateful</a:t>
            </a:r>
            <a:r>
              <a:rPr b="0" i="0" lang="en-US" sz="1800" u="none" strike="noStrike">
                <a:solidFill>
                  <a:srgbClr val="212121"/>
                </a:solidFill>
                <a:latin typeface="Calibri"/>
                <a:ea typeface="Calibri"/>
                <a:cs typeface="Calibri"/>
                <a:sym typeface="Calibri"/>
              </a:rPr>
              <a:t>) </a:t>
            </a:r>
            <a:r>
              <a:rPr lang="en-US" sz="1800">
                <a:solidFill>
                  <a:srgbClr val="000000"/>
                </a:solidFill>
                <a:latin typeface="Calibri"/>
                <a:ea typeface="Calibri"/>
                <a:cs typeface="Calibri"/>
                <a:sym typeface="Calibri"/>
              </a:rPr>
              <a:t>(MacAvaney, 2019, p. 11)</a:t>
            </a:r>
            <a:r>
              <a:rPr b="0" i="0" lang="en-US" sz="1800" u="none" strike="noStrike">
                <a:solidFill>
                  <a:srgbClr val="212121"/>
                </a:solidFill>
                <a:latin typeface="Calibri"/>
                <a:ea typeface="Calibri"/>
                <a:cs typeface="Calibri"/>
                <a:sym typeface="Calibri"/>
              </a:rPr>
              <a:t>.”</a:t>
            </a:r>
            <a:endParaRPr b="0" i="0" sz="1800" u="none" strike="noStrike">
              <a:solidFill>
                <a:srgbClr val="212121"/>
              </a:solidFill>
              <a:latin typeface="Calibri"/>
              <a:ea typeface="Calibri"/>
              <a:cs typeface="Calibri"/>
              <a:sym typeface="Calibri"/>
            </a:endParaRPr>
          </a:p>
          <a:p>
            <a:pPr indent="0" lvl="0" marL="0" marR="0" rtl="0" algn="l">
              <a:spcBef>
                <a:spcPts val="0"/>
              </a:spcBef>
              <a:spcAft>
                <a:spcPts val="0"/>
              </a:spcAft>
              <a:buNone/>
            </a:pPr>
            <a:r>
              <a:t/>
            </a:r>
            <a:endParaRPr sz="1800">
              <a:solidFill>
                <a:srgbClr val="21212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sz="1800">
                <a:solidFill>
                  <a:srgbClr val="212121"/>
                </a:solidFill>
                <a:latin typeface="Calibri"/>
                <a:ea typeface="Calibri"/>
                <a:cs typeface="Calibri"/>
                <a:sym typeface="Calibri"/>
              </a:rPr>
              <a:t>“A challenge faced by automatic hate speech detection systems is the changing of attitudes towards topics over time and historical context”</a:t>
            </a:r>
            <a:r>
              <a:rPr lang="en-US" sz="1800">
                <a:solidFill>
                  <a:schemeClr val="dk1"/>
                </a:solidFill>
                <a:latin typeface="Times New Roman"/>
                <a:ea typeface="Times New Roman"/>
                <a:cs typeface="Times New Roman"/>
                <a:sym typeface="Times New Roman"/>
              </a:rPr>
              <a:t> </a:t>
            </a:r>
            <a:r>
              <a:rPr lang="en-US" sz="1800">
                <a:solidFill>
                  <a:schemeClr val="dk1"/>
                </a:solidFill>
                <a:latin typeface="Calibri"/>
                <a:ea typeface="Calibri"/>
                <a:cs typeface="Calibri"/>
                <a:sym typeface="Calibri"/>
              </a:rPr>
              <a:t>(MacAvaney, 2019, p. 13).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rgbClr val="212121"/>
              </a:solidFill>
              <a:latin typeface="Calibri"/>
              <a:ea typeface="Calibri"/>
              <a:cs typeface="Calibri"/>
              <a:sym typeface="Calibri"/>
            </a:endParaRPr>
          </a:p>
        </p:txBody>
      </p:sp>
      <p:sp>
        <p:nvSpPr>
          <p:cNvPr id="238" name="Google Shape;238;p20"/>
          <p:cNvSpPr txBox="1"/>
          <p:nvPr/>
        </p:nvSpPr>
        <p:spPr>
          <a:xfrm>
            <a:off x="221672" y="4322000"/>
            <a:ext cx="4530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Activity</a:t>
            </a:r>
            <a:endParaRPr/>
          </a:p>
        </p:txBody>
      </p:sp>
      <p:sp>
        <p:nvSpPr>
          <p:cNvPr id="244" name="Google Shape;244;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0"/>
              </a:spcBef>
              <a:spcAft>
                <a:spcPts val="0"/>
              </a:spcAft>
              <a:buClr>
                <a:schemeClr val="dk1"/>
              </a:buClr>
              <a:buSzPts val="2800"/>
              <a:buNone/>
            </a:pPr>
            <a:r>
              <a:rPr lang="en-US"/>
              <a:t>Using the database, </a:t>
            </a:r>
            <a:r>
              <a:rPr lang="en-US" u="sng">
                <a:solidFill>
                  <a:srgbClr val="0563C1"/>
                </a:solidFill>
                <a:hlinkClick r:id="rId3">
                  <a:extLst>
                    <a:ext uri="{A12FA001-AC4F-418D-AE19-62706E023703}">
                      <ahyp:hlinkClr val="tx"/>
                    </a:ext>
                  </a:extLst>
                </a:hlinkClick>
              </a:rPr>
              <a:t>Hatebase</a:t>
            </a:r>
            <a:r>
              <a:rPr lang="en-US"/>
              <a:t>, students will be asked to examine fragments of language from existing conflicts from around the world. </a:t>
            </a:r>
            <a:endParaRPr/>
          </a:p>
          <a:p>
            <a:pPr indent="0" lvl="0" marL="0" rtl="0" algn="l">
              <a:lnSpc>
                <a:spcPct val="100000"/>
              </a:lnSpc>
              <a:spcBef>
                <a:spcPts val="0"/>
              </a:spcBef>
              <a:spcAft>
                <a:spcPts val="0"/>
              </a:spcAft>
              <a:buClr>
                <a:schemeClr val="dk1"/>
              </a:buClr>
              <a:buSzPts val="2800"/>
              <a:buNone/>
            </a:pPr>
            <a:r>
              <a:t/>
            </a:r>
            <a:endParaRPr/>
          </a:p>
          <a:p>
            <a:pPr indent="0" lvl="0" marL="0" rtl="0" algn="l">
              <a:lnSpc>
                <a:spcPct val="100000"/>
              </a:lnSpc>
              <a:spcBef>
                <a:spcPts val="0"/>
              </a:spcBef>
              <a:spcAft>
                <a:spcPts val="0"/>
              </a:spcAft>
              <a:buClr>
                <a:schemeClr val="dk1"/>
              </a:buClr>
              <a:buSzPts val="2800"/>
              <a:buNone/>
            </a:pPr>
            <a:r>
              <a:rPr lang="en-US"/>
              <a:t>Using the terms compiled in the database, students should be able to distinguish which fragments of language constitute hate speech, identify who the speech is intended to target, and what sort of damage the speech inflicts upon its recipients. </a:t>
            </a:r>
            <a:endParaRPr/>
          </a:p>
          <a:p>
            <a:pPr indent="0" lvl="0" marL="0" rtl="0" algn="l">
              <a:lnSpc>
                <a:spcPct val="100000"/>
              </a:lnSpc>
              <a:spcBef>
                <a:spcPts val="0"/>
              </a:spcBef>
              <a:spcAft>
                <a:spcPts val="0"/>
              </a:spcAft>
              <a:buClr>
                <a:schemeClr val="dk1"/>
              </a:buClr>
              <a:buSzPts val="2800"/>
              <a:buNone/>
            </a:pPr>
            <a:r>
              <a:t/>
            </a:r>
            <a:endParaRPr/>
          </a:p>
          <a:p>
            <a:pPr indent="0" lvl="0" marL="0" rtl="0" algn="l">
              <a:lnSpc>
                <a:spcPct val="100000"/>
              </a:lnSpc>
              <a:spcBef>
                <a:spcPts val="0"/>
              </a:spcBef>
              <a:spcAft>
                <a:spcPts val="0"/>
              </a:spcAft>
              <a:buClr>
                <a:schemeClr val="dk1"/>
              </a:buClr>
              <a:buSzPts val="2800"/>
              <a:buNone/>
            </a:pPr>
            <a:r>
              <a:rPr lang="en-US"/>
              <a:t>Students should take notes of their findings and prepare to report to the class.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2"/>
          <p:cNvSpPr txBox="1"/>
          <p:nvPr>
            <p:ph type="title"/>
          </p:nvPr>
        </p:nvSpPr>
        <p:spPr>
          <a:xfrm>
            <a:off x="262142"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Works Cited</a:t>
            </a:r>
            <a:endParaRPr/>
          </a:p>
        </p:txBody>
      </p:sp>
      <p:sp>
        <p:nvSpPr>
          <p:cNvPr id="250" name="Google Shape;250;p22"/>
          <p:cNvSpPr txBox="1"/>
          <p:nvPr>
            <p:ph idx="1" type="body"/>
          </p:nvPr>
        </p:nvSpPr>
        <p:spPr>
          <a:xfrm>
            <a:off x="422563" y="1156348"/>
            <a:ext cx="10841181" cy="5202887"/>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rgbClr val="333333"/>
              </a:buClr>
              <a:buSzPct val="93311"/>
              <a:buNone/>
            </a:pPr>
            <a:r>
              <a:rPr lang="en-US" sz="1929">
                <a:solidFill>
                  <a:srgbClr val="333333"/>
                </a:solidFill>
              </a:rPr>
              <a:t>Bassignana, E., Basile, V., &amp;amp; Patti, V. (2018). Hurtlex: A multilingual lexicon of words to hurt. Proceedings of the Fifth Italian Conference on Computational Linguistics CLiC-It 2018, 51–56. https://doi.org/10.4000/books.aaccademia.3085</a:t>
            </a:r>
            <a:endParaRPr sz="2929"/>
          </a:p>
          <a:p>
            <a:pPr indent="0" lvl="0" marL="0" rtl="0" algn="l">
              <a:lnSpc>
                <a:spcPct val="90000"/>
              </a:lnSpc>
              <a:spcBef>
                <a:spcPts val="1000"/>
              </a:spcBef>
              <a:spcAft>
                <a:spcPts val="0"/>
              </a:spcAft>
              <a:buClr>
                <a:srgbClr val="333333"/>
              </a:buClr>
              <a:buSzPct val="93311"/>
              <a:buNone/>
            </a:pPr>
            <a:r>
              <a:rPr lang="en-US" sz="1929">
                <a:solidFill>
                  <a:srgbClr val="333333"/>
                </a:solidFill>
              </a:rPr>
              <a:t>Bhat, P., Klein, O. (2020). Covert Hate Speech: White Nationalists and Dog Whistle Communication on Twitter. In: Bouvier, G., Rosenbaum, J. (eds) Twitter, the Public Sphere, and the Chaos of Online Deliberation. Palgrave Macmillan, Cham. </a:t>
            </a:r>
            <a:r>
              <a:rPr lang="en-US" sz="1929" u="sng">
                <a:solidFill>
                  <a:srgbClr val="0000FF"/>
                </a:solidFill>
                <a:hlinkClick r:id="rId3">
                  <a:extLst>
                    <a:ext uri="{A12FA001-AC4F-418D-AE19-62706E023703}">
                      <ahyp:hlinkClr val="tx"/>
                    </a:ext>
                  </a:extLst>
                </a:hlinkClick>
              </a:rPr>
              <a:t>https://doi.org/10.1007/978-3-030-41421-4_7</a:t>
            </a:r>
            <a:r>
              <a:rPr lang="en-US" sz="1929">
                <a:solidFill>
                  <a:srgbClr val="333333"/>
                </a:solidFill>
              </a:rPr>
              <a:t> </a:t>
            </a:r>
            <a:endParaRPr sz="1829"/>
          </a:p>
          <a:p>
            <a:pPr indent="0" lvl="0" marL="0" rtl="0" algn="l">
              <a:lnSpc>
                <a:spcPct val="90000"/>
              </a:lnSpc>
              <a:spcBef>
                <a:spcPts val="1000"/>
              </a:spcBef>
              <a:spcAft>
                <a:spcPts val="0"/>
              </a:spcAft>
              <a:buClr>
                <a:schemeClr val="dk1"/>
              </a:buClr>
              <a:buSzPct val="92945"/>
              <a:buNone/>
            </a:pPr>
            <a:r>
              <a:rPr lang="en-US" sz="1829"/>
              <a:t>“Infographic: Cyberbullying and Hate Speech Online.” Brandwatch. Ditch the Label, 2016. </a:t>
            </a:r>
            <a:r>
              <a:rPr lang="en-US" sz="1829" u="sng">
                <a:solidFill>
                  <a:schemeClr val="hlink"/>
                </a:solidFill>
                <a:hlinkClick r:id="rId4"/>
              </a:rPr>
              <a:t>https://www.brandwatch.com/reports/cyberbullying-2016/</a:t>
            </a:r>
            <a:r>
              <a:rPr lang="en-US" sz="1829"/>
              <a:t>. </a:t>
            </a:r>
            <a:endParaRPr sz="1829">
              <a:solidFill>
                <a:srgbClr val="000000"/>
              </a:solidFill>
            </a:endParaRPr>
          </a:p>
          <a:p>
            <a:pPr indent="0" lvl="0" marL="0" rtl="0" algn="l">
              <a:lnSpc>
                <a:spcPct val="90000"/>
              </a:lnSpc>
              <a:spcBef>
                <a:spcPts val="1000"/>
              </a:spcBef>
              <a:spcAft>
                <a:spcPts val="0"/>
              </a:spcAft>
              <a:buClr>
                <a:srgbClr val="000000"/>
              </a:buClr>
              <a:buSzPct val="92945"/>
              <a:buNone/>
            </a:pPr>
            <a:r>
              <a:rPr lang="en-US" sz="1829">
                <a:solidFill>
                  <a:srgbClr val="000000"/>
                </a:solidFill>
              </a:rPr>
              <a:t>Kruglanski, A. W., Gelfand, M. J., Bélanger, J. J., Sheveland, A., Hetiarachchi, M., &amp; Gunaratna, R. (2014). The Psychology of Radicalization and Deradicalization: How Significance Quest Impacts Violent Extremism. </a:t>
            </a:r>
            <a:r>
              <a:rPr i="1" lang="en-US" sz="1829"/>
              <a:t>Political Psychology</a:t>
            </a:r>
            <a:r>
              <a:rPr lang="en-US" sz="1829"/>
              <a:t>, </a:t>
            </a:r>
            <a:r>
              <a:rPr i="1" lang="en-US" sz="1829"/>
              <a:t>35</a:t>
            </a:r>
            <a:r>
              <a:rPr lang="en-US" sz="1829"/>
              <a:t>, 69–93. </a:t>
            </a:r>
            <a:r>
              <a:rPr lang="en-US" sz="1829" u="sng">
                <a:solidFill>
                  <a:schemeClr val="hlink"/>
                </a:solidFill>
                <a:hlinkClick r:id="rId5"/>
              </a:rPr>
              <a:t>http://www.jstor.org/stable/43783789</a:t>
            </a:r>
            <a:r>
              <a:rPr lang="en-US" sz="1829"/>
              <a:t> </a:t>
            </a:r>
            <a:endParaRPr sz="2929"/>
          </a:p>
          <a:p>
            <a:pPr indent="0" lvl="0" marL="0" rtl="0" algn="l">
              <a:lnSpc>
                <a:spcPct val="90000"/>
              </a:lnSpc>
              <a:spcBef>
                <a:spcPts val="1000"/>
              </a:spcBef>
              <a:spcAft>
                <a:spcPts val="0"/>
              </a:spcAft>
              <a:buClr>
                <a:schemeClr val="dk1"/>
              </a:buClr>
              <a:buSzPct val="92945"/>
              <a:buNone/>
            </a:pPr>
            <a:r>
              <a:rPr lang="en-US" sz="1829"/>
              <a:t>Laaksonen, S.-M., Haapoja, J., Kinnunen, T., Nelimarkka, M., &amp;amp; Pöyhtäri, R. (2020). The datafication of hate: Expectations and challenges in automated hate speech monitoring. Frontiers in Big Data, 3. </a:t>
            </a:r>
            <a:r>
              <a:rPr lang="en-US" sz="1829" u="sng">
                <a:solidFill>
                  <a:srgbClr val="0000FF"/>
                </a:solidFill>
                <a:hlinkClick r:id="rId6">
                  <a:extLst>
                    <a:ext uri="{A12FA001-AC4F-418D-AE19-62706E023703}">
                      <ahyp:hlinkClr val="tx"/>
                    </a:ext>
                  </a:extLst>
                </a:hlinkClick>
              </a:rPr>
              <a:t>https://doi.org/10.3389/fdata.2020.00003</a:t>
            </a:r>
            <a:endParaRPr sz="1829"/>
          </a:p>
          <a:p>
            <a:pPr indent="0" lvl="0" marL="0" rtl="0" algn="l">
              <a:lnSpc>
                <a:spcPct val="90000"/>
              </a:lnSpc>
              <a:spcBef>
                <a:spcPts val="1000"/>
              </a:spcBef>
              <a:spcAft>
                <a:spcPts val="0"/>
              </a:spcAft>
              <a:buClr>
                <a:schemeClr val="dk1"/>
              </a:buClr>
              <a:buSzPct val="92945"/>
              <a:buNone/>
            </a:pPr>
            <a:r>
              <a:rPr lang="en-US" sz="1829"/>
              <a:t>MacAvaney S, Yao H-R, Yang E, Russell K, Goharian N, Frieder O (2019) Hate speech detection: Challenges and solutions. PLoS ONE 14 (8): e0221152. </a:t>
            </a:r>
            <a:r>
              <a:rPr lang="en-US" sz="1829" u="sng">
                <a:solidFill>
                  <a:srgbClr val="2B5BF9"/>
                </a:solidFill>
                <a:hlinkClick r:id="rId7">
                  <a:extLst>
                    <a:ext uri="{A12FA001-AC4F-418D-AE19-62706E023703}">
                      <ahyp:hlinkClr val="tx"/>
                    </a:ext>
                  </a:extLst>
                </a:hlinkClick>
              </a:rPr>
              <a:t>https://doi.org/10.1371/journal. pone.0221152</a:t>
            </a:r>
            <a:r>
              <a:rPr lang="en-US" sz="1829">
                <a:solidFill>
                  <a:srgbClr val="2B5BF9"/>
                </a:solidFill>
              </a:rPr>
              <a:t>    </a:t>
            </a:r>
            <a:endParaRPr sz="1829"/>
          </a:p>
          <a:p>
            <a:pPr indent="0" lvl="0" marL="0" rtl="0" algn="l">
              <a:lnSpc>
                <a:spcPct val="90000"/>
              </a:lnSpc>
              <a:spcBef>
                <a:spcPts val="1000"/>
              </a:spcBef>
              <a:spcAft>
                <a:spcPts val="0"/>
              </a:spcAft>
              <a:buClr>
                <a:srgbClr val="212121"/>
              </a:buClr>
              <a:buSzPct val="92945"/>
              <a:buNone/>
            </a:pPr>
            <a:r>
              <a:rPr lang="en-US" sz="1829">
                <a:solidFill>
                  <a:srgbClr val="212121"/>
                </a:solidFill>
              </a:rPr>
              <a:t>Saha, K., Chandrasekharan, E., &amp; De Choudhury, M. (2019). Prevalence and Psychological Effects of Hateful Speech in Online College Communities. </a:t>
            </a:r>
            <a:r>
              <a:rPr i="1" lang="en-US" sz="1829">
                <a:solidFill>
                  <a:srgbClr val="212121"/>
                </a:solidFill>
              </a:rPr>
              <a:t>Proceedings of the ... ACM Web Science Conference. ACM Web Science Conference</a:t>
            </a:r>
            <a:r>
              <a:rPr lang="en-US" sz="1829">
                <a:solidFill>
                  <a:srgbClr val="212121"/>
                </a:solidFill>
              </a:rPr>
              <a:t>, </a:t>
            </a:r>
            <a:r>
              <a:rPr i="1" lang="en-US" sz="1829">
                <a:solidFill>
                  <a:srgbClr val="212121"/>
                </a:solidFill>
              </a:rPr>
              <a:t>2019</a:t>
            </a:r>
            <a:r>
              <a:rPr lang="en-US" sz="1829">
                <a:solidFill>
                  <a:srgbClr val="212121"/>
                </a:solidFill>
              </a:rPr>
              <a:t>, 255–264. </a:t>
            </a:r>
            <a:r>
              <a:rPr lang="en-US" sz="1829" u="sng">
                <a:solidFill>
                  <a:srgbClr val="0000FF"/>
                </a:solidFill>
                <a:hlinkClick r:id="rId8">
                  <a:extLst>
                    <a:ext uri="{A12FA001-AC4F-418D-AE19-62706E023703}">
                      <ahyp:hlinkClr val="tx"/>
                    </a:ext>
                  </a:extLst>
                </a:hlinkClick>
              </a:rPr>
              <a:t>https://doi.org/10.1145/3292522.3326032</a:t>
            </a:r>
            <a:r>
              <a:rPr lang="en-US" sz="1829">
                <a:solidFill>
                  <a:srgbClr val="212121"/>
                </a:solidFill>
              </a:rPr>
              <a:t> </a:t>
            </a:r>
            <a:endParaRPr sz="1829">
              <a:solidFill>
                <a:srgbClr val="212121"/>
              </a:solidFill>
            </a:endParaRPr>
          </a:p>
          <a:p>
            <a:pPr indent="0" lvl="0" marL="0" rtl="0" algn="l">
              <a:lnSpc>
                <a:spcPct val="90000"/>
              </a:lnSpc>
              <a:spcBef>
                <a:spcPts val="1000"/>
              </a:spcBef>
              <a:spcAft>
                <a:spcPts val="0"/>
              </a:spcAft>
              <a:buClr>
                <a:srgbClr val="212121"/>
              </a:buClr>
              <a:buSzPct val="92945"/>
              <a:buNone/>
            </a:pPr>
            <a:r>
              <a:rPr lang="en-US" sz="1829">
                <a:solidFill>
                  <a:srgbClr val="212121"/>
                </a:solidFill>
              </a:rPr>
              <a:t>Tahmasbi, Fatemeh, Leonard Schild, Chen Ling, Jeremy Blackburn, Gianluca Stringhini, Yang Zhang, and Savvas Zannettou. “‘Go Eat a Bat, Chang!’: On the Emergence of Sinophobic Behavior on Web Communities in the Face of Covid-19.” Proceedings of the Web Conference 2021, 2021. </a:t>
            </a:r>
            <a:r>
              <a:rPr lang="en-US" sz="1829" u="sng">
                <a:solidFill>
                  <a:srgbClr val="212121"/>
                </a:solidFill>
                <a:hlinkClick r:id="rId9">
                  <a:extLst>
                    <a:ext uri="{A12FA001-AC4F-418D-AE19-62706E023703}">
                      <ahyp:hlinkClr val="tx"/>
                    </a:ext>
                  </a:extLst>
                </a:hlinkClick>
              </a:rPr>
              <a:t>https://doi.org/10.1145/3442381.3450024</a:t>
            </a:r>
            <a:r>
              <a:rPr lang="en-US" sz="1829">
                <a:solidFill>
                  <a:srgbClr val="212121"/>
                </a:solidFill>
              </a:rPr>
              <a:t>. </a:t>
            </a:r>
            <a:endParaRPr sz="2929"/>
          </a:p>
          <a:p>
            <a:pPr indent="0" lvl="0" marL="0" rtl="0" algn="l">
              <a:lnSpc>
                <a:spcPct val="90000"/>
              </a:lnSpc>
              <a:spcBef>
                <a:spcPts val="1000"/>
              </a:spcBef>
              <a:spcAft>
                <a:spcPts val="0"/>
              </a:spcAft>
              <a:buClr>
                <a:schemeClr val="dk1"/>
              </a:buClr>
              <a:buSzPct val="92945"/>
              <a:buNone/>
            </a:pPr>
            <a:r>
              <a:rPr lang="en-US" sz="1829"/>
              <a:t>Wypych, M.,&amp; Bilewicz, M. (2022,January 31). Psychological Toll of Hate Speech: The Role of Acculturation Stress in the Effects of Exposure to Ethnic Slurs on Mental Health Among Ukrainian Immigrants in Poland. Cultural. </a:t>
            </a:r>
            <a:r>
              <a:rPr i="1" lang="en-US" sz="1829"/>
              <a:t>Diversity and Ethnic Minority Psychology</a:t>
            </a:r>
            <a:r>
              <a:rPr lang="en-US" sz="1829"/>
              <a:t>. Advance online publication. </a:t>
            </a:r>
            <a:r>
              <a:rPr lang="en-US" sz="1829" u="sng">
                <a:solidFill>
                  <a:srgbClr val="0000FF"/>
                </a:solidFill>
                <a:hlinkClick r:id="rId10">
                  <a:extLst>
                    <a:ext uri="{A12FA001-AC4F-418D-AE19-62706E023703}">
                      <ahyp:hlinkClr val="tx"/>
                    </a:ext>
                  </a:extLst>
                </a:hlinkClick>
              </a:rPr>
              <a:t>http://dx.doi.org/10.1037/cdp0000522</a:t>
            </a:r>
            <a:r>
              <a:rPr lang="en-US" sz="1829"/>
              <a:t>   </a:t>
            </a:r>
            <a:endParaRPr sz="2929"/>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txBox="1"/>
          <p:nvPr>
            <p:ph type="title"/>
          </p:nvPr>
        </p:nvSpPr>
        <p:spPr>
          <a:xfrm>
            <a:off x="375515" y="247894"/>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6600"/>
              <a:buFont typeface="Calibri"/>
              <a:buNone/>
            </a:pPr>
            <a:r>
              <a:rPr lang="en-US"/>
              <a:t>Definitions</a:t>
            </a:r>
            <a:endParaRPr/>
          </a:p>
        </p:txBody>
      </p:sp>
      <p:sp>
        <p:nvSpPr>
          <p:cNvPr id="102" name="Google Shape;102;p3"/>
          <p:cNvSpPr txBox="1"/>
          <p:nvPr>
            <p:ph idx="1" type="body"/>
          </p:nvPr>
        </p:nvSpPr>
        <p:spPr>
          <a:xfrm>
            <a:off x="375525" y="1573450"/>
            <a:ext cx="6243300" cy="5189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2400"/>
              <a:buNone/>
            </a:pPr>
            <a:r>
              <a:rPr lang="en-US" sz="2400"/>
              <a:t>Hate speech is targeted language whose purpose is to </a:t>
            </a:r>
            <a:r>
              <a:rPr b="1" lang="en-US" sz="2400"/>
              <a:t>propose or incite violence upon an individual or individuals</a:t>
            </a:r>
            <a:r>
              <a:rPr lang="en-US" sz="2400"/>
              <a:t>. </a:t>
            </a:r>
            <a:endParaRPr sz="2400"/>
          </a:p>
          <a:p>
            <a:pPr indent="0" lvl="0" marL="0" rtl="0" algn="l">
              <a:lnSpc>
                <a:spcPct val="115000"/>
              </a:lnSpc>
              <a:spcBef>
                <a:spcPts val="0"/>
              </a:spcBef>
              <a:spcAft>
                <a:spcPts val="0"/>
              </a:spcAft>
              <a:buClr>
                <a:schemeClr val="dk1"/>
              </a:buClr>
              <a:buSzPts val="2400"/>
              <a:buNone/>
            </a:pPr>
            <a:r>
              <a:t/>
            </a:r>
            <a:endParaRPr sz="2400"/>
          </a:p>
          <a:p>
            <a:pPr indent="0" lvl="0" marL="0" rtl="0" algn="l">
              <a:lnSpc>
                <a:spcPct val="115000"/>
              </a:lnSpc>
              <a:spcBef>
                <a:spcPts val="0"/>
              </a:spcBef>
              <a:spcAft>
                <a:spcPts val="0"/>
              </a:spcAft>
              <a:buClr>
                <a:schemeClr val="dk1"/>
              </a:buClr>
              <a:buSzPts val="2400"/>
              <a:buNone/>
            </a:pPr>
            <a:r>
              <a:rPr lang="en-US" sz="2400"/>
              <a:t>Oftentimes hate speech employs specific terms or phrases that, while not overtly hateful, bring with them the </a:t>
            </a:r>
            <a:r>
              <a:rPr b="1" lang="en-US" sz="2400"/>
              <a:t>assumption if violence</a:t>
            </a:r>
            <a:r>
              <a:rPr lang="en-US" sz="2400"/>
              <a:t>.</a:t>
            </a:r>
            <a:endParaRPr sz="2400"/>
          </a:p>
          <a:p>
            <a:pPr indent="0" lvl="0" marL="0" rtl="0" algn="l">
              <a:lnSpc>
                <a:spcPct val="115000"/>
              </a:lnSpc>
              <a:spcBef>
                <a:spcPts val="0"/>
              </a:spcBef>
              <a:spcAft>
                <a:spcPts val="0"/>
              </a:spcAft>
              <a:buClr>
                <a:schemeClr val="dk1"/>
              </a:buClr>
              <a:buSzPts val="2400"/>
              <a:buNone/>
            </a:pPr>
            <a:r>
              <a:t/>
            </a:r>
            <a:endParaRPr sz="2400"/>
          </a:p>
          <a:p>
            <a:pPr indent="0" lvl="0" marL="0" rtl="0" algn="l">
              <a:lnSpc>
                <a:spcPct val="115000"/>
              </a:lnSpc>
              <a:spcBef>
                <a:spcPts val="0"/>
              </a:spcBef>
              <a:spcAft>
                <a:spcPts val="0"/>
              </a:spcAft>
              <a:buClr>
                <a:schemeClr val="dk1"/>
              </a:buClr>
              <a:buSzPts val="2400"/>
              <a:buNone/>
            </a:pPr>
            <a:r>
              <a:rPr lang="en-US" sz="2400"/>
              <a:t>H</a:t>
            </a:r>
            <a:r>
              <a:rPr lang="en-US" sz="2400"/>
              <a:t>ate speech typically targets the aspects outlined in the following chart, often antagonizing individuals based on identification with a specific group (Saha et al., 2019).</a:t>
            </a:r>
            <a:endParaRPr sz="2400"/>
          </a:p>
        </p:txBody>
      </p:sp>
      <p:pic>
        <p:nvPicPr>
          <p:cNvPr descr="Chart, bar chart&#10;&#10;Description automatically generated" id="103" name="Google Shape;103;p3"/>
          <p:cNvPicPr preferRelativeResize="0"/>
          <p:nvPr/>
        </p:nvPicPr>
        <p:blipFill rotWithShape="1">
          <a:blip r:embed="rId3">
            <a:alphaModFix/>
          </a:blip>
          <a:srcRect b="0" l="0" r="0" t="0"/>
          <a:stretch/>
        </p:blipFill>
        <p:spPr>
          <a:xfrm>
            <a:off x="6956385" y="247894"/>
            <a:ext cx="4620906" cy="5755280"/>
          </a:xfrm>
          <a:prstGeom prst="rect">
            <a:avLst/>
          </a:prstGeom>
          <a:noFill/>
          <a:ln>
            <a:noFill/>
          </a:ln>
        </p:spPr>
      </p:pic>
      <p:sp>
        <p:nvSpPr>
          <p:cNvPr id="104" name="Google Shape;104;p3"/>
          <p:cNvSpPr txBox="1"/>
          <p:nvPr/>
        </p:nvSpPr>
        <p:spPr>
          <a:xfrm>
            <a:off x="6618832" y="6131920"/>
            <a:ext cx="5573100" cy="507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212121"/>
              </a:buClr>
              <a:buSzPts val="900"/>
              <a:buFont typeface="Calibri"/>
              <a:buNone/>
            </a:pPr>
            <a:r>
              <a:rPr b="0" i="0" lang="en-US" sz="900" u="none" cap="none" strike="noStrike">
                <a:solidFill>
                  <a:srgbClr val="212121"/>
                </a:solidFill>
                <a:latin typeface="Calibri"/>
                <a:ea typeface="Calibri"/>
                <a:cs typeface="Calibri"/>
                <a:sym typeface="Calibri"/>
              </a:rPr>
              <a:t>Saha, K., Chandrasekharan, E., &amp; De Choudhury, M. (2019). Prevalence and Psychological Effects of Hateful Speech in Online College Communities. </a:t>
            </a:r>
            <a:r>
              <a:rPr b="0" i="1" lang="en-US" sz="900" u="none" cap="none" strike="noStrike">
                <a:solidFill>
                  <a:srgbClr val="212121"/>
                </a:solidFill>
                <a:latin typeface="Calibri"/>
                <a:ea typeface="Calibri"/>
                <a:cs typeface="Calibri"/>
                <a:sym typeface="Calibri"/>
              </a:rPr>
              <a:t>Proceedings of the ... ACM Web Science Conference. ACM Web Science Conference</a:t>
            </a:r>
            <a:r>
              <a:rPr b="0" i="0" lang="en-US" sz="900" u="none" cap="none" strike="noStrike">
                <a:solidFill>
                  <a:srgbClr val="212121"/>
                </a:solidFill>
                <a:latin typeface="Calibri"/>
                <a:ea typeface="Calibri"/>
                <a:cs typeface="Calibri"/>
                <a:sym typeface="Calibri"/>
              </a:rPr>
              <a:t>, </a:t>
            </a:r>
            <a:r>
              <a:rPr b="0" i="1" lang="en-US" sz="900" u="none" cap="none" strike="noStrike">
                <a:solidFill>
                  <a:srgbClr val="212121"/>
                </a:solidFill>
                <a:latin typeface="Calibri"/>
                <a:ea typeface="Calibri"/>
                <a:cs typeface="Calibri"/>
                <a:sym typeface="Calibri"/>
              </a:rPr>
              <a:t>2019</a:t>
            </a:r>
            <a:r>
              <a:rPr b="0" i="0" lang="en-US" sz="900" u="none" cap="none" strike="noStrike">
                <a:solidFill>
                  <a:srgbClr val="212121"/>
                </a:solidFill>
                <a:latin typeface="Calibri"/>
                <a:ea typeface="Calibri"/>
                <a:cs typeface="Calibri"/>
                <a:sym typeface="Calibri"/>
              </a:rPr>
              <a:t>, 255–264. </a:t>
            </a:r>
            <a:r>
              <a:rPr b="0" i="0" lang="en-US" sz="900" u="sng" cap="none" strike="noStrike">
                <a:solidFill>
                  <a:srgbClr val="0000FF"/>
                </a:solidFill>
                <a:latin typeface="Calibri"/>
                <a:ea typeface="Calibri"/>
                <a:cs typeface="Calibri"/>
                <a:sym typeface="Calibri"/>
                <a:hlinkClick r:id="rId4">
                  <a:extLst>
                    <a:ext uri="{A12FA001-AC4F-418D-AE19-62706E023703}">
                      <ahyp:hlinkClr val="tx"/>
                    </a:ext>
                  </a:extLst>
                </a:hlinkClick>
              </a:rPr>
              <a:t>https://doi.org/10.1145/3292522.3326032</a:t>
            </a:r>
            <a:r>
              <a:rPr b="0" i="0" lang="en-US" sz="900" u="none" cap="none" strike="noStrike">
                <a:solidFill>
                  <a:srgbClr val="212121"/>
                </a:solidFill>
                <a:latin typeface="Calibri"/>
                <a:ea typeface="Calibri"/>
                <a:cs typeface="Calibri"/>
                <a:sym typeface="Calibri"/>
              </a:rPr>
              <a:t> </a:t>
            </a:r>
            <a:endParaRPr b="0" i="0" sz="900" u="none" cap="none" strike="noStrike">
              <a:solidFill>
                <a:srgbClr val="21212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Disclaimer:</a:t>
            </a:r>
            <a:endParaRPr/>
          </a:p>
        </p:txBody>
      </p:sp>
      <p:sp>
        <p:nvSpPr>
          <p:cNvPr id="110" name="Google Shape;110;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2800"/>
              <a:buNone/>
            </a:pPr>
            <a:r>
              <a:rPr lang="en-US"/>
              <a:t>The presentation contains real examples of hate speech and other terminologies that may be upsetting for some. Please be warned that our intention with using this language is not to incite hate or violence but rather to educate audiences at the type of rhetoric that is circulating online spaces, and the impact this rhetoric has on its audience.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txBox="1"/>
          <p:nvPr>
            <p:ph type="title"/>
          </p:nvPr>
        </p:nvSpPr>
        <p:spPr>
          <a:xfrm>
            <a:off x="481013" y="165198"/>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Hate Speech vs. Bullying</a:t>
            </a:r>
            <a:endParaRPr/>
          </a:p>
        </p:txBody>
      </p:sp>
      <p:pic>
        <p:nvPicPr>
          <p:cNvPr descr="A picture containing diagram&#10;&#10;Description automatically generated" id="117" name="Google Shape;117;p5"/>
          <p:cNvPicPr preferRelativeResize="0"/>
          <p:nvPr>
            <p:ph idx="1" type="body"/>
          </p:nvPr>
        </p:nvPicPr>
        <p:blipFill rotWithShape="1">
          <a:blip r:embed="rId3">
            <a:alphaModFix/>
          </a:blip>
          <a:srcRect b="0" l="0" r="0" t="0"/>
          <a:stretch/>
        </p:blipFill>
        <p:spPr>
          <a:xfrm>
            <a:off x="1724474" y="1355140"/>
            <a:ext cx="3887100" cy="3314100"/>
          </a:xfrm>
          <a:prstGeom prst="rect">
            <a:avLst/>
          </a:prstGeom>
          <a:noFill/>
          <a:ln>
            <a:noFill/>
          </a:ln>
        </p:spPr>
      </p:pic>
      <p:pic>
        <p:nvPicPr>
          <p:cNvPr descr="Diagram&#10;&#10;Description automatically generated with low confidence" id="118" name="Google Shape;118;p5"/>
          <p:cNvPicPr preferRelativeResize="0"/>
          <p:nvPr/>
        </p:nvPicPr>
        <p:blipFill rotWithShape="1">
          <a:blip r:embed="rId4">
            <a:alphaModFix/>
          </a:blip>
          <a:srcRect b="0" l="0" r="0" t="0"/>
          <a:stretch/>
        </p:blipFill>
        <p:spPr>
          <a:xfrm>
            <a:off x="5786193" y="1355140"/>
            <a:ext cx="3967007" cy="3314028"/>
          </a:xfrm>
          <a:prstGeom prst="rect">
            <a:avLst/>
          </a:prstGeom>
          <a:noFill/>
          <a:ln>
            <a:noFill/>
          </a:ln>
        </p:spPr>
      </p:pic>
      <p:sp>
        <p:nvSpPr>
          <p:cNvPr id="119" name="Google Shape;119;p5"/>
          <p:cNvSpPr txBox="1"/>
          <p:nvPr/>
        </p:nvSpPr>
        <p:spPr>
          <a:xfrm>
            <a:off x="6802930" y="459325"/>
            <a:ext cx="5215200" cy="73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“Infographic: Cyberbullying and Hate Speech Online.” Brandwatch. Ditch the Label, 2016. https://www.brandwatch.com/reports/cyberbullying-2016/.</a:t>
            </a:r>
            <a:endParaRPr/>
          </a:p>
        </p:txBody>
      </p:sp>
      <p:sp>
        <p:nvSpPr>
          <p:cNvPr id="120" name="Google Shape;120;p5"/>
          <p:cNvSpPr txBox="1"/>
          <p:nvPr/>
        </p:nvSpPr>
        <p:spPr>
          <a:xfrm>
            <a:off x="481025" y="4826100"/>
            <a:ext cx="11236200" cy="1883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t>
            </a:r>
            <a:r>
              <a:rPr i="0" lang="en-US" sz="1800" u="none" strike="noStrike">
                <a:solidFill>
                  <a:schemeClr val="dk1"/>
                </a:solidFill>
                <a:latin typeface="Calibri"/>
                <a:ea typeface="Calibri"/>
                <a:cs typeface="Calibri"/>
                <a:sym typeface="Calibri"/>
              </a:rPr>
              <a:t>Hate speech is defined as </a:t>
            </a:r>
            <a:r>
              <a:rPr b="1" i="0" lang="en-US" sz="1800" u="none" strike="noStrike">
                <a:solidFill>
                  <a:schemeClr val="dk1"/>
                </a:solidFill>
                <a:latin typeface="Calibri"/>
                <a:ea typeface="Calibri"/>
                <a:cs typeface="Calibri"/>
                <a:sym typeface="Calibri"/>
              </a:rPr>
              <a:t>abuse that directly targets a unique factor beyond the control of the recipient</a:t>
            </a:r>
            <a:r>
              <a:rPr i="0" lang="en-US" sz="1800" u="none" strike="noStrike">
                <a:solidFill>
                  <a:schemeClr val="dk1"/>
                </a:solidFill>
                <a:latin typeface="Calibri"/>
                <a:ea typeface="Calibri"/>
                <a:cs typeface="Calibri"/>
                <a:sym typeface="Calibri"/>
              </a:rPr>
              <a:t>…Hate speech is differentiated from cyberbullying in being defined </a:t>
            </a:r>
            <a:r>
              <a:rPr b="1" i="0" lang="en-US" sz="1800" u="none" strike="noStrike">
                <a:solidFill>
                  <a:schemeClr val="dk1"/>
                </a:solidFill>
                <a:latin typeface="Calibri"/>
                <a:ea typeface="Calibri"/>
                <a:cs typeface="Calibri"/>
                <a:sym typeface="Calibri"/>
              </a:rPr>
              <a:t>as abuse directed specifically toward a unique, non-controllable attribute of a group of people</a:t>
            </a:r>
            <a:r>
              <a:rPr i="0" lang="en-US" sz="1800" u="none" strike="noStrike">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Infographic: Cyberbullying and Hate Speech Online, 2016)</a:t>
            </a:r>
            <a:endParaRPr sz="1800">
              <a:solidFill>
                <a:schemeClr val="dk1"/>
              </a:solidFill>
              <a:latin typeface="Calibri"/>
              <a:ea typeface="Calibri"/>
              <a:cs typeface="Calibri"/>
              <a:sym typeface="Calibri"/>
            </a:endParaRPr>
          </a:p>
          <a:p>
            <a:pPr indent="0" lvl="0" marL="0" marR="0" rtl="0" algn="l">
              <a:spcBef>
                <a:spcPts val="1000"/>
              </a:spcBef>
              <a:spcAft>
                <a:spcPts val="0"/>
              </a:spcAft>
              <a:buNone/>
            </a:pPr>
            <a:r>
              <a:rPr lang="en-US" sz="1800">
                <a:solidFill>
                  <a:schemeClr val="dk1"/>
                </a:solidFill>
                <a:latin typeface="Calibri"/>
                <a:ea typeface="Calibri"/>
                <a:cs typeface="Calibri"/>
                <a:sym typeface="Calibri"/>
              </a:rPr>
              <a:t>It is this targeting of out-group identity that differentiates hate speech from more generalized bullying. As seen by the available terms, </a:t>
            </a:r>
            <a:r>
              <a:rPr b="1" lang="en-US" sz="1800">
                <a:solidFill>
                  <a:schemeClr val="dk1"/>
                </a:solidFill>
                <a:latin typeface="Calibri"/>
                <a:ea typeface="Calibri"/>
                <a:cs typeface="Calibri"/>
                <a:sym typeface="Calibri"/>
              </a:rPr>
              <a:t>bullying targets individual identity</a:t>
            </a:r>
            <a:r>
              <a:rPr lang="en-US" sz="1800">
                <a:solidFill>
                  <a:schemeClr val="dk1"/>
                </a:solidFill>
                <a:latin typeface="Calibri"/>
                <a:ea typeface="Calibri"/>
                <a:cs typeface="Calibri"/>
                <a:sym typeface="Calibri"/>
              </a:rPr>
              <a:t> while </a:t>
            </a:r>
            <a:r>
              <a:rPr b="1" lang="en-US" sz="1800">
                <a:solidFill>
                  <a:schemeClr val="dk1"/>
                </a:solidFill>
                <a:latin typeface="Calibri"/>
                <a:ea typeface="Calibri"/>
                <a:cs typeface="Calibri"/>
                <a:sym typeface="Calibri"/>
              </a:rPr>
              <a:t>hate speech prods and an individual’s alignment with a group be it racial, gender, or sexual orientation</a:t>
            </a: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6"/>
          <p:cNvSpPr txBox="1"/>
          <p:nvPr>
            <p:ph type="title"/>
          </p:nvPr>
        </p:nvSpPr>
        <p:spPr>
          <a:xfrm>
            <a:off x="353300" y="161925"/>
            <a:ext cx="11838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Internet Distribution</a:t>
            </a:r>
            <a:endParaRPr/>
          </a:p>
        </p:txBody>
      </p:sp>
      <p:sp>
        <p:nvSpPr>
          <p:cNvPr id="127" name="Google Shape;127;p6"/>
          <p:cNvSpPr txBox="1"/>
          <p:nvPr/>
        </p:nvSpPr>
        <p:spPr>
          <a:xfrm>
            <a:off x="353300" y="1487625"/>
            <a:ext cx="6971100" cy="4771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900" u="none" strike="noStrike">
                <a:solidFill>
                  <a:srgbClr val="212121"/>
                </a:solidFill>
                <a:latin typeface="Calibri"/>
                <a:ea typeface="Calibri"/>
                <a:cs typeface="Calibri"/>
                <a:sym typeface="Calibri"/>
              </a:rPr>
              <a:t>“Online hateful speech differs from its offline counterpart in various ways, as a consequence of affordances of online platforms, such as </a:t>
            </a:r>
            <a:r>
              <a:rPr b="1" i="0" lang="en-US" sz="1900" u="none" strike="noStrike">
                <a:solidFill>
                  <a:srgbClr val="212121"/>
                </a:solidFill>
                <a:latin typeface="Calibri"/>
                <a:ea typeface="Calibri"/>
                <a:cs typeface="Calibri"/>
                <a:sym typeface="Calibri"/>
              </a:rPr>
              <a:t>anonymity, mobility, ephemerality, size of audience, and the ease of access</a:t>
            </a:r>
            <a:r>
              <a:rPr i="0" lang="en-US" sz="1900" u="none" strike="noStrike">
                <a:solidFill>
                  <a:srgbClr val="212121"/>
                </a:solidFill>
                <a:latin typeface="Calibri"/>
                <a:ea typeface="Calibri"/>
                <a:cs typeface="Calibri"/>
                <a:sym typeface="Calibri"/>
              </a:rPr>
              <a:t>. Under the veil of (semi)-anonymity, and the ability to exploit limited accountability that comes with anonymous online activity, perpetrators receive reinforcement from like-minded haters, making hatred seem normal and acceptable” (Saha et al., 2019, p. 256).</a:t>
            </a:r>
            <a:endParaRPr sz="1900">
              <a:solidFill>
                <a:srgbClr val="212121"/>
              </a:solidFill>
              <a:latin typeface="Calibri"/>
              <a:ea typeface="Calibri"/>
              <a:cs typeface="Calibri"/>
              <a:sym typeface="Calibri"/>
            </a:endParaRPr>
          </a:p>
          <a:p>
            <a:pPr indent="0" lvl="0" marL="0" marR="0" rtl="0" algn="l">
              <a:spcBef>
                <a:spcPts val="0"/>
              </a:spcBef>
              <a:spcAft>
                <a:spcPts val="0"/>
              </a:spcAft>
              <a:buNone/>
            </a:pPr>
            <a:r>
              <a:t/>
            </a:r>
            <a:endParaRPr sz="1900">
              <a:solidFill>
                <a:srgbClr val="212121"/>
              </a:solidFill>
              <a:latin typeface="Calibri"/>
              <a:ea typeface="Calibri"/>
              <a:cs typeface="Calibri"/>
              <a:sym typeface="Calibri"/>
            </a:endParaRPr>
          </a:p>
          <a:p>
            <a:pPr indent="0" lvl="0" marL="0" marR="0" rtl="0" algn="l">
              <a:spcBef>
                <a:spcPts val="0"/>
              </a:spcBef>
              <a:spcAft>
                <a:spcPts val="0"/>
              </a:spcAft>
              <a:buNone/>
            </a:pPr>
            <a:r>
              <a:rPr i="0" lang="en-US" sz="1900" u="none" strike="noStrike">
                <a:solidFill>
                  <a:srgbClr val="212121"/>
                </a:solidFill>
                <a:latin typeface="Calibri"/>
                <a:ea typeface="Calibri"/>
                <a:cs typeface="Calibri"/>
                <a:sym typeface="Calibri"/>
              </a:rPr>
              <a:t>“At an aggregate level, we find that hateful speech in college subreddits is indeed prevalent and ranges between 0.26 and 0.51 (mean=0.37; stdev.=0.05)... We find that there are no college subreddits with CHX  above 0.51; this reveals reasonable civility in these communities, unlike the banned ones. </a:t>
            </a:r>
            <a:r>
              <a:rPr b="1" i="0" lang="en-US" sz="1900" u="none" strike="noStrike">
                <a:solidFill>
                  <a:srgbClr val="212121"/>
                </a:solidFill>
                <a:latin typeface="Calibri"/>
                <a:ea typeface="Calibri"/>
                <a:cs typeface="Calibri"/>
                <a:sym typeface="Calibri"/>
              </a:rPr>
              <a:t>However, the fact that there are no college subreddits at all with CHX below 0.26 indicates the pervasiveness of the phenomenon” </a:t>
            </a:r>
            <a:r>
              <a:rPr i="0" lang="en-US" sz="1900" u="none" strike="noStrike">
                <a:solidFill>
                  <a:srgbClr val="212121"/>
                </a:solidFill>
                <a:latin typeface="Calibri"/>
                <a:ea typeface="Calibri"/>
                <a:cs typeface="Calibri"/>
                <a:sym typeface="Calibri"/>
              </a:rPr>
              <a:t>(Saha </a:t>
            </a:r>
            <a:r>
              <a:rPr lang="en-US" sz="1900">
                <a:solidFill>
                  <a:srgbClr val="212121"/>
                </a:solidFill>
                <a:latin typeface="Calibri"/>
                <a:ea typeface="Calibri"/>
                <a:cs typeface="Calibri"/>
                <a:sym typeface="Calibri"/>
              </a:rPr>
              <a:t>et al.</a:t>
            </a:r>
            <a:r>
              <a:rPr i="0" lang="en-US" sz="1900" u="none" strike="noStrike">
                <a:solidFill>
                  <a:srgbClr val="212121"/>
                </a:solidFill>
                <a:latin typeface="Calibri"/>
                <a:ea typeface="Calibri"/>
                <a:cs typeface="Calibri"/>
                <a:sym typeface="Calibri"/>
              </a:rPr>
              <a:t>, 2019, p. 259).</a:t>
            </a:r>
            <a:endParaRPr b="1" sz="1900">
              <a:solidFill>
                <a:schemeClr val="dk1"/>
              </a:solidFill>
              <a:latin typeface="Calibri"/>
              <a:ea typeface="Calibri"/>
              <a:cs typeface="Calibri"/>
              <a:sym typeface="Calibri"/>
            </a:endParaRPr>
          </a:p>
        </p:txBody>
      </p:sp>
      <p:pic>
        <p:nvPicPr>
          <p:cNvPr descr="Chart, histogram&#10;&#10;Description automatically generated" id="128" name="Google Shape;128;p6"/>
          <p:cNvPicPr preferRelativeResize="0"/>
          <p:nvPr/>
        </p:nvPicPr>
        <p:blipFill rotWithShape="1">
          <a:blip r:embed="rId3">
            <a:alphaModFix/>
          </a:blip>
          <a:srcRect b="0" l="0" r="0" t="0"/>
          <a:stretch/>
        </p:blipFill>
        <p:spPr>
          <a:xfrm>
            <a:off x="7405400" y="544125"/>
            <a:ext cx="4606350" cy="5391124"/>
          </a:xfrm>
          <a:prstGeom prst="rect">
            <a:avLst/>
          </a:prstGeom>
          <a:noFill/>
          <a:ln>
            <a:noFill/>
          </a:ln>
        </p:spPr>
      </p:pic>
      <p:sp>
        <p:nvSpPr>
          <p:cNvPr id="129" name="Google Shape;129;p6"/>
          <p:cNvSpPr txBox="1"/>
          <p:nvPr/>
        </p:nvSpPr>
        <p:spPr>
          <a:xfrm>
            <a:off x="7405401" y="6131925"/>
            <a:ext cx="4786500" cy="507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212121"/>
              </a:buClr>
              <a:buSzPts val="900"/>
              <a:buFont typeface="Calibri"/>
              <a:buNone/>
            </a:pPr>
            <a:r>
              <a:rPr b="0" i="0" lang="en-US" sz="900" u="none" cap="none" strike="noStrike">
                <a:solidFill>
                  <a:srgbClr val="212121"/>
                </a:solidFill>
                <a:latin typeface="Calibri"/>
                <a:ea typeface="Calibri"/>
                <a:cs typeface="Calibri"/>
                <a:sym typeface="Calibri"/>
              </a:rPr>
              <a:t>Saha, K., Chandrasekharan, E., &amp; De Choudhury, M. (2019). Prevalence and Psychological Effects of Hateful Speech in Online College Communities. </a:t>
            </a:r>
            <a:r>
              <a:rPr b="0" i="1" lang="en-US" sz="900" u="none" cap="none" strike="noStrike">
                <a:solidFill>
                  <a:srgbClr val="212121"/>
                </a:solidFill>
                <a:latin typeface="Calibri"/>
                <a:ea typeface="Calibri"/>
                <a:cs typeface="Calibri"/>
                <a:sym typeface="Calibri"/>
              </a:rPr>
              <a:t>Proceedings of the ... ACM Web Science Conference. ACM Web Science Conference</a:t>
            </a:r>
            <a:r>
              <a:rPr b="0" i="0" lang="en-US" sz="900" u="none" cap="none" strike="noStrike">
                <a:solidFill>
                  <a:srgbClr val="212121"/>
                </a:solidFill>
                <a:latin typeface="Calibri"/>
                <a:ea typeface="Calibri"/>
                <a:cs typeface="Calibri"/>
                <a:sym typeface="Calibri"/>
              </a:rPr>
              <a:t>, </a:t>
            </a:r>
            <a:r>
              <a:rPr b="0" i="1" lang="en-US" sz="900" u="none" cap="none" strike="noStrike">
                <a:solidFill>
                  <a:srgbClr val="212121"/>
                </a:solidFill>
                <a:latin typeface="Calibri"/>
                <a:ea typeface="Calibri"/>
                <a:cs typeface="Calibri"/>
                <a:sym typeface="Calibri"/>
              </a:rPr>
              <a:t>2019</a:t>
            </a:r>
            <a:r>
              <a:rPr b="0" i="0" lang="en-US" sz="900" u="none" cap="none" strike="noStrike">
                <a:solidFill>
                  <a:srgbClr val="212121"/>
                </a:solidFill>
                <a:latin typeface="Calibri"/>
                <a:ea typeface="Calibri"/>
                <a:cs typeface="Calibri"/>
                <a:sym typeface="Calibri"/>
              </a:rPr>
              <a:t>, 255–264. </a:t>
            </a:r>
            <a:r>
              <a:rPr b="0" i="0" lang="en-US" sz="900" u="sng" cap="none" strike="noStrike">
                <a:solidFill>
                  <a:srgbClr val="0000FF"/>
                </a:solidFill>
                <a:latin typeface="Calibri"/>
                <a:ea typeface="Calibri"/>
                <a:cs typeface="Calibri"/>
                <a:sym typeface="Calibri"/>
                <a:hlinkClick r:id="rId4">
                  <a:extLst>
                    <a:ext uri="{A12FA001-AC4F-418D-AE19-62706E023703}">
                      <ahyp:hlinkClr val="tx"/>
                    </a:ext>
                  </a:extLst>
                </a:hlinkClick>
              </a:rPr>
              <a:t>https://doi.org/10.1145/3292522.3326032</a:t>
            </a:r>
            <a:r>
              <a:rPr b="0" i="0" lang="en-US" sz="900" u="none" cap="none" strike="noStrike">
                <a:solidFill>
                  <a:srgbClr val="212121"/>
                </a:solidFill>
                <a:latin typeface="Calibri"/>
                <a:ea typeface="Calibri"/>
                <a:cs typeface="Calibri"/>
                <a:sym typeface="Calibri"/>
              </a:rPr>
              <a:t> </a:t>
            </a:r>
            <a:endParaRPr b="0" i="0" sz="900" u="none" cap="none" strike="noStrike">
              <a:solidFill>
                <a:srgbClr val="21212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7"/>
          <p:cNvSpPr txBox="1"/>
          <p:nvPr>
            <p:ph type="title"/>
          </p:nvPr>
        </p:nvSpPr>
        <p:spPr>
          <a:xfrm>
            <a:off x="6674268" y="216234"/>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Covert Hate Speech</a:t>
            </a:r>
            <a:endParaRPr/>
          </a:p>
        </p:txBody>
      </p:sp>
      <p:pic>
        <p:nvPicPr>
          <p:cNvPr descr="Racism WatchDog | Know Your Meme" id="136" name="Google Shape;136;p7"/>
          <p:cNvPicPr preferRelativeResize="0"/>
          <p:nvPr/>
        </p:nvPicPr>
        <p:blipFill rotWithShape="1">
          <a:blip r:embed="rId3">
            <a:alphaModFix/>
          </a:blip>
          <a:srcRect b="0" l="0" r="0" t="0"/>
          <a:stretch/>
        </p:blipFill>
        <p:spPr>
          <a:xfrm>
            <a:off x="710433" y="3869814"/>
            <a:ext cx="5449889" cy="2276130"/>
          </a:xfrm>
          <a:prstGeom prst="rect">
            <a:avLst/>
          </a:prstGeom>
          <a:noFill/>
          <a:ln>
            <a:noFill/>
          </a:ln>
        </p:spPr>
      </p:pic>
      <p:sp>
        <p:nvSpPr>
          <p:cNvPr id="137" name="Google Shape;137;p7"/>
          <p:cNvSpPr txBox="1"/>
          <p:nvPr/>
        </p:nvSpPr>
        <p:spPr>
          <a:xfrm>
            <a:off x="6674275" y="1320150"/>
            <a:ext cx="4716300" cy="558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100">
                <a:solidFill>
                  <a:schemeClr val="dk1"/>
                </a:solidFill>
                <a:latin typeface="Calibri"/>
                <a:ea typeface="Calibri"/>
                <a:cs typeface="Calibri"/>
                <a:sym typeface="Calibri"/>
              </a:rPr>
              <a:t>“Dog whistling refers to the use of words, phrases, and terminology that mean one thing to the public at large, but that carry an </a:t>
            </a:r>
            <a:r>
              <a:rPr b="1" lang="en-US" sz="2100">
                <a:solidFill>
                  <a:schemeClr val="dk1"/>
                </a:solidFill>
                <a:latin typeface="Calibri"/>
                <a:ea typeface="Calibri"/>
                <a:cs typeface="Calibri"/>
                <a:sym typeface="Calibri"/>
              </a:rPr>
              <a:t>additional, implicit meaning only recognized by a specific subset of the audience</a:t>
            </a:r>
            <a:r>
              <a:rPr lang="en-US" sz="2100">
                <a:solidFill>
                  <a:schemeClr val="dk1"/>
                </a:solidFill>
                <a:latin typeface="Calibri"/>
                <a:ea typeface="Calibri"/>
                <a:cs typeface="Calibri"/>
                <a:sym typeface="Calibri"/>
              </a:rPr>
              <a:t>” (Bhat and Klein, 2020, p. 153).</a:t>
            </a:r>
            <a:endParaRPr sz="21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a:p>
            <a:pPr indent="0" lvl="0" marL="0" rtl="0" algn="l">
              <a:spcBef>
                <a:spcPts val="0"/>
              </a:spcBef>
              <a:spcAft>
                <a:spcPts val="0"/>
              </a:spcAft>
              <a:buNone/>
            </a:pPr>
            <a:r>
              <a:rPr lang="en-US" sz="2100">
                <a:solidFill>
                  <a:schemeClr val="dk1"/>
                </a:solidFill>
                <a:latin typeface="Calibri"/>
                <a:ea typeface="Calibri"/>
                <a:cs typeface="Calibri"/>
                <a:sym typeface="Calibri"/>
              </a:rPr>
              <a:t>“</a:t>
            </a:r>
            <a:r>
              <a:rPr b="1" lang="en-US" sz="2100">
                <a:solidFill>
                  <a:schemeClr val="dk1"/>
                </a:solidFill>
                <a:latin typeface="Calibri"/>
                <a:ea typeface="Calibri"/>
                <a:cs typeface="Calibri"/>
                <a:sym typeface="Calibri"/>
              </a:rPr>
              <a:t>The automated removal of explicit insults forces hate groups to use symbols and keywords so as to circumvent these forms of detection.</a:t>
            </a:r>
            <a:r>
              <a:rPr lang="en-US" sz="2100">
                <a:solidFill>
                  <a:schemeClr val="dk1"/>
                </a:solidFill>
                <a:latin typeface="Calibri"/>
                <a:ea typeface="Calibri"/>
                <a:cs typeface="Calibri"/>
                <a:sym typeface="Calibri"/>
              </a:rPr>
              <a:t> Subsequently, a group of users on 4chan began a loosely organized effort called </a:t>
            </a:r>
            <a:r>
              <a:rPr i="1" lang="en-US" sz="2100">
                <a:solidFill>
                  <a:schemeClr val="dk1"/>
                </a:solidFill>
                <a:latin typeface="Calibri"/>
                <a:ea typeface="Calibri"/>
                <a:cs typeface="Calibri"/>
                <a:sym typeface="Calibri"/>
              </a:rPr>
              <a:t>Operation Google</a:t>
            </a:r>
            <a:r>
              <a:rPr lang="en-US" sz="2100">
                <a:solidFill>
                  <a:schemeClr val="dk1"/>
                </a:solidFill>
                <a:latin typeface="Calibri"/>
                <a:ea typeface="Calibri"/>
                <a:cs typeface="Calibri"/>
                <a:sym typeface="Calibri"/>
              </a:rPr>
              <a:t>, with the idea of creating a </a:t>
            </a:r>
            <a:r>
              <a:rPr b="1" lang="en-US" sz="2100">
                <a:solidFill>
                  <a:schemeClr val="dk1"/>
                </a:solidFill>
                <a:latin typeface="Calibri"/>
                <a:ea typeface="Calibri"/>
                <a:cs typeface="Calibri"/>
                <a:sym typeface="Calibri"/>
              </a:rPr>
              <a:t>coded language that would circumvent such A.I. systems</a:t>
            </a:r>
            <a:r>
              <a:rPr lang="en-US" sz="2100">
                <a:solidFill>
                  <a:schemeClr val="dk1"/>
                </a:solidFill>
                <a:latin typeface="Calibri"/>
                <a:ea typeface="Calibri"/>
                <a:cs typeface="Calibri"/>
                <a:sym typeface="Calibri"/>
              </a:rPr>
              <a:t>” (Bhat and Klein, 2020, p. 156).</a:t>
            </a:r>
            <a:endParaRPr sz="2100">
              <a:solidFill>
                <a:schemeClr val="dk1"/>
              </a:solidFill>
              <a:latin typeface="Calibri"/>
              <a:ea typeface="Calibri"/>
              <a:cs typeface="Calibri"/>
              <a:sym typeface="Calibri"/>
            </a:endParaRPr>
          </a:p>
        </p:txBody>
      </p:sp>
      <p:sp>
        <p:nvSpPr>
          <p:cNvPr id="138" name="Google Shape;138;p7"/>
          <p:cNvSpPr txBox="1"/>
          <p:nvPr/>
        </p:nvSpPr>
        <p:spPr>
          <a:xfrm>
            <a:off x="6603997" y="3474828"/>
            <a:ext cx="4716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nigger-google Jew/Kike = skype Spic/Mexican yahoo Gook/Chink bing Muslim/Arab skittle gay (men) butterfly lesbian = fishbucket tranny (mtf/ftm) durdens liberals/dems-car salesman conservatives = reagans libertarian = a leppo alt-right-pepe text font" id="139" name="Google Shape;139;p7"/>
          <p:cNvPicPr preferRelativeResize="0"/>
          <p:nvPr/>
        </p:nvPicPr>
        <p:blipFill rotWithShape="1">
          <a:blip r:embed="rId4">
            <a:alphaModFix/>
          </a:blip>
          <a:srcRect b="49627" l="0" r="0" t="0"/>
          <a:stretch/>
        </p:blipFill>
        <p:spPr>
          <a:xfrm>
            <a:off x="780650" y="758400"/>
            <a:ext cx="2693345" cy="2276126"/>
          </a:xfrm>
          <a:prstGeom prst="rect">
            <a:avLst/>
          </a:prstGeom>
          <a:noFill/>
          <a:ln>
            <a:noFill/>
          </a:ln>
        </p:spPr>
      </p:pic>
      <p:sp>
        <p:nvSpPr>
          <p:cNvPr id="140" name="Google Shape;140;p7"/>
          <p:cNvSpPr txBox="1"/>
          <p:nvPr/>
        </p:nvSpPr>
        <p:spPr>
          <a:xfrm>
            <a:off x="1890516" y="3205501"/>
            <a:ext cx="3089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Image credit: Project Google</a:t>
            </a:r>
            <a:endParaRPr/>
          </a:p>
        </p:txBody>
      </p:sp>
      <p:pic>
        <p:nvPicPr>
          <p:cNvPr descr="nigger-google Jew/Kike = skype Spic/Mexican yahoo Gook/Chink bing Muslim/Arab skittle gay (men) butterfly lesbian = fishbucket tranny (mtf/ftm) durdens liberals/dems-car salesman conservatives = reagans libertarian = a leppo alt-right-pepe text font" id="141" name="Google Shape;141;p7"/>
          <p:cNvPicPr preferRelativeResize="0"/>
          <p:nvPr/>
        </p:nvPicPr>
        <p:blipFill rotWithShape="1">
          <a:blip r:embed="rId4">
            <a:alphaModFix/>
          </a:blip>
          <a:srcRect b="0" l="0" r="0" t="49627"/>
          <a:stretch/>
        </p:blipFill>
        <p:spPr>
          <a:xfrm>
            <a:off x="3416800" y="758399"/>
            <a:ext cx="2693350" cy="227612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8"/>
          <p:cNvSpPr txBox="1"/>
          <p:nvPr>
            <p:ph type="title"/>
          </p:nvPr>
        </p:nvSpPr>
        <p:spPr>
          <a:xfrm>
            <a:off x="0" y="50"/>
            <a:ext cx="12192000" cy="6858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Questions?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US"/>
              <a:t>Psychological Impacts </a:t>
            </a:r>
            <a:endParaRPr/>
          </a:p>
          <a:p>
            <a:pPr indent="0" lvl="0" marL="0" rtl="0" algn="l">
              <a:lnSpc>
                <a:spcPct val="90000"/>
              </a:lnSpc>
              <a:spcBef>
                <a:spcPts val="0"/>
              </a:spcBef>
              <a:spcAft>
                <a:spcPts val="0"/>
              </a:spcAft>
              <a:buClr>
                <a:schemeClr val="dk1"/>
              </a:buClr>
              <a:buSzPts val="6000"/>
              <a:buFont typeface="Calibri"/>
              <a:buNone/>
            </a:pPr>
            <a:r>
              <a:rPr lang="en-US"/>
              <a:t>of Hate Speech</a:t>
            </a:r>
            <a:endParaRPr/>
          </a:p>
        </p:txBody>
      </p:sp>
      <p:sp>
        <p:nvSpPr>
          <p:cNvPr id="152" name="Google Shape;152;p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sz="2600"/>
              <a:t>A brief review of the psychological effects of hate speech </a:t>
            </a:r>
            <a:r>
              <a:rPr lang="en-US" sz="2600"/>
              <a:t>in </a:t>
            </a:r>
            <a:r>
              <a:rPr lang="en-US" sz="2600"/>
              <a:t>both the target and the sender.</a:t>
            </a:r>
            <a:endParaRPr sz="26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2022-10-18T20:13:11Z</dcterms:created>
  <dc:creator>Microsoft Office User</dc:creator>
</cp:coreProperties>
</file>