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Josefin Sans Medium"/>
      <p:regular r:id="rId40"/>
      <p:bold r:id="rId41"/>
      <p:italic r:id="rId42"/>
      <p:boldItalic r:id="rId43"/>
    </p:embeddedFont>
    <p:embeddedFont>
      <p:font typeface="Lato"/>
      <p:regular r:id="rId44"/>
      <p:bold r:id="rId45"/>
      <p:italic r:id="rId46"/>
      <p:boldItalic r:id="rId47"/>
    </p:embeddedFont>
    <p:embeddedFont>
      <p:font typeface="Lato Light"/>
      <p:regular r:id="rId48"/>
      <p:bold r:id="rId49"/>
      <p:italic r:id="rId50"/>
      <p:boldItalic r:id="rId51"/>
    </p:embeddedFont>
    <p:embeddedFont>
      <p:font typeface="Josefin Sans"/>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0" roundtripDataSignature="AMtx7mgKJj3ARQWs7W1M7+xVgqcX5i8c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2A7C9D-24FA-4F5F-9404-5E0198541380}">
  <a:tblStyle styleId="{DF2A7C9D-24FA-4F5F-9404-5E019854138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osefinSansMedium-regular.fntdata"/><Relationship Id="rId42" Type="http://schemas.openxmlformats.org/officeDocument/2006/relationships/font" Target="fonts/JosefinSansMedium-italic.fntdata"/><Relationship Id="rId41" Type="http://schemas.openxmlformats.org/officeDocument/2006/relationships/font" Target="fonts/JosefinSansMedium-bold.fntdata"/><Relationship Id="rId44" Type="http://schemas.openxmlformats.org/officeDocument/2006/relationships/font" Target="fonts/Lato-regular.fntdata"/><Relationship Id="rId43" Type="http://schemas.openxmlformats.org/officeDocument/2006/relationships/font" Target="fonts/JosefinSansMedium-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Light-regular.fntdata"/><Relationship Id="rId47" Type="http://schemas.openxmlformats.org/officeDocument/2006/relationships/font" Target="fonts/Lato-boldItalic.fntdata"/><Relationship Id="rId49" Type="http://schemas.openxmlformats.org/officeDocument/2006/relationships/font" Target="fonts/LatoLigh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Light-boldItalic.fntdata"/><Relationship Id="rId50" Type="http://schemas.openxmlformats.org/officeDocument/2006/relationships/font" Target="fonts/LatoLight-italic.fntdata"/><Relationship Id="rId53" Type="http://schemas.openxmlformats.org/officeDocument/2006/relationships/font" Target="fonts/JosefinSans-bold.fntdata"/><Relationship Id="rId52" Type="http://schemas.openxmlformats.org/officeDocument/2006/relationships/font" Target="fonts/JosefinSans-regular.fntdata"/><Relationship Id="rId11" Type="http://schemas.openxmlformats.org/officeDocument/2006/relationships/slide" Target="slides/slide5.xml"/><Relationship Id="rId55" Type="http://schemas.openxmlformats.org/officeDocument/2006/relationships/font" Target="fonts/JosefinSans-boldItalic.fntdata"/><Relationship Id="rId10" Type="http://schemas.openxmlformats.org/officeDocument/2006/relationships/slide" Target="slides/slide4.xml"/><Relationship Id="rId54" Type="http://schemas.openxmlformats.org/officeDocument/2006/relationships/font" Target="fonts/JosefinSans-italic.fntdata"/><Relationship Id="rId13" Type="http://schemas.openxmlformats.org/officeDocument/2006/relationships/slide" Target="slides/slide7.xml"/><Relationship Id="rId57" Type="http://schemas.openxmlformats.org/officeDocument/2006/relationships/font" Target="fonts/OpenSans-bold.fntdata"/><Relationship Id="rId12" Type="http://schemas.openxmlformats.org/officeDocument/2006/relationships/slide" Target="slides/slide6.xml"/><Relationship Id="rId56" Type="http://schemas.openxmlformats.org/officeDocument/2006/relationships/font" Target="fonts/OpenSans-regular.fntdata"/><Relationship Id="rId15" Type="http://schemas.openxmlformats.org/officeDocument/2006/relationships/slide" Target="slides/slide9.xml"/><Relationship Id="rId59" Type="http://schemas.openxmlformats.org/officeDocument/2006/relationships/font" Target="fonts/OpenSans-boldItalic.fntdata"/><Relationship Id="rId14" Type="http://schemas.openxmlformats.org/officeDocument/2006/relationships/slide" Target="slides/slide8.xml"/><Relationship Id="rId58"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Good evening everyone, we are from Iota Integer team and would like to present our final project at Purwadhika about hotel bookings cancellations prediction.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Getting into data analysis from the data,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First of all, 37% of the customer still cancels their bookings. In another way our client has lost 44,174 in total of customers in that 2 years of operation.</a:t>
            </a:r>
            <a:endParaRPr/>
          </a:p>
          <a:p>
            <a:pPr indent="0" lvl="0" marL="0" rtl="0" algn="l">
              <a:lnSpc>
                <a:spcPct val="100000"/>
              </a:lnSpc>
              <a:spcBef>
                <a:spcPts val="0"/>
              </a:spcBef>
              <a:spcAft>
                <a:spcPts val="0"/>
              </a:spcAft>
              <a:buSzPts val="1100"/>
              <a:buNone/>
            </a:pPr>
            <a:r>
              <a:rPr lang="en"/>
              <a:t>We set our analysis and prediction focusing on the customers that cancels and observe their characteristic so that we can press this number.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have put the features which we think is important and they are provided in a couple of graph set to group them all together in the next couple of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we should look at the hotel graph set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Looking at city hotels having a larger portion of customer bookings puts them at a much more higher risk with </a:t>
            </a:r>
            <a:r>
              <a:rPr lang="en">
                <a:solidFill>
                  <a:schemeClr val="dk1"/>
                </a:solidFill>
              </a:rPr>
              <a:t>the ratio of cancellation between the two hotel type is 1:3 losing most of the customers.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Customers that does not have any special requests recorded having a 0.3 higher chance than those with special requests in their bookings as customers just want to lock in availability but still keeps their flexibility for their change of plans in contrast with customers that has a well planned visit.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But we have to see other more features to get a broader point of view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Customers that books full breakfast meals has a 0.2 higher chance of cancellation than other type of meal packages as the booking was made probably in default choice by the customer, similar with the previous they are only locking availability realizing later the expense that they had to pay was more expensive than other option.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Non refundable bookings has a 0.7 higher chance of cancellations than other types of booking which shows non-refund as an uncomfortable choice for most customers.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From the room type, cancellation has a 0.6 higher chance of cancellation for the P type when reserved then with P and L type when they are assigned perhaps due to the quality of those rooms, their specification, position of window view etc. The details in the assumption need to be investigated further with additional data from the hotel.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From time context graph set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can see that the longer of lead time it also has a higher cancellation tendency which shows customers like this still have a long way to go to make changes to their plans and cancels their booking.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average daily rate of hotels between cancellations and not cancelled is quite similar but we can slightly see cancellation happens mostly with ADR reaching to 100 USD in their price which perhaps they found a better deal below this nominal.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Cancelling customers change their booking mostly 0 days due to sudden events and had to cancel/no show and around a week before with a higher chance around 0.5 compared to other amount of days.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Furthermore, no customer would like to be put to long in waiting list even just for a day, they will most likely to cancel if so.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chance of cancellation is more higher in peak season as more people are coming for holidays while hotel with the same amount of capacity still has to guarantee rooms to these customers but at the same time has to bear the opportunity of vacant capacity when customer cancels and lose revenue.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Looking through the whole dataset timeline, cancellations in peak season is getting higher in 2017 compared to 2015.</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we look from the customer graph set.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Short stay (transient) customer have a higher chance of cancellation around 0.2 average compared to other types of customer, as they have many option for short stays like staying at a friends rather than staying at hotels while staying for business (contract) or that needs lots of rooms is not as flexible.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Repeated guest that already stayed before actually has a lower chance of cancellation around 0.2, perhaps because they already know and feel comfortable with the hotel from previous stay.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Still on customer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0.2 higher chance of customer cancels from seeing and making the booking from travel agent/organizer which probably was not in accordance with their plans or expectation.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0.4 higher chance of customers that comes in groups which makes sense as group of people are very dependent of each individuals certainty to show up.</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Both cancelling and not cancelling customers has a 0.15 higher chance to do the same thing again.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Lastly the bookings are made mostly by 2 adults as the booking is highly distributed in that kind of customer.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-First of all, we would like to present our findings starting with introduction about our team, workflow, the problem and goal</a:t>
            </a:r>
            <a:endParaRPr/>
          </a:p>
          <a:p>
            <a:pPr indent="0" lvl="0" marL="0" rtl="0" algn="l">
              <a:lnSpc>
                <a:spcPct val="100000"/>
              </a:lnSpc>
              <a:spcBef>
                <a:spcPts val="0"/>
              </a:spcBef>
              <a:spcAft>
                <a:spcPts val="0"/>
              </a:spcAft>
              <a:buSzPts val="1100"/>
              <a:buNone/>
            </a:pPr>
            <a:r>
              <a:rPr lang="en"/>
              <a:t>-Next how we process the data, understanding, cleaned and analyzed it</a:t>
            </a:r>
            <a:endParaRPr/>
          </a:p>
          <a:p>
            <a:pPr indent="0" lvl="0" marL="0" rtl="0" algn="l">
              <a:lnSpc>
                <a:spcPct val="100000"/>
              </a:lnSpc>
              <a:spcBef>
                <a:spcPts val="0"/>
              </a:spcBef>
              <a:spcAft>
                <a:spcPts val="0"/>
              </a:spcAft>
              <a:buSzPts val="1100"/>
              <a:buNone/>
            </a:pPr>
            <a:r>
              <a:rPr lang="en"/>
              <a:t>-Continued by the machine learning process, selecting relevant feature, engineering certain features and then modelling</a:t>
            </a:r>
            <a:endParaRPr/>
          </a:p>
          <a:p>
            <a:pPr indent="0" lvl="0" marL="0" rtl="0" algn="l">
              <a:lnSpc>
                <a:spcPct val="100000"/>
              </a:lnSpc>
              <a:spcBef>
                <a:spcPts val="0"/>
              </a:spcBef>
              <a:spcAft>
                <a:spcPts val="0"/>
              </a:spcAft>
              <a:buSzPts val="1100"/>
              <a:buNone/>
            </a:pPr>
            <a:r>
              <a:rPr lang="en"/>
              <a:t>-Then the results to support and elaborate findings</a:t>
            </a:r>
            <a:endParaRPr/>
          </a:p>
          <a:p>
            <a:pPr indent="0" lvl="0" marL="0" rtl="0" algn="l">
              <a:lnSpc>
                <a:spcPct val="100000"/>
              </a:lnSpc>
              <a:spcBef>
                <a:spcPts val="0"/>
              </a:spcBef>
              <a:spcAft>
                <a:spcPts val="0"/>
              </a:spcAft>
              <a:buSzPts val="1100"/>
              <a:buNone/>
            </a:pPr>
            <a:r>
              <a:rPr lang="en"/>
              <a:t>-Finally, concluding the overall result and provide recommendations for the business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machine learning strategy we set to achieve our goal which is focusing on customer that is cancelling.</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To clarify we are focusing only on TP and FP that is: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True Positive which is predicted as cancelled and in reality they actually cancels.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False Positive predicted as cancelled but they actually came which will be a problem for hotels as considered not guaranteeing the booking contract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We consider FN (False Negative) as not a problem when they were predicted as not cancelling but actually did not came which we can just resell the booking on the day for on the spot customers/future customer.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Thus the metric we are going to use will be precision score.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Preprocessing the data consisting of selecting relevant features which are described previously in EDA and engineered them so we are able to enrich and process categorical features.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And then modelling it by comparing multiple models continued by enhancing the performance with handling imbalance and hyperparameter tuning of the selected base model.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the model we dropped the features that we considered as not relevant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Further in the model we found that the highlighted with yellow does not give significant/very low effect to prediction.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12121"/>
                </a:solidFill>
                <a:highlight>
                  <a:schemeClr val="lt1"/>
                </a:highlight>
              </a:rPr>
              <a:t>The goal from the feature engineering is to make sure that before modeling the data is ready to enrich variables so we can give the most accurate results as possible with this several treatments.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start with applying classification algorithms which is logistic regression, decision tree, random forest classifier, light GBM, and XGBoost.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From the multiple algorithms applied, random forest has higher precision compared to other classification algorithms.</a:t>
            </a:r>
            <a:endParaRPr/>
          </a:p>
          <a:p>
            <a:pPr indent="0" lvl="0" marL="0" rtl="0" algn="l">
              <a:lnSpc>
                <a:spcPct val="100000"/>
              </a:lnSpc>
              <a:spcBef>
                <a:spcPts val="0"/>
              </a:spcBef>
              <a:spcAft>
                <a:spcPts val="0"/>
              </a:spcAft>
              <a:buSzPts val="1100"/>
              <a:buNone/>
            </a:pPr>
            <a:br>
              <a:rPr lang="en"/>
            </a:br>
            <a:r>
              <a:rPr lang="en"/>
              <a:t>We decide to use random forest classifier as the base model to be used further 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With the proportion of data is_cancelled 63:37, it can be stated that the existing data is not balanced, therefore it is necessary to handle imbalance in order to provide an unbiased modelling result. </a:t>
            </a:r>
            <a:endParaRPr>
              <a:solidFill>
                <a:schemeClr val="dk1"/>
              </a:solidFill>
            </a:endParaRPr>
          </a:p>
          <a:p>
            <a:pPr indent="0" lvl="0" marL="0" rtl="0" algn="l">
              <a:lnSpc>
                <a:spcPct val="100000"/>
              </a:lnSpc>
              <a:spcBef>
                <a:spcPts val="1600"/>
              </a:spcBef>
              <a:spcAft>
                <a:spcPts val="0"/>
              </a:spcAft>
              <a:buSzPts val="1100"/>
              <a:buNone/>
            </a:pPr>
            <a:r>
              <a:rPr lang="en">
                <a:solidFill>
                  <a:schemeClr val="dk1"/>
                </a:solidFill>
              </a:rPr>
              <a:t>We use 2 methods to handle the imbalance such as random under sampling and over sampling.</a:t>
            </a:r>
            <a:endParaRPr>
              <a:solidFill>
                <a:schemeClr val="dk1"/>
              </a:solidFill>
            </a:endParaRPr>
          </a:p>
          <a:p>
            <a:pPr indent="0" lvl="0" marL="0" rtl="0" algn="l">
              <a:lnSpc>
                <a:spcPct val="100000"/>
              </a:lnSpc>
              <a:spcBef>
                <a:spcPts val="1600"/>
              </a:spcBef>
              <a:spcAft>
                <a:spcPts val="0"/>
              </a:spcAft>
              <a:buSzPts val="1100"/>
              <a:buNone/>
            </a:pPr>
            <a:r>
              <a:rPr lang="en">
                <a:solidFill>
                  <a:schemeClr val="dk1"/>
                </a:solidFill>
              </a:rPr>
              <a:t>The result for handling imbalance that we’ve got is that the Random Forest strive at oversampling with the </a:t>
            </a:r>
            <a:r>
              <a:rPr b="1" lang="en">
                <a:solidFill>
                  <a:schemeClr val="dk1"/>
                </a:solidFill>
              </a:rPr>
              <a:t>highest precision score 89%</a:t>
            </a:r>
            <a:r>
              <a:rPr lang="en">
                <a:solidFill>
                  <a:schemeClr val="dk1"/>
                </a:solidFill>
              </a:rPr>
              <a:t> and the most stable even more stable than random forest classifier in the baseline.</a:t>
            </a:r>
            <a:endParaRPr sz="1200">
              <a:solidFill>
                <a:schemeClr val="dk1"/>
              </a:solidFill>
            </a:endParaRPr>
          </a:p>
          <a:p>
            <a:pPr indent="0" lvl="0" marL="0" rtl="0" algn="l">
              <a:lnSpc>
                <a:spcPct val="115000"/>
              </a:lnSpc>
              <a:spcBef>
                <a:spcPts val="1600"/>
              </a:spcBef>
              <a:spcAft>
                <a:spcPts val="0"/>
              </a:spcAft>
              <a:buSzPts val="1100"/>
              <a:buNone/>
            </a:pPr>
            <a:r>
              <a:rPr lang="en">
                <a:solidFill>
                  <a:schemeClr val="dk1"/>
                </a:solidFill>
              </a:rPr>
              <a:t>Random Forest with random oversampling will be tuned to get a much more accurate result.</a:t>
            </a:r>
            <a:endParaRPr>
              <a:solidFill>
                <a:schemeClr val="dk1"/>
              </a:solidFill>
            </a:endParaRPr>
          </a:p>
          <a:p>
            <a:pPr indent="0" lvl="0" marL="0" rtl="0" algn="l">
              <a:lnSpc>
                <a:spcPct val="100000"/>
              </a:lnSpc>
              <a:spcBef>
                <a:spcPts val="0"/>
              </a:spcBef>
              <a:spcAft>
                <a:spcPts val="16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chose Random Forest Model because it has the expected characteristics with a high precision score and has a value that tends to be stable on the base model and during the balancing process.</a:t>
            </a:r>
            <a:br>
              <a:rPr lang="en" sz="1200">
                <a:solidFill>
                  <a:schemeClr val="dk1"/>
                </a:solidFill>
              </a:rPr>
            </a:br>
            <a:br>
              <a:rPr lang="en" sz="1200">
                <a:solidFill>
                  <a:schemeClr val="dk1"/>
                </a:solidFill>
              </a:rPr>
            </a:br>
            <a:r>
              <a:rPr lang="en" sz="1200">
                <a:solidFill>
                  <a:schemeClr val="dk1"/>
                </a:solidFill>
              </a:rPr>
              <a:t>As we can see, after we tune the model, the significant score is increasing so we will use this tuned model for the final model in prediction</a:t>
            </a: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6" name="Google Shape;7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recap the overall result, we can see that in predicting cancellation the model random forest classifier that is balanced and tuned will be able to have 91% precision score.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Google Shape;77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t>Feature importance will help us know on what problems we should focus on giving advice to our client.</a:t>
            </a:r>
            <a:endParaRPr sz="1200"/>
          </a:p>
          <a:p>
            <a:pPr indent="0" lvl="0" marL="0" rtl="0" algn="l">
              <a:lnSpc>
                <a:spcPct val="100000"/>
              </a:lnSpc>
              <a:spcBef>
                <a:spcPts val="0"/>
              </a:spcBef>
              <a:spcAft>
                <a:spcPts val="0"/>
              </a:spcAft>
              <a:buSzPts val="1100"/>
              <a:buNone/>
            </a:pPr>
            <a:r>
              <a:t/>
            </a:r>
            <a:endParaRPr sz="1200"/>
          </a:p>
          <a:p>
            <a:pPr indent="0" lvl="0" marL="0" rtl="0" algn="l">
              <a:lnSpc>
                <a:spcPct val="100000"/>
              </a:lnSpc>
              <a:spcBef>
                <a:spcPts val="0"/>
              </a:spcBef>
              <a:spcAft>
                <a:spcPts val="0"/>
              </a:spcAft>
              <a:buSzPts val="1100"/>
              <a:buNone/>
            </a:pPr>
            <a:r>
              <a:rPr lang="en" sz="1200">
                <a:solidFill>
                  <a:schemeClr val="dk1"/>
                </a:solidFill>
              </a:rPr>
              <a:t>We can see that </a:t>
            </a:r>
            <a:r>
              <a:rPr b="1" lang="en" sz="1200">
                <a:solidFill>
                  <a:schemeClr val="dk1"/>
                </a:solidFill>
              </a:rPr>
              <a:t>deposit type</a:t>
            </a:r>
            <a:r>
              <a:rPr lang="en" sz="1200">
                <a:solidFill>
                  <a:schemeClr val="dk1"/>
                </a:solidFill>
              </a:rPr>
              <a:t> non-refund was the highest feature that is influencing the model and we have 5 features that does not seem to give much influence for the model such as which previously in data analysis we thought would cancel which are </a:t>
            </a:r>
            <a:r>
              <a:rPr b="1" lang="en" sz="1200">
                <a:solidFill>
                  <a:schemeClr val="dk1"/>
                </a:solidFill>
              </a:rPr>
              <a:t>meal</a:t>
            </a:r>
            <a:r>
              <a:rPr lang="en" sz="1200">
                <a:solidFill>
                  <a:schemeClr val="dk1"/>
                </a:solidFill>
              </a:rPr>
              <a:t>, </a:t>
            </a:r>
            <a:r>
              <a:rPr b="1" lang="en" sz="1200">
                <a:solidFill>
                  <a:schemeClr val="dk1"/>
                </a:solidFill>
              </a:rPr>
              <a:t>days in waiting list</a:t>
            </a:r>
            <a:r>
              <a:rPr lang="en" sz="1200">
                <a:solidFill>
                  <a:schemeClr val="dk1"/>
                </a:solidFill>
              </a:rPr>
              <a:t>, </a:t>
            </a:r>
            <a:r>
              <a:rPr b="1" lang="en" sz="1200">
                <a:solidFill>
                  <a:schemeClr val="dk1"/>
                </a:solidFill>
              </a:rPr>
              <a:t>guest</a:t>
            </a:r>
            <a:r>
              <a:rPr lang="en" sz="1200">
                <a:solidFill>
                  <a:schemeClr val="dk1"/>
                </a:solidFill>
              </a:rPr>
              <a:t>, </a:t>
            </a:r>
            <a:r>
              <a:rPr b="1" lang="en" sz="1200">
                <a:solidFill>
                  <a:schemeClr val="dk1"/>
                </a:solidFill>
              </a:rPr>
              <a:t>reserved room type, assigned</a:t>
            </a:r>
            <a:r>
              <a:rPr b="1" lang="en" sz="1200">
                <a:solidFill>
                  <a:schemeClr val="dk1"/>
                </a:solidFill>
              </a:rPr>
              <a:t> room type</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Default choice from meals such as FB and being put longer in waiting list doesn’t seem to influence customers cancelling.</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What kind of combination of guest also does not control the people that cancels.</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Arrival by month also does not affect cancellations pattern.</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Reserved room does not seem to bother which means the assigned room type that is most likely to be more dominant in affecting customer cancellation.</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If we try to approach with prediction model and hotels could filter customers that might cancel early on, then our model could make hotels </a:t>
            </a:r>
            <a:r>
              <a:rPr b="1" lang="en" sz="1200">
                <a:solidFill>
                  <a:schemeClr val="dk1"/>
                </a:solidFill>
              </a:rPr>
              <a:t>avoid a loss of those 37% customers</a:t>
            </a:r>
            <a:r>
              <a:rPr lang="en" sz="1200">
                <a:solidFill>
                  <a:schemeClr val="dk1"/>
                </a:solidFill>
              </a:rPr>
              <a:t> due to the various reasons of cancelling.</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From the price perspective, assuming that from the data which is 100 USD hotel rates which are the ones that are mostly being canceled. With 91% prediction success, the hotel could regain up to</a:t>
            </a:r>
            <a:r>
              <a:rPr b="1" lang="en" sz="1200">
                <a:solidFill>
                  <a:schemeClr val="dk1"/>
                </a:solidFill>
              </a:rPr>
              <a:t> 4 million USD</a:t>
            </a:r>
            <a:r>
              <a:rPr lang="en" sz="1200">
                <a:solidFill>
                  <a:schemeClr val="dk1"/>
                </a:solidFill>
              </a:rPr>
              <a:t> for the next same period.</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Despite the precision score is already good, additional data that hotel management can try to acquire would always be good to enrich the model and upgrade it periodically to get a much more precise prediction. This will </a:t>
            </a:r>
            <a:r>
              <a:rPr b="1" lang="en" sz="1200">
                <a:solidFill>
                  <a:schemeClr val="dk1"/>
                </a:solidFill>
              </a:rPr>
              <a:t>help with</a:t>
            </a:r>
            <a:r>
              <a:rPr lang="en" sz="1200">
                <a:solidFill>
                  <a:schemeClr val="dk1"/>
                </a:solidFill>
              </a:rPr>
              <a:t> </a:t>
            </a:r>
            <a:r>
              <a:rPr b="1" lang="en" sz="1200">
                <a:solidFill>
                  <a:schemeClr val="dk1"/>
                </a:solidFill>
              </a:rPr>
              <a:t>inventory allocation</a:t>
            </a:r>
            <a:r>
              <a:rPr lang="en" sz="1200">
                <a:solidFill>
                  <a:schemeClr val="dk1"/>
                </a:solidFill>
              </a:rPr>
              <a:t> and </a:t>
            </a:r>
            <a:r>
              <a:rPr b="1" lang="en" sz="1200">
                <a:solidFill>
                  <a:schemeClr val="dk1"/>
                </a:solidFill>
              </a:rPr>
              <a:t>pricing decision</a:t>
            </a:r>
            <a:r>
              <a:rPr lang="en" sz="1200">
                <a:solidFill>
                  <a:schemeClr val="dk1"/>
                </a:solidFill>
              </a:rPr>
              <a:t>.</a:t>
            </a:r>
            <a:endParaRPr sz="1200">
              <a:solidFill>
                <a:schemeClr val="dk1"/>
              </a:solidFill>
            </a:endParaRPr>
          </a:p>
          <a:p>
            <a:pPr indent="0" lvl="0" marL="0" rtl="0" algn="l">
              <a:lnSpc>
                <a:spcPct val="100000"/>
              </a:lnSpc>
              <a:spcBef>
                <a:spcPts val="0"/>
              </a:spcBef>
              <a:spcAft>
                <a:spcPts val="0"/>
              </a:spcAft>
              <a:buSzPts val="1100"/>
              <a:buNone/>
            </a:pPr>
            <a:r>
              <a:t/>
            </a:r>
            <a:endParaRPr sz="9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8" name="Google Shape;80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From exploratory data analysis and feature importance in prediction model we can recommend hotels the following to mitigate cancelation:</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Most hotels should rework their policies with giving customers refundable option for their booking deposit to </a:t>
            </a:r>
            <a:r>
              <a:rPr b="1" lang="en" sz="1200">
                <a:solidFill>
                  <a:schemeClr val="dk1"/>
                </a:solidFill>
              </a:rPr>
              <a:t>avoid customer discomfort </a:t>
            </a:r>
            <a:r>
              <a:rPr lang="en" sz="1200">
                <a:solidFill>
                  <a:schemeClr val="dk1"/>
                </a:solidFill>
              </a:rPr>
              <a:t>in</a:t>
            </a:r>
            <a:r>
              <a:rPr b="1" lang="en" sz="1200">
                <a:solidFill>
                  <a:schemeClr val="dk1"/>
                </a:solidFill>
              </a:rPr>
              <a:t> </a:t>
            </a:r>
            <a:r>
              <a:rPr lang="en" sz="1200">
                <a:solidFill>
                  <a:schemeClr val="dk1"/>
                </a:solidFill>
              </a:rPr>
              <a:t>particular hotels, they can also give flexible terms for high price booking considered as partial refundable scheme which </a:t>
            </a:r>
            <a:r>
              <a:rPr b="1" lang="en" sz="1200">
                <a:solidFill>
                  <a:schemeClr val="dk1"/>
                </a:solidFill>
              </a:rPr>
              <a:t>avoid customer confusion and loss revenue.</a:t>
            </a:r>
            <a:endParaRPr b="1"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City hotels can try to keep up with competitors with </a:t>
            </a:r>
            <a:r>
              <a:rPr b="1" lang="en" sz="1200">
                <a:solidFill>
                  <a:schemeClr val="dk1"/>
                </a:solidFill>
              </a:rPr>
              <a:t>promoting saving packages especially in high seasons</a:t>
            </a:r>
            <a:r>
              <a:rPr lang="en" sz="1200">
                <a:solidFill>
                  <a:schemeClr val="dk1"/>
                </a:solidFill>
              </a:rPr>
              <a:t>. If the price cannot be cut significantly for the promo then giving additional services like free one day spa or free ticket to local attraction.</a:t>
            </a:r>
            <a:endParaRPr b="1"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Assigning </a:t>
            </a:r>
            <a:r>
              <a:rPr b="1" lang="en" sz="1200">
                <a:solidFill>
                  <a:schemeClr val="dk1"/>
                </a:solidFill>
              </a:rPr>
              <a:t>a sharing room scheme </a:t>
            </a:r>
            <a:r>
              <a:rPr lang="en" sz="1200">
                <a:solidFill>
                  <a:schemeClr val="dk1"/>
                </a:solidFill>
              </a:rPr>
              <a:t>can be much more cheaper for short staying customer and would likely retain their booking.</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Early detection system to </a:t>
            </a:r>
            <a:r>
              <a:rPr b="1" lang="en" sz="1200">
                <a:solidFill>
                  <a:schemeClr val="dk1"/>
                </a:solidFill>
              </a:rPr>
              <a:t>prioritize people that will actually came to guarantee their booking </a:t>
            </a:r>
            <a:r>
              <a:rPr lang="en" sz="1200">
                <a:solidFill>
                  <a:schemeClr val="dk1"/>
                </a:solidFill>
              </a:rPr>
              <a:t>which are with shorter lead time, positive historical tendency, and regular/loyal customers.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Mitigating the high chance of a customer changing plans perhaps can be dealt with </a:t>
            </a:r>
            <a:r>
              <a:rPr b="1" lang="en" sz="1200">
                <a:solidFill>
                  <a:schemeClr val="dk1"/>
                </a:solidFill>
              </a:rPr>
              <a:t>offering a form with multiple itinerary choice they can easily pick</a:t>
            </a:r>
            <a:r>
              <a:rPr lang="en" sz="1200">
                <a:solidFill>
                  <a:schemeClr val="dk1"/>
                </a:solidFill>
              </a:rPr>
              <a:t>, alongside with special requests that a customer can have with no extra charge. Giving awareness to customer of such service is a good complimentary. Coupling promo with this service will really improve customer comfort.</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Promotion should be direct to give a more personal approach to customers</a:t>
            </a:r>
            <a:r>
              <a:rPr lang="en" sz="1200">
                <a:solidFill>
                  <a:schemeClr val="dk1"/>
                </a:solidFill>
              </a:rPr>
              <a:t> to increase their convenience. This can be coupled with probably a points system that also increases chance of customer loyalty and makes them a regular guest at the hotel especially for the transient type customers and groups.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3" name="Google Shape;83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the dashboard that we provide for the hotel management to monitor their data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2" name="Google Shape;84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Any questions?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would like to introduce ourselves starting from myself, My name is … , and I am accompanied with my teammate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workflow in this project starts with stating the problem and setting our goal, understanding the data we was provided, cleaning data, analyze, selecting, data engineering, modelling and produce results.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So, we’ll start with identifying the problem</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Our client has a problem experiencing an increase in booking cancellations especially in high peak season because of certain customers cancelling their booking. They would like to know who to prioritize among those whom the hotel thinks are likely to be cancelling.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To solve the problem, we want to predict these customers that cancels based on the customer historical booking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data that was taken from kaggle which is a customer historical bookings between 2015-2017 having 119390 row and 32 columns as the features. The description is provided here and we will give time to view.</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What we probably want to highlight is on the bottom right on market segment and distribution channel which both have TA/TO, market segment here means how customers set their booking, while distribution channel is where was the hotel advertised and seen by customer.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And also we’dlike to highlight that customer type is how many people that comes with the booking, different to group in market segment which is multiple rooms customer booked all at once.</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we cleaned the data that was irrational such as NaN values, reformatting between categorical/numeric to certain types like date and time, and spotting undefined which is not detected by the null search method.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5"/>
          <p:cNvSpPr txBox="1"/>
          <p:nvPr>
            <p:ph type="ctrTitle"/>
          </p:nvPr>
        </p:nvSpPr>
        <p:spPr>
          <a:xfrm>
            <a:off x="6225750" y="1396050"/>
            <a:ext cx="2538900" cy="12003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5200"/>
              <a:buNone/>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0" name="Google Shape;10;p35"/>
          <p:cNvSpPr txBox="1"/>
          <p:nvPr>
            <p:ph idx="1" type="subTitle"/>
          </p:nvPr>
        </p:nvSpPr>
        <p:spPr>
          <a:xfrm>
            <a:off x="6225750" y="3084075"/>
            <a:ext cx="2538900" cy="561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35"/>
          <p:cNvSpPr txBox="1"/>
          <p:nvPr>
            <p:ph idx="2" type="ctrTitle"/>
          </p:nvPr>
        </p:nvSpPr>
        <p:spPr>
          <a:xfrm>
            <a:off x="5632100" y="1491588"/>
            <a:ext cx="3132600" cy="12003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5200"/>
              <a:buNone/>
              <a:defRPr b="1" sz="5000">
                <a:latin typeface="Josefin Sans"/>
                <a:ea typeface="Josefin Sans"/>
                <a:cs typeface="Josefin Sans"/>
                <a:sym typeface="Josefin Sans"/>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44"/>
          <p:cNvSpPr txBox="1"/>
          <p:nvPr>
            <p:ph type="title"/>
          </p:nvPr>
        </p:nvSpPr>
        <p:spPr>
          <a:xfrm>
            <a:off x="720000" y="585638"/>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3" name="Google Shape;103;p44"/>
          <p:cNvSpPr/>
          <p:nvPr/>
        </p:nvSpPr>
        <p:spPr>
          <a:xfrm flipH="1" rot="10426366">
            <a:off x="659306" y="-1327812"/>
            <a:ext cx="9655444" cy="3658617"/>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4"/>
          <p:cNvSpPr/>
          <p:nvPr/>
        </p:nvSpPr>
        <p:spPr>
          <a:xfrm flipH="1" rot="10507161">
            <a:off x="2588007" y="-961126"/>
            <a:ext cx="8699687" cy="3578259"/>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45"/>
          <p:cNvSpPr txBox="1"/>
          <p:nvPr>
            <p:ph type="title"/>
          </p:nvPr>
        </p:nvSpPr>
        <p:spPr>
          <a:xfrm>
            <a:off x="720000" y="551978"/>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07" name="Google Shape;107;p45"/>
          <p:cNvSpPr/>
          <p:nvPr/>
        </p:nvSpPr>
        <p:spPr>
          <a:xfrm rot="-52511">
            <a:off x="2965570" y="-1996782"/>
            <a:ext cx="12883968" cy="2642894"/>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5"/>
          <p:cNvSpPr/>
          <p:nvPr/>
        </p:nvSpPr>
        <p:spPr>
          <a:xfrm rot="714997">
            <a:off x="2546611" y="-1019159"/>
            <a:ext cx="12884248" cy="216328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5"/>
          <p:cNvSpPr/>
          <p:nvPr/>
        </p:nvSpPr>
        <p:spPr>
          <a:xfrm rot="2272931">
            <a:off x="1041012" y="-2430773"/>
            <a:ext cx="12937293" cy="1277594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8">
    <p:spTree>
      <p:nvGrpSpPr>
        <p:cNvPr id="110" name="Shape 110"/>
        <p:cNvGrpSpPr/>
        <p:nvPr/>
      </p:nvGrpSpPr>
      <p:grpSpPr>
        <a:xfrm>
          <a:off x="0" y="0"/>
          <a:ext cx="0" cy="0"/>
          <a:chOff x="0" y="0"/>
          <a:chExt cx="0" cy="0"/>
        </a:xfrm>
      </p:grpSpPr>
      <p:sp>
        <p:nvSpPr>
          <p:cNvPr id="111" name="Google Shape;111;p46"/>
          <p:cNvSpPr txBox="1"/>
          <p:nvPr>
            <p:ph type="title"/>
          </p:nvPr>
        </p:nvSpPr>
        <p:spPr>
          <a:xfrm>
            <a:off x="720000" y="548594"/>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12" name="Google Shape;112;p46"/>
          <p:cNvSpPr/>
          <p:nvPr/>
        </p:nvSpPr>
        <p:spPr>
          <a:xfrm rot="-129819">
            <a:off x="4458239" y="3196755"/>
            <a:ext cx="6639739" cy="281349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6"/>
          <p:cNvSpPr/>
          <p:nvPr/>
        </p:nvSpPr>
        <p:spPr>
          <a:xfrm rot="537107">
            <a:off x="2750101" y="3065565"/>
            <a:ext cx="6867688" cy="3916197"/>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114" name="Shape 114"/>
        <p:cNvGrpSpPr/>
        <p:nvPr/>
      </p:nvGrpSpPr>
      <p:grpSpPr>
        <a:xfrm>
          <a:off x="0" y="0"/>
          <a:ext cx="0" cy="0"/>
          <a:chOff x="0" y="0"/>
          <a:chExt cx="0" cy="0"/>
        </a:xfrm>
      </p:grpSpPr>
      <p:sp>
        <p:nvSpPr>
          <p:cNvPr id="115" name="Google Shape;115;p47"/>
          <p:cNvSpPr txBox="1"/>
          <p:nvPr>
            <p:ph type="title"/>
          </p:nvPr>
        </p:nvSpPr>
        <p:spPr>
          <a:xfrm>
            <a:off x="720000" y="553082"/>
            <a:ext cx="2537100" cy="1137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16" name="Google Shape;116;p47"/>
          <p:cNvSpPr txBox="1"/>
          <p:nvPr>
            <p:ph idx="1" type="subTitle"/>
          </p:nvPr>
        </p:nvSpPr>
        <p:spPr>
          <a:xfrm>
            <a:off x="815991" y="3166277"/>
            <a:ext cx="21945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17" name="Google Shape;117;p47"/>
          <p:cNvSpPr txBox="1"/>
          <p:nvPr>
            <p:ph idx="2" type="subTitle"/>
          </p:nvPr>
        </p:nvSpPr>
        <p:spPr>
          <a:xfrm>
            <a:off x="3470391" y="3166277"/>
            <a:ext cx="21945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18" name="Google Shape;118;p47"/>
          <p:cNvSpPr txBox="1"/>
          <p:nvPr>
            <p:ph idx="3" type="subTitle"/>
          </p:nvPr>
        </p:nvSpPr>
        <p:spPr>
          <a:xfrm>
            <a:off x="6132790" y="3166277"/>
            <a:ext cx="21945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19" name="Google Shape;119;p47"/>
          <p:cNvSpPr txBox="1"/>
          <p:nvPr>
            <p:ph idx="4" type="subTitle"/>
          </p:nvPr>
        </p:nvSpPr>
        <p:spPr>
          <a:xfrm>
            <a:off x="806850" y="2824327"/>
            <a:ext cx="22215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20" name="Google Shape;120;p47"/>
          <p:cNvSpPr txBox="1"/>
          <p:nvPr>
            <p:ph idx="5" type="subTitle"/>
          </p:nvPr>
        </p:nvSpPr>
        <p:spPr>
          <a:xfrm>
            <a:off x="3461250" y="2824327"/>
            <a:ext cx="22215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21" name="Google Shape;121;p47"/>
          <p:cNvSpPr txBox="1"/>
          <p:nvPr>
            <p:ph idx="6" type="subTitle"/>
          </p:nvPr>
        </p:nvSpPr>
        <p:spPr>
          <a:xfrm>
            <a:off x="6115650" y="2824327"/>
            <a:ext cx="22215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22" name="Google Shape;122;p47"/>
          <p:cNvSpPr/>
          <p:nvPr/>
        </p:nvSpPr>
        <p:spPr>
          <a:xfrm>
            <a:off x="991600" y="-17075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7"/>
          <p:cNvSpPr/>
          <p:nvPr/>
        </p:nvSpPr>
        <p:spPr>
          <a:xfrm rot="1828969">
            <a:off x="938607" y="-25259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7"/>
          <p:cNvSpPr/>
          <p:nvPr/>
        </p:nvSpPr>
        <p:spPr>
          <a:xfrm rot="1828969">
            <a:off x="-1021993" y="-30522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7"/>
          <p:cNvSpPr/>
          <p:nvPr/>
        </p:nvSpPr>
        <p:spPr>
          <a:xfrm>
            <a:off x="2134600" y="-14027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21">
    <p:spTree>
      <p:nvGrpSpPr>
        <p:cNvPr id="126" name="Shape 126"/>
        <p:cNvGrpSpPr/>
        <p:nvPr/>
      </p:nvGrpSpPr>
      <p:grpSpPr>
        <a:xfrm>
          <a:off x="0" y="0"/>
          <a:ext cx="0" cy="0"/>
          <a:chOff x="0" y="0"/>
          <a:chExt cx="0" cy="0"/>
        </a:xfrm>
      </p:grpSpPr>
      <p:sp>
        <p:nvSpPr>
          <p:cNvPr id="127" name="Google Shape;127;p48"/>
          <p:cNvSpPr txBox="1"/>
          <p:nvPr>
            <p:ph type="title"/>
          </p:nvPr>
        </p:nvSpPr>
        <p:spPr>
          <a:xfrm>
            <a:off x="720000" y="549987"/>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28" name="Google Shape;128;p48"/>
          <p:cNvSpPr txBox="1"/>
          <p:nvPr>
            <p:ph idx="1" type="subTitle"/>
          </p:nvPr>
        </p:nvSpPr>
        <p:spPr>
          <a:xfrm>
            <a:off x="739940" y="3233818"/>
            <a:ext cx="17352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129" name="Google Shape;129;p48"/>
          <p:cNvSpPr txBox="1"/>
          <p:nvPr>
            <p:ph idx="2" type="subTitle"/>
          </p:nvPr>
        </p:nvSpPr>
        <p:spPr>
          <a:xfrm>
            <a:off x="817340" y="2886120"/>
            <a:ext cx="1580400" cy="424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30" name="Google Shape;130;p48"/>
          <p:cNvSpPr txBox="1"/>
          <p:nvPr>
            <p:ph idx="3" type="subTitle"/>
          </p:nvPr>
        </p:nvSpPr>
        <p:spPr>
          <a:xfrm>
            <a:off x="2737828" y="3233818"/>
            <a:ext cx="17352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131" name="Google Shape;131;p48"/>
          <p:cNvSpPr txBox="1"/>
          <p:nvPr>
            <p:ph idx="4" type="subTitle"/>
          </p:nvPr>
        </p:nvSpPr>
        <p:spPr>
          <a:xfrm>
            <a:off x="2815228" y="2886120"/>
            <a:ext cx="1580400" cy="424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32" name="Google Shape;132;p48"/>
          <p:cNvSpPr txBox="1"/>
          <p:nvPr>
            <p:ph idx="5" type="subTitle"/>
          </p:nvPr>
        </p:nvSpPr>
        <p:spPr>
          <a:xfrm>
            <a:off x="4735721" y="3233818"/>
            <a:ext cx="17352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133" name="Google Shape;133;p48"/>
          <p:cNvSpPr txBox="1"/>
          <p:nvPr>
            <p:ph idx="6" type="subTitle"/>
          </p:nvPr>
        </p:nvSpPr>
        <p:spPr>
          <a:xfrm>
            <a:off x="4813121" y="2886120"/>
            <a:ext cx="1580400" cy="424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34" name="Google Shape;134;p48"/>
          <p:cNvSpPr txBox="1"/>
          <p:nvPr>
            <p:ph idx="7" type="subTitle"/>
          </p:nvPr>
        </p:nvSpPr>
        <p:spPr>
          <a:xfrm>
            <a:off x="6654878" y="3233818"/>
            <a:ext cx="17364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135" name="Google Shape;135;p48"/>
          <p:cNvSpPr txBox="1"/>
          <p:nvPr>
            <p:ph idx="8" type="subTitle"/>
          </p:nvPr>
        </p:nvSpPr>
        <p:spPr>
          <a:xfrm>
            <a:off x="6732878" y="2886120"/>
            <a:ext cx="1580400" cy="424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36" name="Google Shape;136;p48"/>
          <p:cNvSpPr/>
          <p:nvPr/>
        </p:nvSpPr>
        <p:spPr>
          <a:xfrm flipH="1">
            <a:off x="-263925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8"/>
          <p:cNvSpPr/>
          <p:nvPr/>
        </p:nvSpPr>
        <p:spPr>
          <a:xfrm flipH="1" rot="-298756">
            <a:off x="3494811" y="-528408"/>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8"/>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8"/>
          <p:cNvSpPr/>
          <p:nvPr/>
        </p:nvSpPr>
        <p:spPr>
          <a:xfrm flipH="1" rot="-298756">
            <a:off x="4025624" y="-587919"/>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3">
    <p:spTree>
      <p:nvGrpSpPr>
        <p:cNvPr id="140" name="Shape 140"/>
        <p:cNvGrpSpPr/>
        <p:nvPr/>
      </p:nvGrpSpPr>
      <p:grpSpPr>
        <a:xfrm>
          <a:off x="0" y="0"/>
          <a:ext cx="0" cy="0"/>
          <a:chOff x="0" y="0"/>
          <a:chExt cx="0" cy="0"/>
        </a:xfrm>
      </p:grpSpPr>
      <p:sp>
        <p:nvSpPr>
          <p:cNvPr id="141" name="Google Shape;141;p49"/>
          <p:cNvSpPr/>
          <p:nvPr/>
        </p:nvSpPr>
        <p:spPr>
          <a:xfrm rot="10544683">
            <a:off x="-4548439" y="4555440"/>
            <a:ext cx="17096498" cy="287046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9"/>
          <p:cNvSpPr txBox="1"/>
          <p:nvPr>
            <p:ph type="title"/>
          </p:nvPr>
        </p:nvSpPr>
        <p:spPr>
          <a:xfrm>
            <a:off x="1933800" y="2885492"/>
            <a:ext cx="5276400" cy="53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Roboto"/>
              <a:buNone/>
              <a:defRPr b="1" sz="2300">
                <a:latin typeface="Josefin Sans"/>
                <a:ea typeface="Josefin Sans"/>
                <a:cs typeface="Josefin Sans"/>
                <a:sym typeface="Josefin Sans"/>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43" name="Google Shape;143;p49"/>
          <p:cNvSpPr txBox="1"/>
          <p:nvPr>
            <p:ph idx="1" type="subTitle"/>
          </p:nvPr>
        </p:nvSpPr>
        <p:spPr>
          <a:xfrm>
            <a:off x="1933800" y="1783413"/>
            <a:ext cx="5276400" cy="105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Josefin Sans Medium"/>
              <a:buNone/>
              <a:defRPr sz="2300">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44" name="Google Shape;144;p49"/>
          <p:cNvSpPr/>
          <p:nvPr/>
        </p:nvSpPr>
        <p:spPr>
          <a:xfrm rot="10544857">
            <a:off x="-4175323" y="4363442"/>
            <a:ext cx="15168034" cy="2749084"/>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9"/>
          <p:cNvSpPr/>
          <p:nvPr/>
        </p:nvSpPr>
        <p:spPr>
          <a:xfrm rot="-9514689">
            <a:off x="-1896562" y="-5068710"/>
            <a:ext cx="12937161" cy="12775963"/>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9"/>
          <p:cNvSpPr/>
          <p:nvPr/>
        </p:nvSpPr>
        <p:spPr>
          <a:xfrm rot="-9645250">
            <a:off x="-1887505" y="-4914329"/>
            <a:ext cx="12936735" cy="12776105"/>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TWO_COLUMNS_1_4">
    <p:spTree>
      <p:nvGrpSpPr>
        <p:cNvPr id="147" name="Shape 147"/>
        <p:cNvGrpSpPr/>
        <p:nvPr/>
      </p:nvGrpSpPr>
      <p:grpSpPr>
        <a:xfrm>
          <a:off x="0" y="0"/>
          <a:ext cx="0" cy="0"/>
          <a:chOff x="0" y="0"/>
          <a:chExt cx="0" cy="0"/>
        </a:xfrm>
      </p:grpSpPr>
      <p:sp>
        <p:nvSpPr>
          <p:cNvPr id="148" name="Google Shape;148;p50"/>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49" name="Google Shape;149;p50"/>
          <p:cNvSpPr txBox="1"/>
          <p:nvPr>
            <p:ph idx="1" type="subTitle"/>
          </p:nvPr>
        </p:nvSpPr>
        <p:spPr>
          <a:xfrm>
            <a:off x="720000" y="2046763"/>
            <a:ext cx="2622600" cy="1539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50" name="Google Shape;150;p50"/>
          <p:cNvSpPr txBox="1"/>
          <p:nvPr>
            <p:ph idx="2" type="subTitle"/>
          </p:nvPr>
        </p:nvSpPr>
        <p:spPr>
          <a:xfrm>
            <a:off x="720000" y="1714913"/>
            <a:ext cx="22215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51" name="Google Shape;151;p50"/>
          <p:cNvSpPr/>
          <p:nvPr/>
        </p:nvSpPr>
        <p:spPr>
          <a:xfrm rot="-220157">
            <a:off x="2997513" y="-2269307"/>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0"/>
          <p:cNvSpPr/>
          <p:nvPr/>
        </p:nvSpPr>
        <p:spPr>
          <a:xfrm>
            <a:off x="991600" y="-17075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0"/>
          <p:cNvSpPr/>
          <p:nvPr/>
        </p:nvSpPr>
        <p:spPr>
          <a:xfrm rot="1828969">
            <a:off x="938607" y="-25259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0"/>
          <p:cNvSpPr/>
          <p:nvPr/>
        </p:nvSpPr>
        <p:spPr>
          <a:xfrm>
            <a:off x="2134600" y="-14027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0"/>
          <p:cNvSpPr/>
          <p:nvPr/>
        </p:nvSpPr>
        <p:spPr>
          <a:xfrm rot="1828969">
            <a:off x="-1021993" y="-3030499"/>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0"/>
          <p:cNvSpPr/>
          <p:nvPr/>
        </p:nvSpPr>
        <p:spPr>
          <a:xfrm rot="1828969">
            <a:off x="1028982" y="-298157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1">
    <p:spTree>
      <p:nvGrpSpPr>
        <p:cNvPr id="157" name="Shape 157"/>
        <p:cNvGrpSpPr/>
        <p:nvPr/>
      </p:nvGrpSpPr>
      <p:grpSpPr>
        <a:xfrm>
          <a:off x="0" y="0"/>
          <a:ext cx="0" cy="0"/>
          <a:chOff x="0" y="0"/>
          <a:chExt cx="0" cy="0"/>
        </a:xfrm>
      </p:grpSpPr>
      <p:sp>
        <p:nvSpPr>
          <p:cNvPr id="158" name="Google Shape;158;p51"/>
          <p:cNvSpPr txBox="1"/>
          <p:nvPr>
            <p:ph type="title"/>
          </p:nvPr>
        </p:nvSpPr>
        <p:spPr>
          <a:xfrm>
            <a:off x="720000" y="548640"/>
            <a:ext cx="3774000" cy="876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atin typeface="Lato Light"/>
                <a:ea typeface="Lato Light"/>
                <a:cs typeface="Lato Light"/>
                <a:sym typeface="Lato Light"/>
              </a:defRPr>
            </a:lvl2pPr>
            <a:lvl3pPr lvl="2" rtl="0" algn="l">
              <a:lnSpc>
                <a:spcPct val="100000"/>
              </a:lnSpc>
              <a:spcBef>
                <a:spcPts val="0"/>
              </a:spcBef>
              <a:spcAft>
                <a:spcPts val="0"/>
              </a:spcAft>
              <a:buSzPts val="2800"/>
              <a:buNone/>
              <a:defRPr>
                <a:latin typeface="Lato Light"/>
                <a:ea typeface="Lato Light"/>
                <a:cs typeface="Lato Light"/>
                <a:sym typeface="Lato Light"/>
              </a:defRPr>
            </a:lvl3pPr>
            <a:lvl4pPr lvl="3" rtl="0" algn="l">
              <a:lnSpc>
                <a:spcPct val="100000"/>
              </a:lnSpc>
              <a:spcBef>
                <a:spcPts val="0"/>
              </a:spcBef>
              <a:spcAft>
                <a:spcPts val="0"/>
              </a:spcAft>
              <a:buSzPts val="2800"/>
              <a:buNone/>
              <a:defRPr>
                <a:latin typeface="Lato Light"/>
                <a:ea typeface="Lato Light"/>
                <a:cs typeface="Lato Light"/>
                <a:sym typeface="Lato Light"/>
              </a:defRPr>
            </a:lvl4pPr>
            <a:lvl5pPr lvl="4" rtl="0" algn="l">
              <a:lnSpc>
                <a:spcPct val="100000"/>
              </a:lnSpc>
              <a:spcBef>
                <a:spcPts val="0"/>
              </a:spcBef>
              <a:spcAft>
                <a:spcPts val="0"/>
              </a:spcAft>
              <a:buSzPts val="2800"/>
              <a:buNone/>
              <a:defRPr>
                <a:latin typeface="Lato Light"/>
                <a:ea typeface="Lato Light"/>
                <a:cs typeface="Lato Light"/>
                <a:sym typeface="Lato Light"/>
              </a:defRPr>
            </a:lvl5pPr>
            <a:lvl6pPr lvl="5" rtl="0" algn="l">
              <a:lnSpc>
                <a:spcPct val="100000"/>
              </a:lnSpc>
              <a:spcBef>
                <a:spcPts val="0"/>
              </a:spcBef>
              <a:spcAft>
                <a:spcPts val="0"/>
              </a:spcAft>
              <a:buSzPts val="2800"/>
              <a:buNone/>
              <a:defRPr>
                <a:latin typeface="Lato Light"/>
                <a:ea typeface="Lato Light"/>
                <a:cs typeface="Lato Light"/>
                <a:sym typeface="Lato Light"/>
              </a:defRPr>
            </a:lvl6pPr>
            <a:lvl7pPr lvl="6" rtl="0" algn="l">
              <a:lnSpc>
                <a:spcPct val="100000"/>
              </a:lnSpc>
              <a:spcBef>
                <a:spcPts val="0"/>
              </a:spcBef>
              <a:spcAft>
                <a:spcPts val="0"/>
              </a:spcAft>
              <a:buSzPts val="2800"/>
              <a:buNone/>
              <a:defRPr>
                <a:latin typeface="Lato Light"/>
                <a:ea typeface="Lato Light"/>
                <a:cs typeface="Lato Light"/>
                <a:sym typeface="Lato Light"/>
              </a:defRPr>
            </a:lvl7pPr>
            <a:lvl8pPr lvl="7" rtl="0" algn="l">
              <a:lnSpc>
                <a:spcPct val="100000"/>
              </a:lnSpc>
              <a:spcBef>
                <a:spcPts val="0"/>
              </a:spcBef>
              <a:spcAft>
                <a:spcPts val="0"/>
              </a:spcAft>
              <a:buSzPts val="2800"/>
              <a:buNone/>
              <a:defRPr>
                <a:latin typeface="Lato Light"/>
                <a:ea typeface="Lato Light"/>
                <a:cs typeface="Lato Light"/>
                <a:sym typeface="Lato Light"/>
              </a:defRPr>
            </a:lvl8pPr>
            <a:lvl9pPr lvl="8" rtl="0"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159" name="Google Shape;159;p51"/>
          <p:cNvSpPr txBox="1"/>
          <p:nvPr>
            <p:ph idx="2" type="title"/>
          </p:nvPr>
        </p:nvSpPr>
        <p:spPr>
          <a:xfrm>
            <a:off x="1518404" y="1620001"/>
            <a:ext cx="1335000" cy="673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4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60" name="Google Shape;160;p51"/>
          <p:cNvSpPr txBox="1"/>
          <p:nvPr>
            <p:ph idx="1" type="subTitle"/>
          </p:nvPr>
        </p:nvSpPr>
        <p:spPr>
          <a:xfrm>
            <a:off x="1518404" y="2175973"/>
            <a:ext cx="13338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1" name="Google Shape;161;p51"/>
          <p:cNvSpPr txBox="1"/>
          <p:nvPr>
            <p:ph idx="3" type="title"/>
          </p:nvPr>
        </p:nvSpPr>
        <p:spPr>
          <a:xfrm>
            <a:off x="6093150" y="1620001"/>
            <a:ext cx="1335000" cy="673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5200"/>
              <a:buNone/>
              <a:defRPr sz="4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62" name="Google Shape;162;p51"/>
          <p:cNvSpPr txBox="1"/>
          <p:nvPr>
            <p:ph idx="4" type="subTitle"/>
          </p:nvPr>
        </p:nvSpPr>
        <p:spPr>
          <a:xfrm>
            <a:off x="6093150" y="2175973"/>
            <a:ext cx="1335000" cy="438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3" name="Google Shape;163;p51"/>
          <p:cNvSpPr txBox="1"/>
          <p:nvPr>
            <p:ph idx="5" type="title"/>
          </p:nvPr>
        </p:nvSpPr>
        <p:spPr>
          <a:xfrm>
            <a:off x="6093150" y="3267862"/>
            <a:ext cx="1335000" cy="676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5200"/>
              <a:buNone/>
              <a:defRPr sz="4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64" name="Google Shape;164;p51"/>
          <p:cNvSpPr txBox="1"/>
          <p:nvPr>
            <p:ph idx="6" type="subTitle"/>
          </p:nvPr>
        </p:nvSpPr>
        <p:spPr>
          <a:xfrm>
            <a:off x="1518404" y="3837067"/>
            <a:ext cx="13350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5" name="Google Shape;165;p51"/>
          <p:cNvSpPr txBox="1"/>
          <p:nvPr>
            <p:ph idx="7" type="title"/>
          </p:nvPr>
        </p:nvSpPr>
        <p:spPr>
          <a:xfrm>
            <a:off x="1518404" y="3267862"/>
            <a:ext cx="1335000" cy="676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4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66" name="Google Shape;166;p51"/>
          <p:cNvSpPr txBox="1"/>
          <p:nvPr>
            <p:ph idx="8" type="subTitle"/>
          </p:nvPr>
        </p:nvSpPr>
        <p:spPr>
          <a:xfrm>
            <a:off x="6093150" y="3845392"/>
            <a:ext cx="1335000" cy="438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7" name="Google Shape;167;p51"/>
          <p:cNvSpPr txBox="1"/>
          <p:nvPr>
            <p:ph idx="9" type="title"/>
          </p:nvPr>
        </p:nvSpPr>
        <p:spPr>
          <a:xfrm>
            <a:off x="2572800" y="2793050"/>
            <a:ext cx="3998400" cy="876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5200"/>
              <a:buNone/>
              <a:defRPr sz="4000">
                <a:solidFill>
                  <a:schemeClr val="dk2"/>
                </a:solidFill>
              </a:defRPr>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68" name="Google Shape;168;p51"/>
          <p:cNvSpPr txBox="1"/>
          <p:nvPr>
            <p:ph idx="13" type="subTitle"/>
          </p:nvPr>
        </p:nvSpPr>
        <p:spPr>
          <a:xfrm>
            <a:off x="2647650" y="3453812"/>
            <a:ext cx="3848700" cy="438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9" name="Google Shape;169;p51"/>
          <p:cNvSpPr/>
          <p:nvPr/>
        </p:nvSpPr>
        <p:spPr>
          <a:xfrm flipH="1" rot="681460">
            <a:off x="-2056231" y="2877801"/>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1"/>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1"/>
          <p:cNvSpPr/>
          <p:nvPr/>
        </p:nvSpPr>
        <p:spPr>
          <a:xfrm rot="-10501244">
            <a:off x="5729761" y="3876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1"/>
          <p:cNvSpPr/>
          <p:nvPr/>
        </p:nvSpPr>
        <p:spPr>
          <a:xfrm flipH="1" rot="681460">
            <a:off x="-2876747" y="2526176"/>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1"/>
          <p:cNvSpPr/>
          <p:nvPr/>
        </p:nvSpPr>
        <p:spPr>
          <a:xfrm rot="-10501244">
            <a:off x="6260574" y="3935733"/>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1"/>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5" name="Shape 175"/>
        <p:cNvGrpSpPr/>
        <p:nvPr/>
      </p:nvGrpSpPr>
      <p:grpSpPr>
        <a:xfrm>
          <a:off x="0" y="0"/>
          <a:ext cx="0" cy="0"/>
          <a:chOff x="0" y="0"/>
          <a:chExt cx="0" cy="0"/>
        </a:xfrm>
      </p:grpSpPr>
      <p:sp>
        <p:nvSpPr>
          <p:cNvPr id="176" name="Google Shape;176;p52"/>
          <p:cNvSpPr/>
          <p:nvPr/>
        </p:nvSpPr>
        <p:spPr>
          <a:xfrm>
            <a:off x="4925988" y="-11915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2"/>
          <p:cNvSpPr/>
          <p:nvPr/>
        </p:nvSpPr>
        <p:spPr>
          <a:xfrm rot="256797">
            <a:off x="976137" y="-954614"/>
            <a:ext cx="9379426" cy="1699827"/>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2"/>
          <p:cNvSpPr/>
          <p:nvPr/>
        </p:nvSpPr>
        <p:spPr>
          <a:xfrm>
            <a:off x="-1436887" y="-88672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2"/>
          <p:cNvSpPr/>
          <p:nvPr/>
        </p:nvSpPr>
        <p:spPr>
          <a:xfrm rot="1828969">
            <a:off x="385645" y="-33163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2"/>
          <p:cNvSpPr txBox="1"/>
          <p:nvPr>
            <p:ph type="title"/>
          </p:nvPr>
        </p:nvSpPr>
        <p:spPr>
          <a:xfrm>
            <a:off x="1433700" y="1772550"/>
            <a:ext cx="6276600" cy="102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5500"/>
              <a:buNone/>
              <a:defRPr sz="5500">
                <a:solidFill>
                  <a:schemeClr val="dk2"/>
                </a:solidFill>
              </a:defRPr>
            </a:lvl1pPr>
            <a:lvl2pPr lvl="1"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2pPr>
            <a:lvl3pPr lvl="2"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3pPr>
            <a:lvl4pPr lvl="3"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4pPr>
            <a:lvl5pPr lvl="4"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5pPr>
            <a:lvl6pPr lvl="5"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6pPr>
            <a:lvl7pPr lvl="6"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7pPr>
            <a:lvl8pPr lvl="7"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8pPr>
            <a:lvl9pPr lvl="8"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sp>
        <p:nvSpPr>
          <p:cNvPr id="182" name="Google Shape;182;p53"/>
          <p:cNvSpPr txBox="1"/>
          <p:nvPr>
            <p:ph type="title"/>
          </p:nvPr>
        </p:nvSpPr>
        <p:spPr>
          <a:xfrm>
            <a:off x="720000" y="545162"/>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3" name="Google Shape;183;p53"/>
          <p:cNvSpPr txBox="1"/>
          <p:nvPr>
            <p:ph idx="1" type="subTitle"/>
          </p:nvPr>
        </p:nvSpPr>
        <p:spPr>
          <a:xfrm>
            <a:off x="4811700" y="2005525"/>
            <a:ext cx="3600000" cy="2598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Lato"/>
              <a:buChar char="●"/>
              <a:defRPr sz="1200">
                <a:latin typeface="Lato"/>
                <a:ea typeface="Lato"/>
                <a:cs typeface="Lato"/>
                <a:sym typeface="Lato"/>
              </a:defRPr>
            </a:lvl1pPr>
            <a:lvl2pPr lvl="1" rtl="0" algn="l">
              <a:lnSpc>
                <a:spcPct val="115000"/>
              </a:lnSpc>
              <a:spcBef>
                <a:spcPts val="1600"/>
              </a:spcBef>
              <a:spcAft>
                <a:spcPts val="0"/>
              </a:spcAft>
              <a:buSzPts val="1400"/>
              <a:buFont typeface="Lato"/>
              <a:buChar char="○"/>
              <a:defRPr>
                <a:latin typeface="Lato"/>
                <a:ea typeface="Lato"/>
                <a:cs typeface="Lato"/>
                <a:sym typeface="Lato"/>
              </a:defRPr>
            </a:lvl2pPr>
            <a:lvl3pPr lvl="2" rtl="0" algn="l">
              <a:lnSpc>
                <a:spcPct val="115000"/>
              </a:lnSpc>
              <a:spcBef>
                <a:spcPts val="1600"/>
              </a:spcBef>
              <a:spcAft>
                <a:spcPts val="0"/>
              </a:spcAft>
              <a:buSzPts val="1400"/>
              <a:buFont typeface="Lato"/>
              <a:buChar char="■"/>
              <a:defRPr>
                <a:latin typeface="Lato"/>
                <a:ea typeface="Lato"/>
                <a:cs typeface="Lato"/>
                <a:sym typeface="Lato"/>
              </a:defRPr>
            </a:lvl3pPr>
            <a:lvl4pPr lvl="3" rtl="0" algn="l">
              <a:lnSpc>
                <a:spcPct val="115000"/>
              </a:lnSpc>
              <a:spcBef>
                <a:spcPts val="1600"/>
              </a:spcBef>
              <a:spcAft>
                <a:spcPts val="0"/>
              </a:spcAft>
              <a:buSzPts val="1400"/>
              <a:buFont typeface="Lato"/>
              <a:buChar char="●"/>
              <a:defRPr>
                <a:latin typeface="Lato"/>
                <a:ea typeface="Lato"/>
                <a:cs typeface="Lato"/>
                <a:sym typeface="Lato"/>
              </a:defRPr>
            </a:lvl4pPr>
            <a:lvl5pPr lvl="4" rtl="0" algn="l">
              <a:lnSpc>
                <a:spcPct val="115000"/>
              </a:lnSpc>
              <a:spcBef>
                <a:spcPts val="1600"/>
              </a:spcBef>
              <a:spcAft>
                <a:spcPts val="0"/>
              </a:spcAft>
              <a:buSzPts val="1400"/>
              <a:buFont typeface="Lato"/>
              <a:buChar char="○"/>
              <a:defRPr>
                <a:latin typeface="Lato"/>
                <a:ea typeface="Lato"/>
                <a:cs typeface="Lato"/>
                <a:sym typeface="Lato"/>
              </a:defRPr>
            </a:lvl5pPr>
            <a:lvl6pPr lvl="5" rtl="0" algn="l">
              <a:lnSpc>
                <a:spcPct val="115000"/>
              </a:lnSpc>
              <a:spcBef>
                <a:spcPts val="1600"/>
              </a:spcBef>
              <a:spcAft>
                <a:spcPts val="0"/>
              </a:spcAft>
              <a:buSzPts val="1400"/>
              <a:buFont typeface="Lato"/>
              <a:buChar char="■"/>
              <a:defRPr>
                <a:latin typeface="Lato"/>
                <a:ea typeface="Lato"/>
                <a:cs typeface="Lato"/>
                <a:sym typeface="Lato"/>
              </a:defRPr>
            </a:lvl6pPr>
            <a:lvl7pPr lvl="6" rtl="0" algn="l">
              <a:lnSpc>
                <a:spcPct val="115000"/>
              </a:lnSpc>
              <a:spcBef>
                <a:spcPts val="1600"/>
              </a:spcBef>
              <a:spcAft>
                <a:spcPts val="0"/>
              </a:spcAft>
              <a:buSzPts val="1400"/>
              <a:buFont typeface="Lato"/>
              <a:buChar char="●"/>
              <a:defRPr>
                <a:latin typeface="Lato"/>
                <a:ea typeface="Lato"/>
                <a:cs typeface="Lato"/>
                <a:sym typeface="Lato"/>
              </a:defRPr>
            </a:lvl7pPr>
            <a:lvl8pPr lvl="7" rtl="0" algn="l">
              <a:lnSpc>
                <a:spcPct val="115000"/>
              </a:lnSpc>
              <a:spcBef>
                <a:spcPts val="1600"/>
              </a:spcBef>
              <a:spcAft>
                <a:spcPts val="0"/>
              </a:spcAft>
              <a:buSzPts val="1400"/>
              <a:buFont typeface="Lato"/>
              <a:buChar char="○"/>
              <a:defRPr>
                <a:latin typeface="Lato"/>
                <a:ea typeface="Lato"/>
                <a:cs typeface="Lato"/>
                <a:sym typeface="Lato"/>
              </a:defRPr>
            </a:lvl8pPr>
            <a:lvl9pPr lvl="8" rtl="0" algn="l">
              <a:lnSpc>
                <a:spcPct val="115000"/>
              </a:lnSpc>
              <a:spcBef>
                <a:spcPts val="1600"/>
              </a:spcBef>
              <a:spcAft>
                <a:spcPts val="1600"/>
              </a:spcAft>
              <a:buSzPts val="1400"/>
              <a:buFont typeface="Lato"/>
              <a:buChar char="■"/>
              <a:defRPr>
                <a:latin typeface="Lato"/>
                <a:ea typeface="Lato"/>
                <a:cs typeface="Lato"/>
                <a:sym typeface="Lato"/>
              </a:defRPr>
            </a:lvl9pPr>
          </a:lstStyle>
          <a:p/>
        </p:txBody>
      </p:sp>
      <p:sp>
        <p:nvSpPr>
          <p:cNvPr id="184" name="Google Shape;184;p53"/>
          <p:cNvSpPr txBox="1"/>
          <p:nvPr>
            <p:ph idx="2" type="subTitle"/>
          </p:nvPr>
        </p:nvSpPr>
        <p:spPr>
          <a:xfrm>
            <a:off x="720000" y="1484925"/>
            <a:ext cx="3600000" cy="59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85" name="Google Shape;185;p53"/>
          <p:cNvSpPr txBox="1"/>
          <p:nvPr>
            <p:ph idx="3" type="subTitle"/>
          </p:nvPr>
        </p:nvSpPr>
        <p:spPr>
          <a:xfrm>
            <a:off x="720000" y="2005525"/>
            <a:ext cx="3600000" cy="2643000"/>
          </a:xfrm>
          <a:prstGeom prst="rect">
            <a:avLst/>
          </a:prstGeom>
          <a:noFill/>
          <a:ln>
            <a:noFill/>
          </a:ln>
        </p:spPr>
        <p:txBody>
          <a:bodyPr anchorCtr="0" anchor="t" bIns="91425" lIns="91425" spcFirstLastPara="1" rIns="91425" wrap="square" tIns="91425">
            <a:noAutofit/>
          </a:bodyPr>
          <a:lstStyle>
            <a:lvl1pPr lvl="0" marR="50800" rtl="0" algn="l">
              <a:lnSpc>
                <a:spcPct val="100000"/>
              </a:lnSpc>
              <a:spcBef>
                <a:spcPts val="0"/>
              </a:spcBef>
              <a:spcAft>
                <a:spcPts val="0"/>
              </a:spcAft>
              <a:buSzPts val="1400"/>
              <a:buFont typeface="Lato"/>
              <a:buChar char="●"/>
              <a:defRPr sz="1200">
                <a:latin typeface="Lato"/>
                <a:ea typeface="Lato"/>
                <a:cs typeface="Lato"/>
                <a:sym typeface="Lato"/>
              </a:defRPr>
            </a:lvl1pPr>
            <a:lvl2pPr lvl="1" rtl="0" algn="l">
              <a:lnSpc>
                <a:spcPct val="115000"/>
              </a:lnSpc>
              <a:spcBef>
                <a:spcPts val="0"/>
              </a:spcBef>
              <a:spcAft>
                <a:spcPts val="0"/>
              </a:spcAft>
              <a:buSzPts val="1400"/>
              <a:buFont typeface="Lato"/>
              <a:buChar char="○"/>
              <a:defRPr>
                <a:latin typeface="Lato"/>
                <a:ea typeface="Lato"/>
                <a:cs typeface="Lato"/>
                <a:sym typeface="Lato"/>
              </a:defRPr>
            </a:lvl2pPr>
            <a:lvl3pPr lvl="2" rtl="0" algn="l">
              <a:lnSpc>
                <a:spcPct val="115000"/>
              </a:lnSpc>
              <a:spcBef>
                <a:spcPts val="1600"/>
              </a:spcBef>
              <a:spcAft>
                <a:spcPts val="0"/>
              </a:spcAft>
              <a:buSzPts val="1400"/>
              <a:buFont typeface="Lato"/>
              <a:buChar char="■"/>
              <a:defRPr>
                <a:latin typeface="Lato"/>
                <a:ea typeface="Lato"/>
                <a:cs typeface="Lato"/>
                <a:sym typeface="Lato"/>
              </a:defRPr>
            </a:lvl3pPr>
            <a:lvl4pPr lvl="3" rtl="0" algn="l">
              <a:lnSpc>
                <a:spcPct val="115000"/>
              </a:lnSpc>
              <a:spcBef>
                <a:spcPts val="1600"/>
              </a:spcBef>
              <a:spcAft>
                <a:spcPts val="0"/>
              </a:spcAft>
              <a:buSzPts val="1400"/>
              <a:buFont typeface="Lato"/>
              <a:buChar char="●"/>
              <a:defRPr>
                <a:latin typeface="Lato"/>
                <a:ea typeface="Lato"/>
                <a:cs typeface="Lato"/>
                <a:sym typeface="Lato"/>
              </a:defRPr>
            </a:lvl4pPr>
            <a:lvl5pPr lvl="4" rtl="0" algn="l">
              <a:lnSpc>
                <a:spcPct val="115000"/>
              </a:lnSpc>
              <a:spcBef>
                <a:spcPts val="1600"/>
              </a:spcBef>
              <a:spcAft>
                <a:spcPts val="0"/>
              </a:spcAft>
              <a:buSzPts val="1400"/>
              <a:buFont typeface="Lato"/>
              <a:buChar char="○"/>
              <a:defRPr>
                <a:latin typeface="Lato"/>
                <a:ea typeface="Lato"/>
                <a:cs typeface="Lato"/>
                <a:sym typeface="Lato"/>
              </a:defRPr>
            </a:lvl5pPr>
            <a:lvl6pPr lvl="5" rtl="0" algn="l">
              <a:lnSpc>
                <a:spcPct val="115000"/>
              </a:lnSpc>
              <a:spcBef>
                <a:spcPts val="1600"/>
              </a:spcBef>
              <a:spcAft>
                <a:spcPts val="0"/>
              </a:spcAft>
              <a:buSzPts val="1400"/>
              <a:buFont typeface="Lato"/>
              <a:buChar char="■"/>
              <a:defRPr>
                <a:latin typeface="Lato"/>
                <a:ea typeface="Lato"/>
                <a:cs typeface="Lato"/>
                <a:sym typeface="Lato"/>
              </a:defRPr>
            </a:lvl6pPr>
            <a:lvl7pPr lvl="6" rtl="0" algn="l">
              <a:lnSpc>
                <a:spcPct val="115000"/>
              </a:lnSpc>
              <a:spcBef>
                <a:spcPts val="1600"/>
              </a:spcBef>
              <a:spcAft>
                <a:spcPts val="0"/>
              </a:spcAft>
              <a:buSzPts val="1400"/>
              <a:buFont typeface="Lato"/>
              <a:buChar char="●"/>
              <a:defRPr>
                <a:latin typeface="Lato"/>
                <a:ea typeface="Lato"/>
                <a:cs typeface="Lato"/>
                <a:sym typeface="Lato"/>
              </a:defRPr>
            </a:lvl7pPr>
            <a:lvl8pPr lvl="7" rtl="0" algn="l">
              <a:lnSpc>
                <a:spcPct val="115000"/>
              </a:lnSpc>
              <a:spcBef>
                <a:spcPts val="1600"/>
              </a:spcBef>
              <a:spcAft>
                <a:spcPts val="0"/>
              </a:spcAft>
              <a:buSzPts val="1400"/>
              <a:buFont typeface="Lato"/>
              <a:buChar char="○"/>
              <a:defRPr>
                <a:latin typeface="Lato"/>
                <a:ea typeface="Lato"/>
                <a:cs typeface="Lato"/>
                <a:sym typeface="Lato"/>
              </a:defRPr>
            </a:lvl8pPr>
            <a:lvl9pPr lvl="8" rtl="0" algn="l">
              <a:lnSpc>
                <a:spcPct val="115000"/>
              </a:lnSpc>
              <a:spcBef>
                <a:spcPts val="1600"/>
              </a:spcBef>
              <a:spcAft>
                <a:spcPts val="1600"/>
              </a:spcAft>
              <a:buSzPts val="1400"/>
              <a:buFont typeface="Lato"/>
              <a:buChar char="■"/>
              <a:defRPr>
                <a:latin typeface="Lato"/>
                <a:ea typeface="Lato"/>
                <a:cs typeface="Lato"/>
                <a:sym typeface="Lato"/>
              </a:defRPr>
            </a:lvl9pPr>
          </a:lstStyle>
          <a:p/>
        </p:txBody>
      </p:sp>
      <p:sp>
        <p:nvSpPr>
          <p:cNvPr id="186" name="Google Shape;186;p53"/>
          <p:cNvSpPr/>
          <p:nvPr/>
        </p:nvSpPr>
        <p:spPr>
          <a:xfrm rot="-220157">
            <a:off x="4140513" y="-2378373"/>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3"/>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3"/>
          <p:cNvSpPr/>
          <p:nvPr/>
        </p:nvSpPr>
        <p:spPr>
          <a:xfrm rot="1828969">
            <a:off x="-2189642" y="-23992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3"/>
          <p:cNvSpPr/>
          <p:nvPr/>
        </p:nvSpPr>
        <p:spPr>
          <a:xfrm rot="1828969">
            <a:off x="-229042" y="-21777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3"/>
          <p:cNvSpPr/>
          <p:nvPr/>
        </p:nvSpPr>
        <p:spPr>
          <a:xfrm rot="-220157">
            <a:off x="2997513" y="-2269307"/>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3"/>
          <p:cNvSpPr/>
          <p:nvPr/>
        </p:nvSpPr>
        <p:spPr>
          <a:xfrm rot="1828969">
            <a:off x="-1021993" y="-25950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3"/>
          <p:cNvSpPr/>
          <p:nvPr/>
        </p:nvSpPr>
        <p:spPr>
          <a:xfrm rot="1828969">
            <a:off x="938607" y="-23735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spTree>
      <p:nvGrpSpPr>
        <p:cNvPr id="12" name="Shape 12"/>
        <p:cNvGrpSpPr/>
        <p:nvPr/>
      </p:nvGrpSpPr>
      <p:grpSpPr>
        <a:xfrm>
          <a:off x="0" y="0"/>
          <a:ext cx="0" cy="0"/>
          <a:chOff x="0" y="0"/>
          <a:chExt cx="0" cy="0"/>
        </a:xfrm>
      </p:grpSpPr>
      <p:sp>
        <p:nvSpPr>
          <p:cNvPr id="13" name="Google Shape;13;p36"/>
          <p:cNvSpPr txBox="1"/>
          <p:nvPr>
            <p:ph type="title"/>
          </p:nvPr>
        </p:nvSpPr>
        <p:spPr>
          <a:xfrm>
            <a:off x="720000" y="552528"/>
            <a:ext cx="3774000" cy="1015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atin typeface="Lato Light"/>
                <a:ea typeface="Lato Light"/>
                <a:cs typeface="Lato Light"/>
                <a:sym typeface="Lato Light"/>
              </a:defRPr>
            </a:lvl2pPr>
            <a:lvl3pPr lvl="2" rtl="0" algn="l">
              <a:lnSpc>
                <a:spcPct val="100000"/>
              </a:lnSpc>
              <a:spcBef>
                <a:spcPts val="0"/>
              </a:spcBef>
              <a:spcAft>
                <a:spcPts val="0"/>
              </a:spcAft>
              <a:buSzPts val="2800"/>
              <a:buNone/>
              <a:defRPr>
                <a:latin typeface="Lato Light"/>
                <a:ea typeface="Lato Light"/>
                <a:cs typeface="Lato Light"/>
                <a:sym typeface="Lato Light"/>
              </a:defRPr>
            </a:lvl3pPr>
            <a:lvl4pPr lvl="3" rtl="0" algn="l">
              <a:lnSpc>
                <a:spcPct val="100000"/>
              </a:lnSpc>
              <a:spcBef>
                <a:spcPts val="0"/>
              </a:spcBef>
              <a:spcAft>
                <a:spcPts val="0"/>
              </a:spcAft>
              <a:buSzPts val="2800"/>
              <a:buNone/>
              <a:defRPr>
                <a:latin typeface="Lato Light"/>
                <a:ea typeface="Lato Light"/>
                <a:cs typeface="Lato Light"/>
                <a:sym typeface="Lato Light"/>
              </a:defRPr>
            </a:lvl4pPr>
            <a:lvl5pPr lvl="4" rtl="0" algn="l">
              <a:lnSpc>
                <a:spcPct val="100000"/>
              </a:lnSpc>
              <a:spcBef>
                <a:spcPts val="0"/>
              </a:spcBef>
              <a:spcAft>
                <a:spcPts val="0"/>
              </a:spcAft>
              <a:buSzPts val="2800"/>
              <a:buNone/>
              <a:defRPr>
                <a:latin typeface="Lato Light"/>
                <a:ea typeface="Lato Light"/>
                <a:cs typeface="Lato Light"/>
                <a:sym typeface="Lato Light"/>
              </a:defRPr>
            </a:lvl5pPr>
            <a:lvl6pPr lvl="5" rtl="0" algn="l">
              <a:lnSpc>
                <a:spcPct val="100000"/>
              </a:lnSpc>
              <a:spcBef>
                <a:spcPts val="0"/>
              </a:spcBef>
              <a:spcAft>
                <a:spcPts val="0"/>
              </a:spcAft>
              <a:buSzPts val="2800"/>
              <a:buNone/>
              <a:defRPr>
                <a:latin typeface="Lato Light"/>
                <a:ea typeface="Lato Light"/>
                <a:cs typeface="Lato Light"/>
                <a:sym typeface="Lato Light"/>
              </a:defRPr>
            </a:lvl6pPr>
            <a:lvl7pPr lvl="6" rtl="0" algn="l">
              <a:lnSpc>
                <a:spcPct val="100000"/>
              </a:lnSpc>
              <a:spcBef>
                <a:spcPts val="0"/>
              </a:spcBef>
              <a:spcAft>
                <a:spcPts val="0"/>
              </a:spcAft>
              <a:buSzPts val="2800"/>
              <a:buNone/>
              <a:defRPr>
                <a:latin typeface="Lato Light"/>
                <a:ea typeface="Lato Light"/>
                <a:cs typeface="Lato Light"/>
                <a:sym typeface="Lato Light"/>
              </a:defRPr>
            </a:lvl7pPr>
            <a:lvl8pPr lvl="7" rtl="0" algn="l">
              <a:lnSpc>
                <a:spcPct val="100000"/>
              </a:lnSpc>
              <a:spcBef>
                <a:spcPts val="0"/>
              </a:spcBef>
              <a:spcAft>
                <a:spcPts val="0"/>
              </a:spcAft>
              <a:buSzPts val="2800"/>
              <a:buNone/>
              <a:defRPr>
                <a:latin typeface="Lato Light"/>
                <a:ea typeface="Lato Light"/>
                <a:cs typeface="Lato Light"/>
                <a:sym typeface="Lato Light"/>
              </a:defRPr>
            </a:lvl8pPr>
            <a:lvl9pPr lvl="8" rtl="0"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14" name="Google Shape;14;p36"/>
          <p:cNvSpPr txBox="1"/>
          <p:nvPr>
            <p:ph idx="2" type="title"/>
          </p:nvPr>
        </p:nvSpPr>
        <p:spPr>
          <a:xfrm>
            <a:off x="741775" y="1615003"/>
            <a:ext cx="1412100" cy="87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3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5" name="Google Shape;15;p36"/>
          <p:cNvSpPr txBox="1"/>
          <p:nvPr>
            <p:ph idx="1" type="subTitle"/>
          </p:nvPr>
        </p:nvSpPr>
        <p:spPr>
          <a:xfrm>
            <a:off x="741775" y="2228604"/>
            <a:ext cx="22254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 name="Google Shape;16;p36"/>
          <p:cNvSpPr txBox="1"/>
          <p:nvPr>
            <p:ph idx="3" type="title"/>
          </p:nvPr>
        </p:nvSpPr>
        <p:spPr>
          <a:xfrm>
            <a:off x="3371338" y="1615003"/>
            <a:ext cx="1411200" cy="87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3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7" name="Google Shape;17;p36"/>
          <p:cNvSpPr txBox="1"/>
          <p:nvPr>
            <p:ph idx="4" type="subTitle"/>
          </p:nvPr>
        </p:nvSpPr>
        <p:spPr>
          <a:xfrm>
            <a:off x="3371338" y="2228604"/>
            <a:ext cx="2220900" cy="442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8" name="Google Shape;18;p36"/>
          <p:cNvSpPr txBox="1"/>
          <p:nvPr>
            <p:ph idx="5" type="title"/>
          </p:nvPr>
        </p:nvSpPr>
        <p:spPr>
          <a:xfrm>
            <a:off x="5957688" y="1615003"/>
            <a:ext cx="1411200" cy="87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3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9" name="Google Shape;19;p36"/>
          <p:cNvSpPr txBox="1"/>
          <p:nvPr>
            <p:ph idx="6" type="subTitle"/>
          </p:nvPr>
        </p:nvSpPr>
        <p:spPr>
          <a:xfrm>
            <a:off x="5957688" y="2228604"/>
            <a:ext cx="23988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0" name="Google Shape;20;p36"/>
          <p:cNvSpPr txBox="1"/>
          <p:nvPr>
            <p:ph idx="7" type="title"/>
          </p:nvPr>
        </p:nvSpPr>
        <p:spPr>
          <a:xfrm>
            <a:off x="741775" y="2964073"/>
            <a:ext cx="1411200" cy="87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3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21" name="Google Shape;21;p36"/>
          <p:cNvSpPr txBox="1"/>
          <p:nvPr>
            <p:ph idx="8" type="subTitle"/>
          </p:nvPr>
        </p:nvSpPr>
        <p:spPr>
          <a:xfrm>
            <a:off x="741775" y="3573285"/>
            <a:ext cx="22254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 name="Google Shape;22;p36"/>
          <p:cNvSpPr txBox="1"/>
          <p:nvPr>
            <p:ph idx="9" type="title"/>
          </p:nvPr>
        </p:nvSpPr>
        <p:spPr>
          <a:xfrm>
            <a:off x="3371338" y="2964073"/>
            <a:ext cx="1411200" cy="87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3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23" name="Google Shape;23;p36"/>
          <p:cNvSpPr txBox="1"/>
          <p:nvPr>
            <p:ph idx="13" type="subTitle"/>
          </p:nvPr>
        </p:nvSpPr>
        <p:spPr>
          <a:xfrm>
            <a:off x="3371338" y="3573285"/>
            <a:ext cx="23958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4" name="Google Shape;24;p36"/>
          <p:cNvSpPr txBox="1"/>
          <p:nvPr>
            <p:ph idx="14" type="title"/>
          </p:nvPr>
        </p:nvSpPr>
        <p:spPr>
          <a:xfrm>
            <a:off x="5957688" y="2964073"/>
            <a:ext cx="1411200" cy="87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3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25" name="Google Shape;25;p36"/>
          <p:cNvSpPr txBox="1"/>
          <p:nvPr>
            <p:ph idx="15" type="subTitle"/>
          </p:nvPr>
        </p:nvSpPr>
        <p:spPr>
          <a:xfrm>
            <a:off x="5957688" y="3573285"/>
            <a:ext cx="23958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6" name="Google Shape;26;p36"/>
          <p:cNvSpPr/>
          <p:nvPr/>
        </p:nvSpPr>
        <p:spPr>
          <a:xfrm flipH="1" rot="681460">
            <a:off x="-2056231" y="2877801"/>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6"/>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6"/>
          <p:cNvSpPr/>
          <p:nvPr/>
        </p:nvSpPr>
        <p:spPr>
          <a:xfrm flipH="1" rot="681460">
            <a:off x="-2876747" y="2526176"/>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6"/>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6"/>
          <p:cNvSpPr txBox="1"/>
          <p:nvPr>
            <p:ph idx="16" type="subTitle"/>
          </p:nvPr>
        </p:nvSpPr>
        <p:spPr>
          <a:xfrm>
            <a:off x="741775" y="2539626"/>
            <a:ext cx="2225400" cy="57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31" name="Google Shape;31;p36"/>
          <p:cNvSpPr txBox="1"/>
          <p:nvPr>
            <p:ph idx="17" type="subTitle"/>
          </p:nvPr>
        </p:nvSpPr>
        <p:spPr>
          <a:xfrm>
            <a:off x="3371338" y="2539626"/>
            <a:ext cx="2217900" cy="57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32" name="Google Shape;32;p36"/>
          <p:cNvSpPr txBox="1"/>
          <p:nvPr>
            <p:ph idx="18" type="subTitle"/>
          </p:nvPr>
        </p:nvSpPr>
        <p:spPr>
          <a:xfrm>
            <a:off x="5957688" y="2539626"/>
            <a:ext cx="2395800" cy="57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33" name="Google Shape;33;p36"/>
          <p:cNvSpPr txBox="1"/>
          <p:nvPr>
            <p:ph idx="19" type="subTitle"/>
          </p:nvPr>
        </p:nvSpPr>
        <p:spPr>
          <a:xfrm>
            <a:off x="741775" y="3893946"/>
            <a:ext cx="2225400" cy="57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34" name="Google Shape;34;p36"/>
          <p:cNvSpPr txBox="1"/>
          <p:nvPr>
            <p:ph idx="20" type="subTitle"/>
          </p:nvPr>
        </p:nvSpPr>
        <p:spPr>
          <a:xfrm>
            <a:off x="3371338" y="3893946"/>
            <a:ext cx="2395800" cy="57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35" name="Google Shape;35;p36"/>
          <p:cNvSpPr txBox="1"/>
          <p:nvPr>
            <p:ph idx="21" type="subTitle"/>
          </p:nvPr>
        </p:nvSpPr>
        <p:spPr>
          <a:xfrm>
            <a:off x="5957688" y="3893946"/>
            <a:ext cx="2395800" cy="57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3" name="Shape 193"/>
        <p:cNvGrpSpPr/>
        <p:nvPr/>
      </p:nvGrpSpPr>
      <p:grpSpPr>
        <a:xfrm>
          <a:off x="0" y="0"/>
          <a:ext cx="0" cy="0"/>
          <a:chOff x="0" y="0"/>
          <a:chExt cx="0" cy="0"/>
        </a:xfrm>
      </p:grpSpPr>
      <p:sp>
        <p:nvSpPr>
          <p:cNvPr id="194" name="Google Shape;194;p54"/>
          <p:cNvSpPr txBox="1"/>
          <p:nvPr>
            <p:ph type="title"/>
          </p:nvPr>
        </p:nvSpPr>
        <p:spPr>
          <a:xfrm>
            <a:off x="720000" y="553086"/>
            <a:ext cx="2399700" cy="1059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Josefin Sans"/>
              <a:buNone/>
              <a:defRPr b="1">
                <a:latin typeface="Josefin Sans"/>
                <a:ea typeface="Josefin Sans"/>
                <a:cs typeface="Josefin Sans"/>
                <a:sym typeface="Josefin Sans"/>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95" name="Google Shape;195;p54"/>
          <p:cNvSpPr txBox="1"/>
          <p:nvPr>
            <p:ph idx="1" type="subTitle"/>
          </p:nvPr>
        </p:nvSpPr>
        <p:spPr>
          <a:xfrm>
            <a:off x="720000" y="1615750"/>
            <a:ext cx="3106800" cy="1839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6" name="Shape 196"/>
        <p:cNvGrpSpPr/>
        <p:nvPr/>
      </p:nvGrpSpPr>
      <p:grpSpPr>
        <a:xfrm>
          <a:off x="0" y="0"/>
          <a:ext cx="0" cy="0"/>
          <a:chOff x="0" y="0"/>
          <a:chExt cx="0" cy="0"/>
        </a:xfrm>
      </p:grpSpPr>
      <p:sp>
        <p:nvSpPr>
          <p:cNvPr id="197" name="Google Shape;197;p55"/>
          <p:cNvSpPr txBox="1"/>
          <p:nvPr>
            <p:ph hasCustomPrompt="1" type="title"/>
          </p:nvPr>
        </p:nvSpPr>
        <p:spPr>
          <a:xfrm>
            <a:off x="720000" y="1106125"/>
            <a:ext cx="77040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98" name="Google Shape;198;p55"/>
          <p:cNvSpPr txBox="1"/>
          <p:nvPr>
            <p:ph idx="1" type="body"/>
          </p:nvPr>
        </p:nvSpPr>
        <p:spPr>
          <a:xfrm>
            <a:off x="720000" y="3152225"/>
            <a:ext cx="77040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a:solidFill>
                  <a:schemeClr val="dk2"/>
                </a:solidFill>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99" name="Google Shape;199;p55"/>
          <p:cNvSpPr/>
          <p:nvPr/>
        </p:nvSpPr>
        <p:spPr>
          <a:xfrm>
            <a:off x="976113" y="-1210912"/>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5"/>
          <p:cNvSpPr/>
          <p:nvPr/>
        </p:nvSpPr>
        <p:spPr>
          <a:xfrm>
            <a:off x="-1762600" y="-148731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5"/>
          <p:cNvSpPr/>
          <p:nvPr/>
        </p:nvSpPr>
        <p:spPr>
          <a:xfrm rot="-10501244">
            <a:off x="5729761" y="3876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5"/>
          <p:cNvSpPr/>
          <p:nvPr/>
        </p:nvSpPr>
        <p:spPr>
          <a:xfrm rot="-10501244">
            <a:off x="6260574" y="3935733"/>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5"/>
          <p:cNvSpPr/>
          <p:nvPr/>
        </p:nvSpPr>
        <p:spPr>
          <a:xfrm rot="1828969">
            <a:off x="-2265443" y="-2900599"/>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05" name="Shape 205"/>
        <p:cNvGrpSpPr/>
        <p:nvPr/>
      </p:nvGrpSpPr>
      <p:grpSpPr>
        <a:xfrm>
          <a:off x="0" y="0"/>
          <a:ext cx="0" cy="0"/>
          <a:chOff x="0" y="0"/>
          <a:chExt cx="0" cy="0"/>
        </a:xfrm>
      </p:grpSpPr>
      <p:sp>
        <p:nvSpPr>
          <p:cNvPr id="206" name="Google Shape;206;p57"/>
          <p:cNvSpPr txBox="1"/>
          <p:nvPr>
            <p:ph type="title"/>
          </p:nvPr>
        </p:nvSpPr>
        <p:spPr>
          <a:xfrm>
            <a:off x="720000" y="550263"/>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07" name="Google Shape;207;p57"/>
          <p:cNvSpPr/>
          <p:nvPr/>
        </p:nvSpPr>
        <p:spPr>
          <a:xfrm flipH="1" rot="10643912">
            <a:off x="1643068" y="-812889"/>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7"/>
          <p:cNvSpPr/>
          <p:nvPr/>
        </p:nvSpPr>
        <p:spPr>
          <a:xfrm flipH="1" rot="10380898">
            <a:off x="2550035" y="-688631"/>
            <a:ext cx="8700102" cy="3434455"/>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209" name="Shape 209"/>
        <p:cNvGrpSpPr/>
        <p:nvPr/>
      </p:nvGrpSpPr>
      <p:grpSpPr>
        <a:xfrm>
          <a:off x="0" y="0"/>
          <a:ext cx="0" cy="0"/>
          <a:chOff x="0" y="0"/>
          <a:chExt cx="0" cy="0"/>
        </a:xfrm>
      </p:grpSpPr>
      <p:sp>
        <p:nvSpPr>
          <p:cNvPr id="210" name="Google Shape;210;p58"/>
          <p:cNvSpPr txBox="1"/>
          <p:nvPr>
            <p:ph type="title"/>
          </p:nvPr>
        </p:nvSpPr>
        <p:spPr>
          <a:xfrm>
            <a:off x="720000" y="551250"/>
            <a:ext cx="2971500" cy="151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11" name="Google Shape;211;p58"/>
          <p:cNvSpPr txBox="1"/>
          <p:nvPr>
            <p:ph idx="1" type="subTitle"/>
          </p:nvPr>
        </p:nvSpPr>
        <p:spPr>
          <a:xfrm>
            <a:off x="860700" y="3647542"/>
            <a:ext cx="1581300" cy="711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12" name="Google Shape;212;p58"/>
          <p:cNvSpPr txBox="1"/>
          <p:nvPr>
            <p:ph idx="2" type="subTitle"/>
          </p:nvPr>
        </p:nvSpPr>
        <p:spPr>
          <a:xfrm>
            <a:off x="720000" y="2268788"/>
            <a:ext cx="3852000" cy="42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13" name="Google Shape;213;p58"/>
          <p:cNvSpPr txBox="1"/>
          <p:nvPr>
            <p:ph idx="3" type="subTitle"/>
          </p:nvPr>
        </p:nvSpPr>
        <p:spPr>
          <a:xfrm>
            <a:off x="2858589" y="3647542"/>
            <a:ext cx="1581300" cy="711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14" name="Google Shape;214;p58"/>
          <p:cNvSpPr txBox="1"/>
          <p:nvPr>
            <p:ph idx="4" type="subTitle"/>
          </p:nvPr>
        </p:nvSpPr>
        <p:spPr>
          <a:xfrm>
            <a:off x="4720440" y="3647542"/>
            <a:ext cx="1581300" cy="711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15" name="Google Shape;215;p58"/>
          <p:cNvSpPr txBox="1"/>
          <p:nvPr>
            <p:ph idx="5" type="subTitle"/>
          </p:nvPr>
        </p:nvSpPr>
        <p:spPr>
          <a:xfrm>
            <a:off x="6718349" y="3647542"/>
            <a:ext cx="1581300" cy="713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16" name="Google Shape;216;p58"/>
          <p:cNvSpPr txBox="1"/>
          <p:nvPr>
            <p:ph idx="6" type="subTitle"/>
          </p:nvPr>
        </p:nvSpPr>
        <p:spPr>
          <a:xfrm>
            <a:off x="4578101" y="2278470"/>
            <a:ext cx="38520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17" name="Google Shape;217;p58"/>
          <p:cNvSpPr txBox="1"/>
          <p:nvPr>
            <p:ph idx="7" type="title"/>
          </p:nvPr>
        </p:nvSpPr>
        <p:spPr>
          <a:xfrm>
            <a:off x="1186075" y="2837376"/>
            <a:ext cx="916800" cy="676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5200"/>
              <a:buNone/>
              <a:defRPr sz="2500">
                <a:solidFill>
                  <a:schemeClr val="lt1"/>
                </a:solidFill>
              </a:defRPr>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218" name="Google Shape;218;p58"/>
          <p:cNvSpPr txBox="1"/>
          <p:nvPr>
            <p:ph idx="8" type="title"/>
          </p:nvPr>
        </p:nvSpPr>
        <p:spPr>
          <a:xfrm>
            <a:off x="3195084" y="2837376"/>
            <a:ext cx="914400" cy="676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5200"/>
              <a:buNone/>
              <a:defRPr sz="2500">
                <a:solidFill>
                  <a:schemeClr val="lt1"/>
                </a:solidFill>
              </a:defRPr>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219" name="Google Shape;219;p58"/>
          <p:cNvSpPr/>
          <p:nvPr/>
        </p:nvSpPr>
        <p:spPr>
          <a:xfrm flipH="1" rot="10326918">
            <a:off x="4508700" y="-665890"/>
            <a:ext cx="5011441" cy="304628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8"/>
          <p:cNvSpPr/>
          <p:nvPr/>
        </p:nvSpPr>
        <p:spPr>
          <a:xfrm flipH="1" rot="9924234">
            <a:off x="5227244" y="-918675"/>
            <a:ext cx="5011807" cy="304608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1">
    <p:spTree>
      <p:nvGrpSpPr>
        <p:cNvPr id="221" name="Shape 221"/>
        <p:cNvGrpSpPr/>
        <p:nvPr/>
      </p:nvGrpSpPr>
      <p:grpSpPr>
        <a:xfrm>
          <a:off x="0" y="0"/>
          <a:ext cx="0" cy="0"/>
          <a:chOff x="0" y="0"/>
          <a:chExt cx="0" cy="0"/>
        </a:xfrm>
      </p:grpSpPr>
      <p:sp>
        <p:nvSpPr>
          <p:cNvPr id="222" name="Google Shape;222;p59"/>
          <p:cNvSpPr txBox="1"/>
          <p:nvPr>
            <p:ph type="title"/>
          </p:nvPr>
        </p:nvSpPr>
        <p:spPr>
          <a:xfrm>
            <a:off x="720000" y="544622"/>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23" name="Google Shape;223;p59"/>
          <p:cNvSpPr txBox="1"/>
          <p:nvPr>
            <p:ph idx="1" type="subTitle"/>
          </p:nvPr>
        </p:nvSpPr>
        <p:spPr>
          <a:xfrm>
            <a:off x="702375" y="3196740"/>
            <a:ext cx="14868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24" name="Google Shape;224;p59"/>
          <p:cNvSpPr txBox="1"/>
          <p:nvPr>
            <p:ph idx="2" type="subTitle"/>
          </p:nvPr>
        </p:nvSpPr>
        <p:spPr>
          <a:xfrm>
            <a:off x="702804" y="2863461"/>
            <a:ext cx="14859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5" name="Google Shape;225;p59"/>
          <p:cNvSpPr txBox="1"/>
          <p:nvPr>
            <p:ph idx="3" type="subTitle"/>
          </p:nvPr>
        </p:nvSpPr>
        <p:spPr>
          <a:xfrm>
            <a:off x="2267234" y="3196751"/>
            <a:ext cx="14868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26" name="Google Shape;226;p59"/>
          <p:cNvSpPr txBox="1"/>
          <p:nvPr>
            <p:ph idx="4" type="subTitle"/>
          </p:nvPr>
        </p:nvSpPr>
        <p:spPr>
          <a:xfrm>
            <a:off x="2267657" y="2863461"/>
            <a:ext cx="14859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7" name="Google Shape;227;p59"/>
          <p:cNvSpPr txBox="1"/>
          <p:nvPr>
            <p:ph idx="5" type="subTitle"/>
          </p:nvPr>
        </p:nvSpPr>
        <p:spPr>
          <a:xfrm>
            <a:off x="3832084" y="3196751"/>
            <a:ext cx="14868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28" name="Google Shape;228;p59"/>
          <p:cNvSpPr txBox="1"/>
          <p:nvPr>
            <p:ph idx="6" type="subTitle"/>
          </p:nvPr>
        </p:nvSpPr>
        <p:spPr>
          <a:xfrm>
            <a:off x="3832507" y="2863461"/>
            <a:ext cx="14856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9" name="Google Shape;229;p59"/>
          <p:cNvSpPr txBox="1"/>
          <p:nvPr>
            <p:ph idx="7" type="subTitle"/>
          </p:nvPr>
        </p:nvSpPr>
        <p:spPr>
          <a:xfrm>
            <a:off x="5396934" y="3196751"/>
            <a:ext cx="14868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30" name="Google Shape;230;p59"/>
          <p:cNvSpPr txBox="1"/>
          <p:nvPr>
            <p:ph idx="8" type="subTitle"/>
          </p:nvPr>
        </p:nvSpPr>
        <p:spPr>
          <a:xfrm>
            <a:off x="5397357" y="2863461"/>
            <a:ext cx="14856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31" name="Google Shape;231;p59"/>
          <p:cNvSpPr txBox="1"/>
          <p:nvPr>
            <p:ph idx="9" type="subTitle"/>
          </p:nvPr>
        </p:nvSpPr>
        <p:spPr>
          <a:xfrm>
            <a:off x="6961784" y="3196751"/>
            <a:ext cx="14868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32" name="Google Shape;232;p59"/>
          <p:cNvSpPr txBox="1"/>
          <p:nvPr>
            <p:ph idx="13" type="subTitle"/>
          </p:nvPr>
        </p:nvSpPr>
        <p:spPr>
          <a:xfrm>
            <a:off x="6962384" y="2863461"/>
            <a:ext cx="14856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33" name="Google Shape;233;p59"/>
          <p:cNvSpPr/>
          <p:nvPr/>
        </p:nvSpPr>
        <p:spPr>
          <a:xfrm flipH="1" rot="10326918">
            <a:off x="4508700" y="-665890"/>
            <a:ext cx="5011441" cy="304628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9"/>
          <p:cNvSpPr/>
          <p:nvPr/>
        </p:nvSpPr>
        <p:spPr>
          <a:xfrm flipH="1" rot="9924234">
            <a:off x="5227244" y="-918675"/>
            <a:ext cx="5011807" cy="304608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9"/>
          <p:cNvSpPr/>
          <p:nvPr/>
        </p:nvSpPr>
        <p:spPr>
          <a:xfrm rot="3711725">
            <a:off x="-6069524" y="903041"/>
            <a:ext cx="9656693" cy="365902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9"/>
          <p:cNvSpPr/>
          <p:nvPr/>
        </p:nvSpPr>
        <p:spPr>
          <a:xfrm rot="3630967">
            <a:off x="-4453443" y="2153146"/>
            <a:ext cx="8699755" cy="3578226"/>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7">
    <p:spTree>
      <p:nvGrpSpPr>
        <p:cNvPr id="237" name="Shape 237"/>
        <p:cNvGrpSpPr/>
        <p:nvPr/>
      </p:nvGrpSpPr>
      <p:grpSpPr>
        <a:xfrm>
          <a:off x="0" y="0"/>
          <a:ext cx="0" cy="0"/>
          <a:chOff x="0" y="0"/>
          <a:chExt cx="0" cy="0"/>
        </a:xfrm>
      </p:grpSpPr>
      <p:sp>
        <p:nvSpPr>
          <p:cNvPr id="238" name="Google Shape;238;p60"/>
          <p:cNvSpPr txBox="1"/>
          <p:nvPr>
            <p:ph type="title"/>
          </p:nvPr>
        </p:nvSpPr>
        <p:spPr>
          <a:xfrm>
            <a:off x="720000" y="551913"/>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39" name="Google Shape;239;p60"/>
          <p:cNvSpPr txBox="1"/>
          <p:nvPr>
            <p:ph idx="1" type="subTitle"/>
          </p:nvPr>
        </p:nvSpPr>
        <p:spPr>
          <a:xfrm>
            <a:off x="1926100" y="3604908"/>
            <a:ext cx="2212800" cy="1012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40" name="Google Shape;240;p60"/>
          <p:cNvSpPr txBox="1"/>
          <p:nvPr>
            <p:ph idx="2" type="subTitle"/>
          </p:nvPr>
        </p:nvSpPr>
        <p:spPr>
          <a:xfrm>
            <a:off x="4943850" y="3604908"/>
            <a:ext cx="22128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41" name="Google Shape;241;p60"/>
          <p:cNvSpPr txBox="1"/>
          <p:nvPr>
            <p:ph idx="3" type="subTitle"/>
          </p:nvPr>
        </p:nvSpPr>
        <p:spPr>
          <a:xfrm>
            <a:off x="4943850" y="1556850"/>
            <a:ext cx="22128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42" name="Google Shape;242;p60"/>
          <p:cNvSpPr txBox="1"/>
          <p:nvPr>
            <p:ph idx="4" type="subTitle"/>
          </p:nvPr>
        </p:nvSpPr>
        <p:spPr>
          <a:xfrm>
            <a:off x="1917400" y="3262958"/>
            <a:ext cx="2221500" cy="424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43" name="Google Shape;243;p60"/>
          <p:cNvSpPr txBox="1"/>
          <p:nvPr>
            <p:ph idx="5" type="subTitle"/>
          </p:nvPr>
        </p:nvSpPr>
        <p:spPr>
          <a:xfrm>
            <a:off x="4943850" y="3262958"/>
            <a:ext cx="22215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44" name="Google Shape;244;p60"/>
          <p:cNvSpPr txBox="1"/>
          <p:nvPr>
            <p:ph idx="6" type="subTitle"/>
          </p:nvPr>
        </p:nvSpPr>
        <p:spPr>
          <a:xfrm>
            <a:off x="4943850" y="1243773"/>
            <a:ext cx="22215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45" name="Google Shape;245;p60"/>
          <p:cNvSpPr/>
          <p:nvPr/>
        </p:nvSpPr>
        <p:spPr>
          <a:xfrm rot="-10501244">
            <a:off x="4750336" y="4257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0"/>
          <p:cNvSpPr/>
          <p:nvPr/>
        </p:nvSpPr>
        <p:spPr>
          <a:xfrm rot="10799719">
            <a:off x="3043988" y="4485368"/>
            <a:ext cx="7626972"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9">
    <p:spTree>
      <p:nvGrpSpPr>
        <p:cNvPr id="247" name="Shape 247"/>
        <p:cNvGrpSpPr/>
        <p:nvPr/>
      </p:nvGrpSpPr>
      <p:grpSpPr>
        <a:xfrm>
          <a:off x="0" y="0"/>
          <a:ext cx="0" cy="0"/>
          <a:chOff x="0" y="0"/>
          <a:chExt cx="0" cy="0"/>
        </a:xfrm>
      </p:grpSpPr>
      <p:sp>
        <p:nvSpPr>
          <p:cNvPr id="248" name="Google Shape;248;p61"/>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49" name="Google Shape;249;p61"/>
          <p:cNvSpPr txBox="1"/>
          <p:nvPr>
            <p:ph idx="1" type="subTitle"/>
          </p:nvPr>
        </p:nvSpPr>
        <p:spPr>
          <a:xfrm>
            <a:off x="717186" y="2971851"/>
            <a:ext cx="15813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50" name="Google Shape;250;p61"/>
          <p:cNvSpPr txBox="1"/>
          <p:nvPr>
            <p:ph idx="2" type="subTitle"/>
          </p:nvPr>
        </p:nvSpPr>
        <p:spPr>
          <a:xfrm>
            <a:off x="717636" y="2463093"/>
            <a:ext cx="15804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51" name="Google Shape;251;p61"/>
          <p:cNvSpPr txBox="1"/>
          <p:nvPr>
            <p:ph idx="3" type="subTitle"/>
          </p:nvPr>
        </p:nvSpPr>
        <p:spPr>
          <a:xfrm>
            <a:off x="6827510" y="3648203"/>
            <a:ext cx="1581300" cy="1012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52" name="Google Shape;252;p61"/>
          <p:cNvSpPr txBox="1"/>
          <p:nvPr>
            <p:ph idx="4" type="subTitle"/>
          </p:nvPr>
        </p:nvSpPr>
        <p:spPr>
          <a:xfrm>
            <a:off x="6827960" y="3135283"/>
            <a:ext cx="1580400" cy="424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53" name="Google Shape;253;p61"/>
          <p:cNvSpPr/>
          <p:nvPr/>
        </p:nvSpPr>
        <p:spPr>
          <a:xfrm>
            <a:off x="1422038" y="-15680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1"/>
          <p:cNvSpPr/>
          <p:nvPr/>
        </p:nvSpPr>
        <p:spPr>
          <a:xfrm rot="-10501244">
            <a:off x="5729761" y="3876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1"/>
          <p:cNvSpPr/>
          <p:nvPr/>
        </p:nvSpPr>
        <p:spPr>
          <a:xfrm rot="-10501244">
            <a:off x="6260574" y="3935733"/>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1"/>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1"/>
          <p:cNvSpPr txBox="1"/>
          <p:nvPr>
            <p:ph idx="5" type="subTitle"/>
          </p:nvPr>
        </p:nvSpPr>
        <p:spPr>
          <a:xfrm>
            <a:off x="6827550" y="1721095"/>
            <a:ext cx="1581300" cy="1012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58" name="Google Shape;258;p61"/>
          <p:cNvSpPr txBox="1"/>
          <p:nvPr>
            <p:ph idx="6" type="subTitle"/>
          </p:nvPr>
        </p:nvSpPr>
        <p:spPr>
          <a:xfrm>
            <a:off x="6827960" y="1193775"/>
            <a:ext cx="1580400" cy="424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3">
    <p:spTree>
      <p:nvGrpSpPr>
        <p:cNvPr id="259" name="Shape 259"/>
        <p:cNvGrpSpPr/>
        <p:nvPr/>
      </p:nvGrpSpPr>
      <p:grpSpPr>
        <a:xfrm>
          <a:off x="0" y="0"/>
          <a:ext cx="0" cy="0"/>
          <a:chOff x="0" y="0"/>
          <a:chExt cx="0" cy="0"/>
        </a:xfrm>
      </p:grpSpPr>
      <p:sp>
        <p:nvSpPr>
          <p:cNvPr id="260" name="Google Shape;260;p62"/>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61" name="Google Shape;261;p62"/>
          <p:cNvSpPr txBox="1"/>
          <p:nvPr>
            <p:ph idx="1" type="subTitle"/>
          </p:nvPr>
        </p:nvSpPr>
        <p:spPr>
          <a:xfrm>
            <a:off x="5975125" y="2166950"/>
            <a:ext cx="23952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62" name="Google Shape;262;p62"/>
          <p:cNvSpPr txBox="1"/>
          <p:nvPr>
            <p:ph idx="2" type="subTitle"/>
          </p:nvPr>
        </p:nvSpPr>
        <p:spPr>
          <a:xfrm>
            <a:off x="5975125" y="3590500"/>
            <a:ext cx="23952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63" name="Google Shape;263;p62"/>
          <p:cNvSpPr txBox="1"/>
          <p:nvPr>
            <p:ph idx="3" type="subTitle"/>
          </p:nvPr>
        </p:nvSpPr>
        <p:spPr>
          <a:xfrm>
            <a:off x="5975125" y="1825000"/>
            <a:ext cx="22215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64" name="Google Shape;264;p62"/>
          <p:cNvSpPr txBox="1"/>
          <p:nvPr>
            <p:ph idx="4" type="subTitle"/>
          </p:nvPr>
        </p:nvSpPr>
        <p:spPr>
          <a:xfrm>
            <a:off x="5975125" y="3248550"/>
            <a:ext cx="22215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65" name="Google Shape;265;p62"/>
          <p:cNvSpPr/>
          <p:nvPr/>
        </p:nvSpPr>
        <p:spPr>
          <a:xfrm rot="1828969">
            <a:off x="938607" y="-25259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2"/>
          <p:cNvSpPr/>
          <p:nvPr/>
        </p:nvSpPr>
        <p:spPr>
          <a:xfrm rot="-10501244">
            <a:off x="5729761" y="3876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2"/>
          <p:cNvSpPr/>
          <p:nvPr/>
        </p:nvSpPr>
        <p:spPr>
          <a:xfrm rot="-10501244">
            <a:off x="6260574" y="3935733"/>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268" name="Shape 268"/>
        <p:cNvGrpSpPr/>
        <p:nvPr/>
      </p:nvGrpSpPr>
      <p:grpSpPr>
        <a:xfrm>
          <a:off x="0" y="0"/>
          <a:ext cx="0" cy="0"/>
          <a:chOff x="0" y="0"/>
          <a:chExt cx="0" cy="0"/>
        </a:xfrm>
      </p:grpSpPr>
      <p:sp>
        <p:nvSpPr>
          <p:cNvPr id="269" name="Google Shape;269;p63"/>
          <p:cNvSpPr txBox="1"/>
          <p:nvPr>
            <p:ph type="ctrTitle"/>
          </p:nvPr>
        </p:nvSpPr>
        <p:spPr>
          <a:xfrm>
            <a:off x="720000" y="319994"/>
            <a:ext cx="8520600" cy="150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5200"/>
              <a:buNone/>
              <a:defRPr b="1" sz="4500">
                <a:latin typeface="Josefin Sans"/>
                <a:ea typeface="Josefin Sans"/>
                <a:cs typeface="Josefin Sans"/>
                <a:sym typeface="Josefin Sans"/>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70" name="Google Shape;270;p63"/>
          <p:cNvSpPr txBox="1"/>
          <p:nvPr>
            <p:ph idx="1" type="subTitle"/>
          </p:nvPr>
        </p:nvSpPr>
        <p:spPr>
          <a:xfrm>
            <a:off x="720000" y="1510875"/>
            <a:ext cx="8112300" cy="132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1" name="Google Shape;271;p63"/>
          <p:cNvSpPr txBox="1"/>
          <p:nvPr/>
        </p:nvSpPr>
        <p:spPr>
          <a:xfrm>
            <a:off x="720000" y="3174408"/>
            <a:ext cx="2763000" cy="106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Open Sans"/>
                <a:ea typeface="Open Sans"/>
                <a:cs typeface="Open Sans"/>
                <a:sym typeface="Open Sans"/>
              </a:rPr>
              <a:t>CREDITS: This presentation template was created by </a:t>
            </a:r>
            <a:r>
              <a:rPr b="1" i="0" lang="en" sz="1200" u="none" cap="none" strike="noStrike">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b="0" i="0" lang="en" sz="1200" u="none" cap="none" strike="noStrike">
                <a:solidFill>
                  <a:schemeClr val="dk1"/>
                </a:solidFill>
                <a:latin typeface="Open Sans"/>
                <a:ea typeface="Open Sans"/>
                <a:cs typeface="Open Sans"/>
                <a:sym typeface="Open Sans"/>
              </a:rPr>
              <a:t>, including icons by </a:t>
            </a:r>
            <a:r>
              <a:rPr b="1" i="0" lang="en" sz="1200" u="none" cap="none" strike="noStrike">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b="0" i="0" lang="en" sz="1200" u="none" cap="none" strike="noStrike">
                <a:solidFill>
                  <a:schemeClr val="dk1"/>
                </a:solidFill>
                <a:latin typeface="Open Sans"/>
                <a:ea typeface="Open Sans"/>
                <a:cs typeface="Open Sans"/>
                <a:sym typeface="Open Sans"/>
              </a:rPr>
              <a:t>, and infographics &amp; images by </a:t>
            </a:r>
            <a:r>
              <a:rPr b="1" i="0" lang="en" sz="1200" u="none" cap="none" strike="noStrike">
                <a:solidFill>
                  <a:schemeClr val="dk1"/>
                </a:solidFill>
                <a:latin typeface="Open Sans"/>
                <a:ea typeface="Open Sans"/>
                <a:cs typeface="Open Sans"/>
                <a:sym typeface="Open Sans"/>
              </a:rPr>
              <a:t>Freepik</a:t>
            </a:r>
            <a:endParaRPr b="0" i="0" sz="1200" u="none" cap="none" strike="noStrike">
              <a:solidFill>
                <a:schemeClr val="dk1"/>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7"/>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38" name="Google Shape;38;p37"/>
          <p:cNvSpPr/>
          <p:nvPr/>
        </p:nvSpPr>
        <p:spPr>
          <a:xfrm>
            <a:off x="5707038"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7"/>
          <p:cNvSpPr/>
          <p:nvPr/>
        </p:nvSpPr>
        <p:spPr>
          <a:xfrm>
            <a:off x="976113" y="-1259512"/>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7"/>
          <p:cNvSpPr txBox="1"/>
          <p:nvPr>
            <p:ph idx="2" type="title"/>
          </p:nvPr>
        </p:nvSpPr>
        <p:spPr>
          <a:xfrm>
            <a:off x="1433700" y="2569800"/>
            <a:ext cx="6276600" cy="102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800"/>
              <a:buNone/>
              <a:defRPr>
                <a:solidFill>
                  <a:schemeClr val="dk2"/>
                </a:solidFill>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41" name="Google Shape;41;p37"/>
          <p:cNvSpPr/>
          <p:nvPr/>
        </p:nvSpPr>
        <p:spPr>
          <a:xfrm>
            <a:off x="-1436887" y="-142012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7"/>
          <p:cNvSpPr/>
          <p:nvPr/>
        </p:nvSpPr>
        <p:spPr>
          <a:xfrm rot="-10501244">
            <a:off x="5729761" y="3876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7"/>
          <p:cNvSpPr/>
          <p:nvPr/>
        </p:nvSpPr>
        <p:spPr>
          <a:xfrm rot="-10501244">
            <a:off x="6260574" y="3935733"/>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7"/>
          <p:cNvSpPr/>
          <p:nvPr/>
        </p:nvSpPr>
        <p:spPr>
          <a:xfrm rot="10800000">
            <a:off x="-1436887" y="429020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7"/>
          <p:cNvSpPr/>
          <p:nvPr/>
        </p:nvSpPr>
        <p:spPr>
          <a:xfrm rot="1828969">
            <a:off x="385645" y="-33163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7"/>
          <p:cNvSpPr txBox="1"/>
          <p:nvPr>
            <p:ph idx="1" type="subTitle"/>
          </p:nvPr>
        </p:nvSpPr>
        <p:spPr>
          <a:xfrm>
            <a:off x="1433700" y="3157133"/>
            <a:ext cx="6276600" cy="1839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595959"/>
                </a:solidFill>
              </a:defRPr>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3">
  <p:cSld name="CUSTOM_5">
    <p:spTree>
      <p:nvGrpSpPr>
        <p:cNvPr id="272" name="Shape 272"/>
        <p:cNvGrpSpPr/>
        <p:nvPr/>
      </p:nvGrpSpPr>
      <p:grpSpPr>
        <a:xfrm>
          <a:off x="0" y="0"/>
          <a:ext cx="0" cy="0"/>
          <a:chOff x="0" y="0"/>
          <a:chExt cx="0" cy="0"/>
        </a:xfrm>
      </p:grpSpPr>
      <p:sp>
        <p:nvSpPr>
          <p:cNvPr id="273" name="Google Shape;273;p64"/>
          <p:cNvSpPr txBox="1"/>
          <p:nvPr>
            <p:ph type="title"/>
          </p:nvPr>
        </p:nvSpPr>
        <p:spPr>
          <a:xfrm>
            <a:off x="720000" y="545162"/>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74" name="Google Shape;274;p64"/>
          <p:cNvSpPr txBox="1"/>
          <p:nvPr>
            <p:ph idx="1" type="subTitle"/>
          </p:nvPr>
        </p:nvSpPr>
        <p:spPr>
          <a:xfrm>
            <a:off x="720000" y="1484925"/>
            <a:ext cx="3600000" cy="59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75" name="Google Shape;275;p64"/>
          <p:cNvSpPr txBox="1"/>
          <p:nvPr>
            <p:ph idx="2" type="subTitle"/>
          </p:nvPr>
        </p:nvSpPr>
        <p:spPr>
          <a:xfrm>
            <a:off x="720000" y="2005525"/>
            <a:ext cx="3600000" cy="2643000"/>
          </a:xfrm>
          <a:prstGeom prst="rect">
            <a:avLst/>
          </a:prstGeom>
          <a:noFill/>
          <a:ln>
            <a:noFill/>
          </a:ln>
        </p:spPr>
        <p:txBody>
          <a:bodyPr anchorCtr="0" anchor="t" bIns="91425" lIns="91425" spcFirstLastPara="1" rIns="91425" wrap="square" tIns="91425">
            <a:noAutofit/>
          </a:bodyPr>
          <a:lstStyle>
            <a:lvl1pPr lvl="0" marR="50800" rtl="0" algn="l">
              <a:lnSpc>
                <a:spcPct val="100000"/>
              </a:lnSpc>
              <a:spcBef>
                <a:spcPts val="0"/>
              </a:spcBef>
              <a:spcAft>
                <a:spcPts val="0"/>
              </a:spcAft>
              <a:buSzPts val="1400"/>
              <a:buFont typeface="Lato"/>
              <a:buChar char="●"/>
              <a:defRPr sz="1200">
                <a:latin typeface="Lato"/>
                <a:ea typeface="Lato"/>
                <a:cs typeface="Lato"/>
                <a:sym typeface="Lato"/>
              </a:defRPr>
            </a:lvl1pPr>
            <a:lvl2pPr lvl="1" rtl="0" algn="l">
              <a:lnSpc>
                <a:spcPct val="115000"/>
              </a:lnSpc>
              <a:spcBef>
                <a:spcPts val="0"/>
              </a:spcBef>
              <a:spcAft>
                <a:spcPts val="0"/>
              </a:spcAft>
              <a:buSzPts val="1400"/>
              <a:buFont typeface="Lato"/>
              <a:buChar char="○"/>
              <a:defRPr>
                <a:latin typeface="Lato"/>
                <a:ea typeface="Lato"/>
                <a:cs typeface="Lato"/>
                <a:sym typeface="Lato"/>
              </a:defRPr>
            </a:lvl2pPr>
            <a:lvl3pPr lvl="2" rtl="0" algn="l">
              <a:lnSpc>
                <a:spcPct val="115000"/>
              </a:lnSpc>
              <a:spcBef>
                <a:spcPts val="1600"/>
              </a:spcBef>
              <a:spcAft>
                <a:spcPts val="0"/>
              </a:spcAft>
              <a:buSzPts val="1400"/>
              <a:buFont typeface="Lato"/>
              <a:buChar char="■"/>
              <a:defRPr>
                <a:latin typeface="Lato"/>
                <a:ea typeface="Lato"/>
                <a:cs typeface="Lato"/>
                <a:sym typeface="Lato"/>
              </a:defRPr>
            </a:lvl3pPr>
            <a:lvl4pPr lvl="3" rtl="0" algn="l">
              <a:lnSpc>
                <a:spcPct val="115000"/>
              </a:lnSpc>
              <a:spcBef>
                <a:spcPts val="1600"/>
              </a:spcBef>
              <a:spcAft>
                <a:spcPts val="0"/>
              </a:spcAft>
              <a:buSzPts val="1400"/>
              <a:buFont typeface="Lato"/>
              <a:buChar char="●"/>
              <a:defRPr>
                <a:latin typeface="Lato"/>
                <a:ea typeface="Lato"/>
                <a:cs typeface="Lato"/>
                <a:sym typeface="Lato"/>
              </a:defRPr>
            </a:lvl4pPr>
            <a:lvl5pPr lvl="4" rtl="0" algn="l">
              <a:lnSpc>
                <a:spcPct val="115000"/>
              </a:lnSpc>
              <a:spcBef>
                <a:spcPts val="1600"/>
              </a:spcBef>
              <a:spcAft>
                <a:spcPts val="0"/>
              </a:spcAft>
              <a:buSzPts val="1400"/>
              <a:buFont typeface="Lato"/>
              <a:buChar char="○"/>
              <a:defRPr>
                <a:latin typeface="Lato"/>
                <a:ea typeface="Lato"/>
                <a:cs typeface="Lato"/>
                <a:sym typeface="Lato"/>
              </a:defRPr>
            </a:lvl5pPr>
            <a:lvl6pPr lvl="5" rtl="0" algn="l">
              <a:lnSpc>
                <a:spcPct val="115000"/>
              </a:lnSpc>
              <a:spcBef>
                <a:spcPts val="1600"/>
              </a:spcBef>
              <a:spcAft>
                <a:spcPts val="0"/>
              </a:spcAft>
              <a:buSzPts val="1400"/>
              <a:buFont typeface="Lato"/>
              <a:buChar char="■"/>
              <a:defRPr>
                <a:latin typeface="Lato"/>
                <a:ea typeface="Lato"/>
                <a:cs typeface="Lato"/>
                <a:sym typeface="Lato"/>
              </a:defRPr>
            </a:lvl6pPr>
            <a:lvl7pPr lvl="6" rtl="0" algn="l">
              <a:lnSpc>
                <a:spcPct val="115000"/>
              </a:lnSpc>
              <a:spcBef>
                <a:spcPts val="1600"/>
              </a:spcBef>
              <a:spcAft>
                <a:spcPts val="0"/>
              </a:spcAft>
              <a:buSzPts val="1400"/>
              <a:buFont typeface="Lato"/>
              <a:buChar char="●"/>
              <a:defRPr>
                <a:latin typeface="Lato"/>
                <a:ea typeface="Lato"/>
                <a:cs typeface="Lato"/>
                <a:sym typeface="Lato"/>
              </a:defRPr>
            </a:lvl7pPr>
            <a:lvl8pPr lvl="7" rtl="0" algn="l">
              <a:lnSpc>
                <a:spcPct val="115000"/>
              </a:lnSpc>
              <a:spcBef>
                <a:spcPts val="1600"/>
              </a:spcBef>
              <a:spcAft>
                <a:spcPts val="0"/>
              </a:spcAft>
              <a:buSzPts val="1400"/>
              <a:buFont typeface="Lato"/>
              <a:buChar char="○"/>
              <a:defRPr>
                <a:latin typeface="Lato"/>
                <a:ea typeface="Lato"/>
                <a:cs typeface="Lato"/>
                <a:sym typeface="Lato"/>
              </a:defRPr>
            </a:lvl8pPr>
            <a:lvl9pPr lvl="8" rtl="0" algn="l">
              <a:lnSpc>
                <a:spcPct val="115000"/>
              </a:lnSpc>
              <a:spcBef>
                <a:spcPts val="1600"/>
              </a:spcBef>
              <a:spcAft>
                <a:spcPts val="1600"/>
              </a:spcAft>
              <a:buSzPts val="1400"/>
              <a:buFont typeface="Lato"/>
              <a:buChar char="■"/>
              <a:defRPr>
                <a:latin typeface="Lato"/>
                <a:ea typeface="Lato"/>
                <a:cs typeface="Lato"/>
                <a:sym typeface="Lato"/>
              </a:defRPr>
            </a:lvl9pPr>
          </a:lstStyle>
          <a:p/>
        </p:txBody>
      </p:sp>
      <p:sp>
        <p:nvSpPr>
          <p:cNvPr id="276" name="Google Shape;276;p64"/>
          <p:cNvSpPr/>
          <p:nvPr/>
        </p:nvSpPr>
        <p:spPr>
          <a:xfrm rot="-220157">
            <a:off x="4140513" y="-2378373"/>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4"/>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4"/>
          <p:cNvSpPr/>
          <p:nvPr/>
        </p:nvSpPr>
        <p:spPr>
          <a:xfrm rot="1828969">
            <a:off x="-2189642" y="-23992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4"/>
          <p:cNvSpPr/>
          <p:nvPr/>
        </p:nvSpPr>
        <p:spPr>
          <a:xfrm rot="1828969">
            <a:off x="-229042" y="-21777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4"/>
          <p:cNvSpPr/>
          <p:nvPr/>
        </p:nvSpPr>
        <p:spPr>
          <a:xfrm rot="-220157">
            <a:off x="2997513" y="-2269307"/>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4"/>
          <p:cNvSpPr/>
          <p:nvPr/>
        </p:nvSpPr>
        <p:spPr>
          <a:xfrm rot="1828969">
            <a:off x="-1021993" y="-25950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4"/>
          <p:cNvSpPr/>
          <p:nvPr/>
        </p:nvSpPr>
        <p:spPr>
          <a:xfrm rot="1828969">
            <a:off x="938607" y="-23735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bg>
      <p:bgPr>
        <a:solidFill>
          <a:schemeClr val="accent3"/>
        </a:solidFill>
      </p:bgPr>
    </p:bg>
    <p:spTree>
      <p:nvGrpSpPr>
        <p:cNvPr id="283" name="Shape 283"/>
        <p:cNvGrpSpPr/>
        <p:nvPr/>
      </p:nvGrpSpPr>
      <p:grpSpPr>
        <a:xfrm>
          <a:off x="0" y="0"/>
          <a:ext cx="0" cy="0"/>
          <a:chOff x="0" y="0"/>
          <a:chExt cx="0" cy="0"/>
        </a:xfrm>
      </p:grpSpPr>
      <p:grpSp>
        <p:nvGrpSpPr>
          <p:cNvPr id="284" name="Google Shape;284;p65"/>
          <p:cNvGrpSpPr/>
          <p:nvPr/>
        </p:nvGrpSpPr>
        <p:grpSpPr>
          <a:xfrm>
            <a:off x="7343003" y="3409675"/>
            <a:ext cx="1691422" cy="1732548"/>
            <a:chOff x="7343003" y="3409675"/>
            <a:chExt cx="1691422" cy="1732548"/>
          </a:xfrm>
        </p:grpSpPr>
        <p:grpSp>
          <p:nvGrpSpPr>
            <p:cNvPr id="285" name="Google Shape;285;p65"/>
            <p:cNvGrpSpPr/>
            <p:nvPr/>
          </p:nvGrpSpPr>
          <p:grpSpPr>
            <a:xfrm>
              <a:off x="7343003" y="4453711"/>
              <a:ext cx="316800" cy="688512"/>
              <a:chOff x="7343003" y="4453711"/>
              <a:chExt cx="316800" cy="688512"/>
            </a:xfrm>
          </p:grpSpPr>
          <p:sp>
            <p:nvSpPr>
              <p:cNvPr id="286" name="Google Shape;286;p65"/>
              <p:cNvSpPr/>
              <p:nvPr/>
            </p:nvSpPr>
            <p:spPr>
              <a:xfrm>
                <a:off x="7343003"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5"/>
              <p:cNvSpPr/>
              <p:nvPr/>
            </p:nvSpPr>
            <p:spPr>
              <a:xfrm>
                <a:off x="7343003"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65"/>
            <p:cNvGrpSpPr/>
            <p:nvPr/>
          </p:nvGrpSpPr>
          <p:grpSpPr>
            <a:xfrm>
              <a:off x="7801210" y="4105700"/>
              <a:ext cx="316800" cy="1036523"/>
              <a:chOff x="7801210" y="4105700"/>
              <a:chExt cx="316800" cy="1036523"/>
            </a:xfrm>
          </p:grpSpPr>
          <p:sp>
            <p:nvSpPr>
              <p:cNvPr id="289" name="Google Shape;289;p65"/>
              <p:cNvSpPr/>
              <p:nvPr/>
            </p:nvSpPr>
            <p:spPr>
              <a:xfrm>
                <a:off x="7801210"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5"/>
              <p:cNvSpPr/>
              <p:nvPr/>
            </p:nvSpPr>
            <p:spPr>
              <a:xfrm>
                <a:off x="7801210" y="410570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5"/>
              <p:cNvSpPr/>
              <p:nvPr/>
            </p:nvSpPr>
            <p:spPr>
              <a:xfrm>
                <a:off x="7801210"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65"/>
            <p:cNvGrpSpPr/>
            <p:nvPr/>
          </p:nvGrpSpPr>
          <p:grpSpPr>
            <a:xfrm>
              <a:off x="8259418" y="3757688"/>
              <a:ext cx="316800" cy="1384535"/>
              <a:chOff x="8259418" y="3757688"/>
              <a:chExt cx="316800" cy="1384535"/>
            </a:xfrm>
          </p:grpSpPr>
          <p:sp>
            <p:nvSpPr>
              <p:cNvPr id="293" name="Google Shape;293;p65"/>
              <p:cNvSpPr/>
              <p:nvPr/>
            </p:nvSpPr>
            <p:spPr>
              <a:xfrm>
                <a:off x="8259418"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5"/>
              <p:cNvSpPr/>
              <p:nvPr/>
            </p:nvSpPr>
            <p:spPr>
              <a:xfrm>
                <a:off x="8259418" y="3757688"/>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5"/>
              <p:cNvSpPr/>
              <p:nvPr/>
            </p:nvSpPr>
            <p:spPr>
              <a:xfrm>
                <a:off x="8259418" y="410570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5"/>
              <p:cNvSpPr/>
              <p:nvPr/>
            </p:nvSpPr>
            <p:spPr>
              <a:xfrm>
                <a:off x="8259418"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 name="Google Shape;297;p65"/>
            <p:cNvGrpSpPr/>
            <p:nvPr/>
          </p:nvGrpSpPr>
          <p:grpSpPr>
            <a:xfrm>
              <a:off x="8717625" y="3409675"/>
              <a:ext cx="316800" cy="1732548"/>
              <a:chOff x="8717625" y="3409675"/>
              <a:chExt cx="316800" cy="1732548"/>
            </a:xfrm>
          </p:grpSpPr>
          <p:sp>
            <p:nvSpPr>
              <p:cNvPr id="298" name="Google Shape;298;p65"/>
              <p:cNvSpPr/>
              <p:nvPr/>
            </p:nvSpPr>
            <p:spPr>
              <a:xfrm>
                <a:off x="8717625"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5"/>
              <p:cNvSpPr/>
              <p:nvPr/>
            </p:nvSpPr>
            <p:spPr>
              <a:xfrm>
                <a:off x="8717625" y="3757688"/>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5"/>
              <p:cNvSpPr/>
              <p:nvPr/>
            </p:nvSpPr>
            <p:spPr>
              <a:xfrm>
                <a:off x="8717625" y="410570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5"/>
              <p:cNvSpPr/>
              <p:nvPr/>
            </p:nvSpPr>
            <p:spPr>
              <a:xfrm>
                <a:off x="8717625" y="3409675"/>
                <a:ext cx="316800" cy="1732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5"/>
              <p:cNvSpPr/>
              <p:nvPr/>
            </p:nvSpPr>
            <p:spPr>
              <a:xfrm>
                <a:off x="8717625"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3" name="Google Shape;303;p65"/>
          <p:cNvGrpSpPr/>
          <p:nvPr/>
        </p:nvGrpSpPr>
        <p:grpSpPr>
          <a:xfrm>
            <a:off x="5043503" y="0"/>
            <a:ext cx="3814072" cy="3839102"/>
            <a:chOff x="5043503" y="0"/>
            <a:chExt cx="3814072" cy="3839102"/>
          </a:xfrm>
        </p:grpSpPr>
        <p:sp>
          <p:nvSpPr>
            <p:cNvPr id="304" name="Google Shape;304;p65"/>
            <p:cNvSpPr/>
            <p:nvPr/>
          </p:nvSpPr>
          <p:spPr>
            <a:xfrm>
              <a:off x="8460975" y="1817775"/>
              <a:ext cx="396600" cy="3966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5"/>
            <p:cNvSpPr/>
            <p:nvPr/>
          </p:nvSpPr>
          <p:spPr>
            <a:xfrm rot="-9830444">
              <a:off x="6469759" y="3480727"/>
              <a:ext cx="320148" cy="320148"/>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6" name="Google Shape;306;p65"/>
            <p:cNvGrpSpPr/>
            <p:nvPr/>
          </p:nvGrpSpPr>
          <p:grpSpPr>
            <a:xfrm>
              <a:off x="7647815" y="2704283"/>
              <a:ext cx="635220" cy="635219"/>
              <a:chOff x="6725724" y="2701260"/>
              <a:chExt cx="1208101" cy="1208100"/>
            </a:xfrm>
          </p:grpSpPr>
          <p:sp>
            <p:nvSpPr>
              <p:cNvPr id="307" name="Google Shape;307;p65"/>
              <p:cNvSpPr/>
              <p:nvPr/>
            </p:nvSpPr>
            <p:spPr>
              <a:xfrm rot="5400000">
                <a:off x="6725725" y="2701260"/>
                <a:ext cx="1208100" cy="12081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5"/>
              <p:cNvSpPr/>
              <p:nvPr/>
            </p:nvSpPr>
            <p:spPr>
              <a:xfrm rot="5400000">
                <a:off x="6725724" y="2701260"/>
                <a:ext cx="1208100" cy="1208100"/>
              </a:xfrm>
              <a:prstGeom prst="pie">
                <a:avLst>
                  <a:gd fmla="val 8244818" name="adj1"/>
                  <a:gd fmla="val 16246175"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5"/>
              <p:cNvSpPr/>
              <p:nvPr/>
            </p:nvSpPr>
            <p:spPr>
              <a:xfrm rot="5400000">
                <a:off x="6954988" y="2930398"/>
                <a:ext cx="749700" cy="7497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65"/>
            <p:cNvSpPr/>
            <p:nvPr/>
          </p:nvSpPr>
          <p:spPr>
            <a:xfrm>
              <a:off x="8460975" y="1817775"/>
              <a:ext cx="396600" cy="396600"/>
            </a:xfrm>
            <a:prstGeom prst="pie">
              <a:avLst>
                <a:gd fmla="val 19376841"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1" name="Google Shape;311;p65"/>
            <p:cNvGrpSpPr/>
            <p:nvPr/>
          </p:nvGrpSpPr>
          <p:grpSpPr>
            <a:xfrm>
              <a:off x="7952718" y="179238"/>
              <a:ext cx="873165" cy="873002"/>
              <a:chOff x="7754428" y="208725"/>
              <a:chExt cx="541800" cy="541800"/>
            </a:xfrm>
          </p:grpSpPr>
          <p:sp>
            <p:nvSpPr>
              <p:cNvPr id="312" name="Google Shape;312;p65"/>
              <p:cNvSpPr/>
              <p:nvPr/>
            </p:nvSpPr>
            <p:spPr>
              <a:xfrm rot="-8647347">
                <a:off x="7831319" y="285616"/>
                <a:ext cx="388018" cy="388018"/>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5"/>
              <p:cNvSpPr/>
              <p:nvPr/>
            </p:nvSpPr>
            <p:spPr>
              <a:xfrm rot="-8647347">
                <a:off x="7831319" y="285616"/>
                <a:ext cx="388018" cy="388018"/>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 name="Google Shape;314;p65"/>
            <p:cNvSpPr/>
            <p:nvPr/>
          </p:nvSpPr>
          <p:spPr>
            <a:xfrm>
              <a:off x="5399840" y="356365"/>
              <a:ext cx="2577000" cy="25770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5"/>
            <p:cNvSpPr/>
            <p:nvPr/>
          </p:nvSpPr>
          <p:spPr>
            <a:xfrm rot="2043858">
              <a:off x="5503813" y="460310"/>
              <a:ext cx="2369480" cy="236948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5"/>
            <p:cNvSpPr/>
            <p:nvPr/>
          </p:nvSpPr>
          <p:spPr>
            <a:xfrm>
              <a:off x="5399795" y="360281"/>
              <a:ext cx="2577000" cy="2577000"/>
            </a:xfrm>
            <a:prstGeom prst="pie">
              <a:avLst>
                <a:gd fmla="val 8801158"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5"/>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5"/>
            <p:cNvSpPr/>
            <p:nvPr/>
          </p:nvSpPr>
          <p:spPr>
            <a:xfrm>
              <a:off x="5399795" y="356358"/>
              <a:ext cx="2577000" cy="2577000"/>
            </a:xfrm>
            <a:prstGeom prst="pie">
              <a:avLst>
                <a:gd fmla="val 12554101"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5"/>
            <p:cNvSpPr/>
            <p:nvPr/>
          </p:nvSpPr>
          <p:spPr>
            <a:xfrm rot="-9830444">
              <a:off x="6469759" y="3480726"/>
              <a:ext cx="320148" cy="320148"/>
            </a:xfrm>
            <a:prstGeom prst="pie">
              <a:avLst>
                <a:gd fmla="val 19376841"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0" name="Google Shape;320;p65"/>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321" name="Google Shape;321;p65"/>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
        <p:nvSpPr>
          <p:cNvPr id="322" name="Google Shape;322;p6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38"/>
          <p:cNvSpPr txBox="1"/>
          <p:nvPr>
            <p:ph type="title"/>
          </p:nvPr>
        </p:nvSpPr>
        <p:spPr>
          <a:xfrm>
            <a:off x="720000" y="548640"/>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9" name="Google Shape;49;p38"/>
          <p:cNvSpPr txBox="1"/>
          <p:nvPr>
            <p:ph idx="1" type="subTitle"/>
          </p:nvPr>
        </p:nvSpPr>
        <p:spPr>
          <a:xfrm>
            <a:off x="4811700" y="1241858"/>
            <a:ext cx="3600000" cy="504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Lato"/>
              <a:buNone/>
              <a:defRPr>
                <a:solidFill>
                  <a:schemeClr val="dk2"/>
                </a:solidFill>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50" name="Google Shape;50;p38"/>
          <p:cNvSpPr txBox="1"/>
          <p:nvPr>
            <p:ph idx="2" type="subTitle"/>
          </p:nvPr>
        </p:nvSpPr>
        <p:spPr>
          <a:xfrm>
            <a:off x="5354400" y="3597870"/>
            <a:ext cx="2514600" cy="85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51" name="Google Shape;51;p38"/>
          <p:cNvSpPr txBox="1"/>
          <p:nvPr>
            <p:ph idx="3" type="subTitle"/>
          </p:nvPr>
        </p:nvSpPr>
        <p:spPr>
          <a:xfrm>
            <a:off x="720000" y="1241858"/>
            <a:ext cx="3600000" cy="504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Lato"/>
              <a:buNone/>
              <a:defRPr>
                <a:solidFill>
                  <a:schemeClr val="dk2"/>
                </a:solidFill>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52" name="Google Shape;52;p38"/>
          <p:cNvSpPr txBox="1"/>
          <p:nvPr>
            <p:ph idx="4" type="subTitle"/>
          </p:nvPr>
        </p:nvSpPr>
        <p:spPr>
          <a:xfrm>
            <a:off x="1263000" y="3597875"/>
            <a:ext cx="2514000" cy="85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53" name="Google Shape;53;p38"/>
          <p:cNvSpPr/>
          <p:nvPr/>
        </p:nvSpPr>
        <p:spPr>
          <a:xfrm rot="1828969">
            <a:off x="-2189642" y="-23992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8"/>
          <p:cNvSpPr/>
          <p:nvPr/>
        </p:nvSpPr>
        <p:spPr>
          <a:xfrm rot="1828969">
            <a:off x="-229042" y="-21777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8"/>
          <p:cNvSpPr/>
          <p:nvPr/>
        </p:nvSpPr>
        <p:spPr>
          <a:xfrm rot="1828969">
            <a:off x="938607" y="-28307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32">
    <p:spTree>
      <p:nvGrpSpPr>
        <p:cNvPr id="56" name="Shape 56"/>
        <p:cNvGrpSpPr/>
        <p:nvPr/>
      </p:nvGrpSpPr>
      <p:grpSpPr>
        <a:xfrm>
          <a:off x="0" y="0"/>
          <a:ext cx="0" cy="0"/>
          <a:chOff x="0" y="0"/>
          <a:chExt cx="0" cy="0"/>
        </a:xfrm>
      </p:grpSpPr>
      <p:sp>
        <p:nvSpPr>
          <p:cNvPr id="57" name="Google Shape;57;p39"/>
          <p:cNvSpPr txBox="1"/>
          <p:nvPr>
            <p:ph type="title"/>
          </p:nvPr>
        </p:nvSpPr>
        <p:spPr>
          <a:xfrm>
            <a:off x="720000" y="544622"/>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58" name="Google Shape;58;p39"/>
          <p:cNvSpPr/>
          <p:nvPr/>
        </p:nvSpPr>
        <p:spPr>
          <a:xfrm rot="1828969">
            <a:off x="938607" y="-2300799"/>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9"/>
          <p:cNvSpPr/>
          <p:nvPr/>
        </p:nvSpPr>
        <p:spPr>
          <a:xfrm rot="1828969">
            <a:off x="-1021993" y="-2522299"/>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9"/>
          <p:cNvSpPr/>
          <p:nvPr/>
        </p:nvSpPr>
        <p:spPr>
          <a:xfrm rot="1828969">
            <a:off x="-797343" y="-27652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25">
    <p:spTree>
      <p:nvGrpSpPr>
        <p:cNvPr id="61" name="Shape 61"/>
        <p:cNvGrpSpPr/>
        <p:nvPr/>
      </p:nvGrpSpPr>
      <p:grpSpPr>
        <a:xfrm>
          <a:off x="0" y="0"/>
          <a:ext cx="0" cy="0"/>
          <a:chOff x="0" y="0"/>
          <a:chExt cx="0" cy="0"/>
        </a:xfrm>
      </p:grpSpPr>
      <p:sp>
        <p:nvSpPr>
          <p:cNvPr id="62" name="Google Shape;62;p40"/>
          <p:cNvSpPr txBox="1"/>
          <p:nvPr>
            <p:ph type="title"/>
          </p:nvPr>
        </p:nvSpPr>
        <p:spPr>
          <a:xfrm>
            <a:off x="720000" y="550083"/>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63" name="Google Shape;63;p40"/>
          <p:cNvSpPr txBox="1"/>
          <p:nvPr>
            <p:ph idx="1" type="subTitle"/>
          </p:nvPr>
        </p:nvSpPr>
        <p:spPr>
          <a:xfrm>
            <a:off x="992329" y="3987844"/>
            <a:ext cx="15813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64" name="Google Shape;64;p40"/>
          <p:cNvSpPr txBox="1"/>
          <p:nvPr>
            <p:ph idx="2" type="subTitle"/>
          </p:nvPr>
        </p:nvSpPr>
        <p:spPr>
          <a:xfrm>
            <a:off x="992779" y="3458858"/>
            <a:ext cx="1580400" cy="4245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65" name="Google Shape;65;p40"/>
          <p:cNvSpPr txBox="1"/>
          <p:nvPr>
            <p:ph idx="3" type="subTitle"/>
          </p:nvPr>
        </p:nvSpPr>
        <p:spPr>
          <a:xfrm>
            <a:off x="2683985" y="2526713"/>
            <a:ext cx="1581300" cy="1012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66" name="Google Shape;66;p40"/>
          <p:cNvSpPr txBox="1"/>
          <p:nvPr>
            <p:ph idx="4" type="subTitle"/>
          </p:nvPr>
        </p:nvSpPr>
        <p:spPr>
          <a:xfrm>
            <a:off x="2284085" y="2015670"/>
            <a:ext cx="1993500" cy="4245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67" name="Google Shape;67;p40"/>
          <p:cNvSpPr txBox="1"/>
          <p:nvPr>
            <p:ph idx="5" type="subTitle"/>
          </p:nvPr>
        </p:nvSpPr>
        <p:spPr>
          <a:xfrm>
            <a:off x="4659438" y="3987844"/>
            <a:ext cx="15813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68" name="Google Shape;68;p40"/>
          <p:cNvSpPr txBox="1"/>
          <p:nvPr>
            <p:ph idx="6" type="subTitle"/>
          </p:nvPr>
        </p:nvSpPr>
        <p:spPr>
          <a:xfrm>
            <a:off x="4659884" y="3458858"/>
            <a:ext cx="1990200" cy="4245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69" name="Google Shape;69;p40"/>
          <p:cNvSpPr txBox="1"/>
          <p:nvPr>
            <p:ph idx="7" type="subTitle"/>
          </p:nvPr>
        </p:nvSpPr>
        <p:spPr>
          <a:xfrm>
            <a:off x="6440711" y="2526713"/>
            <a:ext cx="1581300" cy="1012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70" name="Google Shape;70;p40"/>
          <p:cNvSpPr txBox="1"/>
          <p:nvPr>
            <p:ph idx="8" type="subTitle"/>
          </p:nvPr>
        </p:nvSpPr>
        <p:spPr>
          <a:xfrm>
            <a:off x="6040811" y="2015670"/>
            <a:ext cx="1993500" cy="4245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71" name="Google Shape;71;p40"/>
          <p:cNvSpPr/>
          <p:nvPr/>
        </p:nvSpPr>
        <p:spPr>
          <a:xfrm rot="-220157">
            <a:off x="2997513" y="-2345507"/>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0"/>
          <p:cNvSpPr/>
          <p:nvPr/>
        </p:nvSpPr>
        <p:spPr>
          <a:xfrm>
            <a:off x="1405800" y="-16313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6">
  <p:cSld name="CUSTOM_30">
    <p:spTree>
      <p:nvGrpSpPr>
        <p:cNvPr id="73" name="Shape 73"/>
        <p:cNvGrpSpPr/>
        <p:nvPr/>
      </p:nvGrpSpPr>
      <p:grpSpPr>
        <a:xfrm>
          <a:off x="0" y="0"/>
          <a:ext cx="0" cy="0"/>
          <a:chOff x="0" y="0"/>
          <a:chExt cx="0" cy="0"/>
        </a:xfrm>
      </p:grpSpPr>
      <p:sp>
        <p:nvSpPr>
          <p:cNvPr id="74" name="Google Shape;74;p41"/>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75" name="Google Shape;75;p41"/>
          <p:cNvSpPr txBox="1"/>
          <p:nvPr>
            <p:ph idx="1" type="subTitle"/>
          </p:nvPr>
        </p:nvSpPr>
        <p:spPr>
          <a:xfrm>
            <a:off x="2214975" y="2120500"/>
            <a:ext cx="18039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76" name="Google Shape;76;p41"/>
          <p:cNvSpPr txBox="1"/>
          <p:nvPr>
            <p:ph idx="2" type="subTitle"/>
          </p:nvPr>
        </p:nvSpPr>
        <p:spPr>
          <a:xfrm>
            <a:off x="2214975" y="1807365"/>
            <a:ext cx="18030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77" name="Google Shape;77;p41"/>
          <p:cNvSpPr txBox="1"/>
          <p:nvPr>
            <p:ph idx="3" type="subTitle"/>
          </p:nvPr>
        </p:nvSpPr>
        <p:spPr>
          <a:xfrm>
            <a:off x="6347613" y="2120500"/>
            <a:ext cx="18039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78" name="Google Shape;78;p41"/>
          <p:cNvSpPr txBox="1"/>
          <p:nvPr>
            <p:ph idx="4" type="subTitle"/>
          </p:nvPr>
        </p:nvSpPr>
        <p:spPr>
          <a:xfrm>
            <a:off x="6348126" y="1807365"/>
            <a:ext cx="18030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79" name="Google Shape;79;p41"/>
          <p:cNvSpPr txBox="1"/>
          <p:nvPr>
            <p:ph idx="5" type="subTitle"/>
          </p:nvPr>
        </p:nvSpPr>
        <p:spPr>
          <a:xfrm>
            <a:off x="2214975" y="3598700"/>
            <a:ext cx="18039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80" name="Google Shape;80;p41"/>
          <p:cNvSpPr txBox="1"/>
          <p:nvPr>
            <p:ph idx="6" type="subTitle"/>
          </p:nvPr>
        </p:nvSpPr>
        <p:spPr>
          <a:xfrm>
            <a:off x="2214975" y="3285565"/>
            <a:ext cx="18030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81" name="Google Shape;81;p41"/>
          <p:cNvSpPr txBox="1"/>
          <p:nvPr>
            <p:ph idx="7" type="subTitle"/>
          </p:nvPr>
        </p:nvSpPr>
        <p:spPr>
          <a:xfrm>
            <a:off x="6347677" y="3598700"/>
            <a:ext cx="18039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82" name="Google Shape;82;p41"/>
          <p:cNvSpPr txBox="1"/>
          <p:nvPr>
            <p:ph idx="8" type="subTitle"/>
          </p:nvPr>
        </p:nvSpPr>
        <p:spPr>
          <a:xfrm>
            <a:off x="6348191" y="3285565"/>
            <a:ext cx="18030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83" name="Google Shape;83;p41"/>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1"/>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1"/>
          <p:cNvSpPr/>
          <p:nvPr/>
        </p:nvSpPr>
        <p:spPr>
          <a:xfrm flipH="1" rot="10643912">
            <a:off x="1490668" y="-1041489"/>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5">
    <p:spTree>
      <p:nvGrpSpPr>
        <p:cNvPr id="86" name="Shape 86"/>
        <p:cNvGrpSpPr/>
        <p:nvPr/>
      </p:nvGrpSpPr>
      <p:grpSpPr>
        <a:xfrm>
          <a:off x="0" y="0"/>
          <a:ext cx="0" cy="0"/>
          <a:chOff x="0" y="0"/>
          <a:chExt cx="0" cy="0"/>
        </a:xfrm>
      </p:grpSpPr>
      <p:sp>
        <p:nvSpPr>
          <p:cNvPr id="87" name="Google Shape;87;p42"/>
          <p:cNvSpPr txBox="1"/>
          <p:nvPr>
            <p:ph type="title"/>
          </p:nvPr>
        </p:nvSpPr>
        <p:spPr>
          <a:xfrm>
            <a:off x="720000" y="551241"/>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88" name="Google Shape;88;p42"/>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2"/>
          <p:cNvSpPr/>
          <p:nvPr/>
        </p:nvSpPr>
        <p:spPr>
          <a:xfrm>
            <a:off x="4116763" y="-1447703"/>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2"/>
          <p:cNvSpPr/>
          <p:nvPr/>
        </p:nvSpPr>
        <p:spPr>
          <a:xfrm rot="-10501244">
            <a:off x="5729761" y="3876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2"/>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2"/>
          <p:cNvSpPr/>
          <p:nvPr/>
        </p:nvSpPr>
        <p:spPr>
          <a:xfrm rot="-10501244">
            <a:off x="6260574" y="3935733"/>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2"/>
          <p:cNvSpPr/>
          <p:nvPr/>
        </p:nvSpPr>
        <p:spPr>
          <a:xfrm>
            <a:off x="2804263" y="-1139200"/>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43"/>
          <p:cNvSpPr txBox="1"/>
          <p:nvPr>
            <p:ph type="title"/>
          </p:nvPr>
        </p:nvSpPr>
        <p:spPr>
          <a:xfrm>
            <a:off x="720000" y="548640"/>
            <a:ext cx="7704000" cy="59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6" name="Google Shape;96;p43"/>
          <p:cNvSpPr txBox="1"/>
          <p:nvPr>
            <p:ph idx="1" type="body"/>
          </p:nvPr>
        </p:nvSpPr>
        <p:spPr>
          <a:xfrm>
            <a:off x="719950" y="1103354"/>
            <a:ext cx="7704000" cy="35472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Font typeface="Poppins"/>
              <a:buChar char="●"/>
              <a:defRPr sz="1250"/>
            </a:lvl1pPr>
            <a:lvl2pPr indent="-317500" lvl="1" marL="914400" rtl="0" algn="l">
              <a:lnSpc>
                <a:spcPct val="100000"/>
              </a:lnSpc>
              <a:spcBef>
                <a:spcPts val="1600"/>
              </a:spcBef>
              <a:spcAft>
                <a:spcPts val="0"/>
              </a:spcAft>
              <a:buClr>
                <a:schemeClr val="dk1"/>
              </a:buClr>
              <a:buSzPts val="1400"/>
              <a:buFont typeface="Roboto Light"/>
              <a:buChar char="○"/>
              <a:defRPr sz="1250">
                <a:latin typeface="Lato"/>
                <a:ea typeface="Lato"/>
                <a:cs typeface="Lato"/>
                <a:sym typeface="Lato"/>
              </a:defRPr>
            </a:lvl2pPr>
            <a:lvl3pPr indent="-317500" lvl="2" marL="1371600" rtl="0" algn="l">
              <a:lnSpc>
                <a:spcPct val="115000"/>
              </a:lnSpc>
              <a:spcBef>
                <a:spcPts val="1600"/>
              </a:spcBef>
              <a:spcAft>
                <a:spcPts val="0"/>
              </a:spcAft>
              <a:buClr>
                <a:schemeClr val="dk1"/>
              </a:buClr>
              <a:buSzPts val="1400"/>
              <a:buFont typeface="Roboto Light"/>
              <a:buChar char="■"/>
              <a:defRPr/>
            </a:lvl3pPr>
            <a:lvl4pPr indent="-317500" lvl="3" marL="1828800" rtl="0" algn="l">
              <a:lnSpc>
                <a:spcPct val="115000"/>
              </a:lnSpc>
              <a:spcBef>
                <a:spcPts val="1600"/>
              </a:spcBef>
              <a:spcAft>
                <a:spcPts val="0"/>
              </a:spcAft>
              <a:buClr>
                <a:schemeClr val="dk1"/>
              </a:buClr>
              <a:buSzPts val="1400"/>
              <a:buFont typeface="Roboto Light"/>
              <a:buChar char="●"/>
              <a:defRPr/>
            </a:lvl4pPr>
            <a:lvl5pPr indent="-317500" lvl="4" marL="2286000" rtl="0" algn="l">
              <a:lnSpc>
                <a:spcPct val="115000"/>
              </a:lnSpc>
              <a:spcBef>
                <a:spcPts val="1600"/>
              </a:spcBef>
              <a:spcAft>
                <a:spcPts val="0"/>
              </a:spcAft>
              <a:buClr>
                <a:schemeClr val="dk1"/>
              </a:buClr>
              <a:buSzPts val="1400"/>
              <a:buFont typeface="Roboto Light"/>
              <a:buChar char="○"/>
              <a:defRPr/>
            </a:lvl5pPr>
            <a:lvl6pPr indent="-317500" lvl="5" marL="2743200" rtl="0" algn="l">
              <a:lnSpc>
                <a:spcPct val="115000"/>
              </a:lnSpc>
              <a:spcBef>
                <a:spcPts val="1600"/>
              </a:spcBef>
              <a:spcAft>
                <a:spcPts val="0"/>
              </a:spcAft>
              <a:buClr>
                <a:schemeClr val="dk1"/>
              </a:buClr>
              <a:buSzPts val="1400"/>
              <a:buFont typeface="Roboto Light"/>
              <a:buChar char="■"/>
              <a:defRPr/>
            </a:lvl6pPr>
            <a:lvl7pPr indent="-317500" lvl="6" marL="3200400" rtl="0" algn="l">
              <a:lnSpc>
                <a:spcPct val="115000"/>
              </a:lnSpc>
              <a:spcBef>
                <a:spcPts val="1600"/>
              </a:spcBef>
              <a:spcAft>
                <a:spcPts val="0"/>
              </a:spcAft>
              <a:buClr>
                <a:schemeClr val="dk1"/>
              </a:buClr>
              <a:buSzPts val="1400"/>
              <a:buFont typeface="Roboto Light"/>
              <a:buChar char="●"/>
              <a:defRPr/>
            </a:lvl7pPr>
            <a:lvl8pPr indent="-317500" lvl="7" marL="3657600" rtl="0" algn="l">
              <a:lnSpc>
                <a:spcPct val="115000"/>
              </a:lnSpc>
              <a:spcBef>
                <a:spcPts val="1600"/>
              </a:spcBef>
              <a:spcAft>
                <a:spcPts val="0"/>
              </a:spcAft>
              <a:buClr>
                <a:schemeClr val="dk1"/>
              </a:buClr>
              <a:buSzPts val="1400"/>
              <a:buFont typeface="Roboto Light"/>
              <a:buChar char="○"/>
              <a:defRPr/>
            </a:lvl8pPr>
            <a:lvl9pPr indent="-317500" lvl="8" marL="4114800" rtl="0" algn="l">
              <a:lnSpc>
                <a:spcPct val="115000"/>
              </a:lnSpc>
              <a:spcBef>
                <a:spcPts val="1600"/>
              </a:spcBef>
              <a:spcAft>
                <a:spcPts val="1600"/>
              </a:spcAft>
              <a:buClr>
                <a:schemeClr val="dk1"/>
              </a:buClr>
              <a:buSzPts val="1400"/>
              <a:buFont typeface="Roboto Light"/>
              <a:buChar char="■"/>
              <a:defRPr/>
            </a:lvl9pPr>
          </a:lstStyle>
          <a:p/>
        </p:txBody>
      </p:sp>
      <p:sp>
        <p:nvSpPr>
          <p:cNvPr id="97" name="Google Shape;97;p43"/>
          <p:cNvSpPr/>
          <p:nvPr/>
        </p:nvSpPr>
        <p:spPr>
          <a:xfrm rot="-220157">
            <a:off x="4140513" y="-2378373"/>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3"/>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3"/>
          <p:cNvSpPr/>
          <p:nvPr/>
        </p:nvSpPr>
        <p:spPr>
          <a:xfrm rot="1828969">
            <a:off x="-2189642" y="-23992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3"/>
          <p:cNvSpPr/>
          <p:nvPr/>
        </p:nvSpPr>
        <p:spPr>
          <a:xfrm rot="1828969">
            <a:off x="-229042" y="-21777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Josefin Sans Medium"/>
              <a:buNone/>
              <a:defRPr b="0" i="0" sz="2800" u="none" cap="none" strike="noStrike">
                <a:solidFill>
                  <a:schemeClr val="dk1"/>
                </a:solidFill>
                <a:latin typeface="Josefin Sans Medium"/>
                <a:ea typeface="Josefin Sans Medium"/>
                <a:cs typeface="Josefin Sans Medium"/>
                <a:sym typeface="Josefin Sans Medium"/>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9.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37.png"/><Relationship Id="rId4" Type="http://schemas.openxmlformats.org/officeDocument/2006/relationships/hyperlink" Target="https://public.tableau.com/views/hotel_bookings_16580755476150/Dashboard?:language=en-US&amp;:display_count=n&amp;:origin=viz_share_link" TargetMode="External"/><Relationship Id="rId5"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mailto:jmsxngl@gmail.com" TargetMode="External"/><Relationship Id="rId4" Type="http://schemas.openxmlformats.org/officeDocument/2006/relationships/hyperlink" Target="https://github.com/jmsxngl" TargetMode="External"/><Relationship Id="rId5" Type="http://schemas.openxmlformats.org/officeDocument/2006/relationships/hyperlink" Target="mailto:ferdiendinanda@gmail.com" TargetMode="External"/><Relationship Id="rId6" Type="http://schemas.openxmlformats.org/officeDocument/2006/relationships/hyperlink" Target="https://github.com/ferdiendinanda" TargetMode="External"/><Relationship Id="rId7" Type="http://schemas.openxmlformats.org/officeDocument/2006/relationships/image" Target="../media/image11.jpg"/><Relationship Id="rId8"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pic>
        <p:nvPicPr>
          <p:cNvPr id="327" name="Google Shape;327;p1"/>
          <p:cNvPicPr preferRelativeResize="0"/>
          <p:nvPr/>
        </p:nvPicPr>
        <p:blipFill rotWithShape="1">
          <a:blip r:embed="rId3">
            <a:alphaModFix/>
          </a:blip>
          <a:srcRect b="0" l="0" r="25621" t="0"/>
          <a:stretch/>
        </p:blipFill>
        <p:spPr>
          <a:xfrm>
            <a:off x="0" y="2275"/>
            <a:ext cx="6800950" cy="5138950"/>
          </a:xfrm>
          <a:prstGeom prst="rect">
            <a:avLst/>
          </a:prstGeom>
          <a:noFill/>
          <a:ln>
            <a:noFill/>
          </a:ln>
        </p:spPr>
      </p:pic>
      <p:sp>
        <p:nvSpPr>
          <p:cNvPr id="328" name="Google Shape;328;p1"/>
          <p:cNvSpPr/>
          <p:nvPr/>
        </p:nvSpPr>
        <p:spPr>
          <a:xfrm flipH="1" rot="212052">
            <a:off x="-2234994" y="3080759"/>
            <a:ext cx="6640079" cy="281332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9" name="Google Shape;329;p1"/>
          <p:cNvGrpSpPr/>
          <p:nvPr/>
        </p:nvGrpSpPr>
        <p:grpSpPr>
          <a:xfrm flipH="1" rot="384094">
            <a:off x="706229" y="-703370"/>
            <a:ext cx="8732010" cy="6154713"/>
            <a:chOff x="269813" y="-541586"/>
            <a:chExt cx="8731702" cy="6154496"/>
          </a:xfrm>
        </p:grpSpPr>
        <p:sp>
          <p:nvSpPr>
            <p:cNvPr id="330" name="Google Shape;330;p1"/>
            <p:cNvSpPr/>
            <p:nvPr/>
          </p:nvSpPr>
          <p:spPr>
            <a:xfrm rot="-419981">
              <a:off x="695537" y="-72471"/>
              <a:ext cx="8018021" cy="5216267"/>
            </a:xfrm>
            <a:custGeom>
              <a:rect b="b" l="l" r="r" t="t"/>
              <a:pathLst>
                <a:path extrusionOk="0" h="184907" w="284249">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269813" y="-72500"/>
              <a:ext cx="8017954" cy="5623946"/>
            </a:xfrm>
            <a:custGeom>
              <a:rect b="b" l="l" r="r" t="t"/>
              <a:pathLst>
                <a:path extrusionOk="0" h="184907" w="284249">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 name="Google Shape;332;p1"/>
          <p:cNvSpPr txBox="1"/>
          <p:nvPr>
            <p:ph idx="1" type="subTitle"/>
          </p:nvPr>
        </p:nvSpPr>
        <p:spPr>
          <a:xfrm>
            <a:off x="5739025" y="3589100"/>
            <a:ext cx="3039300" cy="13671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t>Final Project Purwadhika</a:t>
            </a:r>
            <a:endParaRPr/>
          </a:p>
          <a:p>
            <a:pPr indent="0" lvl="0" marL="0" rtl="0" algn="r">
              <a:lnSpc>
                <a:spcPct val="100000"/>
              </a:lnSpc>
              <a:spcBef>
                <a:spcPts val="0"/>
              </a:spcBef>
              <a:spcAft>
                <a:spcPts val="0"/>
              </a:spcAft>
              <a:buSzPts val="1800"/>
              <a:buNone/>
            </a:pPr>
            <a:r>
              <a:rPr lang="en"/>
              <a:t>Iota Integer Team</a:t>
            </a:r>
            <a:endParaRPr/>
          </a:p>
          <a:p>
            <a:pPr indent="0" lvl="0" marL="0" rtl="0" algn="r">
              <a:lnSpc>
                <a:spcPct val="100000"/>
              </a:lnSpc>
              <a:spcBef>
                <a:spcPts val="0"/>
              </a:spcBef>
              <a:spcAft>
                <a:spcPts val="0"/>
              </a:spcAft>
              <a:buSzPts val="1800"/>
              <a:buNone/>
            </a:pPr>
            <a:r>
              <a:t/>
            </a:r>
            <a:endParaRPr/>
          </a:p>
          <a:p>
            <a:pPr indent="0" lvl="0" marL="0" rtl="0" algn="r">
              <a:lnSpc>
                <a:spcPct val="100000"/>
              </a:lnSpc>
              <a:spcBef>
                <a:spcPts val="0"/>
              </a:spcBef>
              <a:spcAft>
                <a:spcPts val="0"/>
              </a:spcAft>
              <a:buSzPts val="1800"/>
              <a:buNone/>
            </a:pPr>
            <a:r>
              <a:rPr lang="en" sz="1400"/>
              <a:t>Ferdi Endinanda Fuaadi</a:t>
            </a:r>
            <a:endParaRPr sz="1400"/>
          </a:p>
          <a:p>
            <a:pPr indent="0" lvl="0" marL="0" rtl="0" algn="r">
              <a:lnSpc>
                <a:spcPct val="100000"/>
              </a:lnSpc>
              <a:spcBef>
                <a:spcPts val="0"/>
              </a:spcBef>
              <a:spcAft>
                <a:spcPts val="0"/>
              </a:spcAft>
              <a:buSzPts val="1800"/>
              <a:buNone/>
            </a:pPr>
            <a:r>
              <a:rPr lang="en" sz="1400"/>
              <a:t>James Nathanael Nainggolan </a:t>
            </a:r>
            <a:endParaRPr sz="1400"/>
          </a:p>
        </p:txBody>
      </p:sp>
      <p:sp>
        <p:nvSpPr>
          <p:cNvPr id="333" name="Google Shape;333;p1"/>
          <p:cNvSpPr txBox="1"/>
          <p:nvPr>
            <p:ph idx="2" type="ctrTitle"/>
          </p:nvPr>
        </p:nvSpPr>
        <p:spPr>
          <a:xfrm>
            <a:off x="5563450" y="475588"/>
            <a:ext cx="3132600" cy="1200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200"/>
              <a:buNone/>
            </a:pPr>
            <a:r>
              <a:rPr lang="en" sz="4200"/>
              <a:t>HOTEL</a:t>
            </a:r>
            <a:br>
              <a:rPr lang="en" sz="4200"/>
            </a:br>
            <a:r>
              <a:rPr b="0" lang="en" sz="3400">
                <a:latin typeface="Josefin Sans Medium"/>
                <a:ea typeface="Josefin Sans Medium"/>
                <a:cs typeface="Josefin Sans Medium"/>
                <a:sym typeface="Josefin Sans Medium"/>
              </a:rPr>
              <a:t>BOOKINGS</a:t>
            </a:r>
            <a:endParaRPr b="0" sz="3400">
              <a:latin typeface="Josefin Sans Medium"/>
              <a:ea typeface="Josefin Sans Medium"/>
              <a:cs typeface="Josefin Sans Medium"/>
              <a:sym typeface="Josefin Sans Medium"/>
            </a:endParaRPr>
          </a:p>
          <a:p>
            <a:pPr indent="0" lvl="0" marL="0" rtl="0" algn="r">
              <a:lnSpc>
                <a:spcPct val="100000"/>
              </a:lnSpc>
              <a:spcBef>
                <a:spcPts val="0"/>
              </a:spcBef>
              <a:spcAft>
                <a:spcPts val="0"/>
              </a:spcAft>
              <a:buSzPts val="5200"/>
              <a:buNone/>
            </a:pPr>
            <a:r>
              <a:rPr b="0" lang="en" sz="2600">
                <a:latin typeface="Josefin Sans Medium"/>
                <a:ea typeface="Josefin Sans Medium"/>
                <a:cs typeface="Josefin Sans Medium"/>
                <a:sym typeface="Josefin Sans Medium"/>
              </a:rPr>
              <a:t>CANCELLATIONS </a:t>
            </a:r>
            <a:r>
              <a:rPr b="0" lang="en" sz="3000">
                <a:latin typeface="Josefin Sans Medium"/>
                <a:ea typeface="Josefin Sans Medium"/>
                <a:cs typeface="Josefin Sans Medium"/>
                <a:sym typeface="Josefin Sans Medium"/>
              </a:rPr>
              <a:t>PREDICTION </a:t>
            </a:r>
            <a:endParaRPr/>
          </a:p>
        </p:txBody>
      </p:sp>
      <p:pic>
        <p:nvPicPr>
          <p:cNvPr id="334" name="Google Shape;334;p1"/>
          <p:cNvPicPr preferRelativeResize="0"/>
          <p:nvPr/>
        </p:nvPicPr>
        <p:blipFill rotWithShape="1">
          <a:blip r:embed="rId4">
            <a:alphaModFix/>
          </a:blip>
          <a:srcRect b="0" l="0" r="0" t="0"/>
          <a:stretch/>
        </p:blipFill>
        <p:spPr>
          <a:xfrm>
            <a:off x="136800" y="215350"/>
            <a:ext cx="2728625" cy="457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0"/>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504" name="Google Shape;504;p10"/>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05" name="Google Shape;505;p10"/>
          <p:cNvSpPr txBox="1"/>
          <p:nvPr>
            <p:ph idx="4294967295"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Data Imbalance</a:t>
            </a:r>
            <a:endParaRPr b="1" sz="1300">
              <a:solidFill>
                <a:srgbClr val="657E93"/>
              </a:solidFill>
            </a:endParaRPr>
          </a:p>
        </p:txBody>
      </p:sp>
      <p:sp>
        <p:nvSpPr>
          <p:cNvPr id="506" name="Google Shape;506;p10"/>
          <p:cNvSpPr txBox="1"/>
          <p:nvPr/>
        </p:nvSpPr>
        <p:spPr>
          <a:xfrm>
            <a:off x="5754125" y="2048400"/>
            <a:ext cx="3024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total of not cancel (0)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is much more than cancel (1).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This indicates data is </a:t>
            </a:r>
            <a:r>
              <a:rPr b="1" i="0" lang="en" sz="1400" u="none" cap="none" strike="noStrike">
                <a:solidFill>
                  <a:srgbClr val="000000"/>
                </a:solidFill>
                <a:latin typeface="Arial"/>
                <a:ea typeface="Arial"/>
                <a:cs typeface="Arial"/>
                <a:sym typeface="Arial"/>
              </a:rPr>
              <a:t>imbalanced</a:t>
            </a:r>
            <a:endParaRPr b="1" i="0" sz="1400" u="none" cap="none" strike="noStrike">
              <a:solidFill>
                <a:srgbClr val="000000"/>
              </a:solidFill>
              <a:latin typeface="Arial"/>
              <a:ea typeface="Arial"/>
              <a:cs typeface="Arial"/>
              <a:sym typeface="Arial"/>
            </a:endParaRPr>
          </a:p>
        </p:txBody>
      </p:sp>
      <p:pic>
        <p:nvPicPr>
          <p:cNvPr id="507" name="Google Shape;507;p10"/>
          <p:cNvPicPr preferRelativeResize="0"/>
          <p:nvPr/>
        </p:nvPicPr>
        <p:blipFill>
          <a:blip r:embed="rId3">
            <a:alphaModFix/>
          </a:blip>
          <a:stretch>
            <a:fillRect/>
          </a:stretch>
        </p:blipFill>
        <p:spPr>
          <a:xfrm>
            <a:off x="926649" y="989525"/>
            <a:ext cx="4705899" cy="3761600"/>
          </a:xfrm>
          <a:prstGeom prst="rect">
            <a:avLst/>
          </a:prstGeom>
          <a:noFill/>
          <a:ln>
            <a:noFill/>
          </a:ln>
        </p:spPr>
      </p:pic>
      <p:sp>
        <p:nvSpPr>
          <p:cNvPr id="508" name="Google Shape;508;p10"/>
          <p:cNvSpPr txBox="1"/>
          <p:nvPr/>
        </p:nvSpPr>
        <p:spPr>
          <a:xfrm>
            <a:off x="1767901" y="1194175"/>
            <a:ext cx="1616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 sz="2000" u="none" cap="none" strike="noStrike">
                <a:solidFill>
                  <a:srgbClr val="F47D00"/>
                </a:solidFill>
                <a:latin typeface="Josefin Sans"/>
                <a:ea typeface="Josefin Sans"/>
                <a:cs typeface="Josefin Sans"/>
                <a:sym typeface="Josefin Sans"/>
              </a:rPr>
              <a:t>63%</a:t>
            </a:r>
            <a:endParaRPr b="1" i="1" sz="2000" u="none" cap="none" strike="noStrike">
              <a:solidFill>
                <a:srgbClr val="F47D00"/>
              </a:solidFill>
              <a:latin typeface="Josefin Sans"/>
              <a:ea typeface="Josefin Sans"/>
              <a:cs typeface="Josefin Sans"/>
              <a:sym typeface="Josefin Sans"/>
            </a:endParaRPr>
          </a:p>
        </p:txBody>
      </p:sp>
      <p:sp>
        <p:nvSpPr>
          <p:cNvPr id="509" name="Google Shape;509;p10"/>
          <p:cNvSpPr txBox="1"/>
          <p:nvPr/>
        </p:nvSpPr>
        <p:spPr>
          <a:xfrm>
            <a:off x="3786025" y="2516400"/>
            <a:ext cx="1616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 sz="2000" u="none" cap="none" strike="noStrike">
                <a:solidFill>
                  <a:srgbClr val="4A86E8"/>
                </a:solidFill>
                <a:latin typeface="Josefin Sans"/>
                <a:ea typeface="Josefin Sans"/>
                <a:cs typeface="Josefin Sans"/>
                <a:sym typeface="Josefin Sans"/>
              </a:rPr>
              <a:t>37%</a:t>
            </a:r>
            <a:endParaRPr b="1" i="1" sz="2000" u="none" cap="none" strike="noStrike">
              <a:solidFill>
                <a:srgbClr val="4A86E8"/>
              </a:solidFill>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11"/>
          <p:cNvPicPr preferRelativeResize="0"/>
          <p:nvPr/>
        </p:nvPicPr>
        <p:blipFill>
          <a:blip r:embed="rId3">
            <a:alphaModFix/>
          </a:blip>
          <a:stretch>
            <a:fillRect/>
          </a:stretch>
        </p:blipFill>
        <p:spPr>
          <a:xfrm>
            <a:off x="4517324" y="944888"/>
            <a:ext cx="4041647" cy="2834641"/>
          </a:xfrm>
          <a:prstGeom prst="rect">
            <a:avLst/>
          </a:prstGeom>
          <a:noFill/>
          <a:ln>
            <a:noFill/>
          </a:ln>
        </p:spPr>
      </p:pic>
      <p:pic>
        <p:nvPicPr>
          <p:cNvPr id="515" name="Google Shape;515;p11"/>
          <p:cNvPicPr preferRelativeResize="0"/>
          <p:nvPr/>
        </p:nvPicPr>
        <p:blipFill>
          <a:blip r:embed="rId4">
            <a:alphaModFix/>
          </a:blip>
          <a:stretch>
            <a:fillRect/>
          </a:stretch>
        </p:blipFill>
        <p:spPr>
          <a:xfrm>
            <a:off x="348700" y="944888"/>
            <a:ext cx="4041649" cy="2834641"/>
          </a:xfrm>
          <a:prstGeom prst="rect">
            <a:avLst/>
          </a:prstGeom>
          <a:noFill/>
          <a:ln>
            <a:noFill/>
          </a:ln>
        </p:spPr>
      </p:pic>
      <p:sp>
        <p:nvSpPr>
          <p:cNvPr id="516" name="Google Shape;516;p11"/>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17" name="Google Shape;517;p11"/>
          <p:cNvSpPr txBox="1"/>
          <p:nvPr>
            <p:ph idx="1"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Hotel</a:t>
            </a:r>
            <a:endParaRPr b="1" sz="1300">
              <a:solidFill>
                <a:srgbClr val="657E93"/>
              </a:solidFill>
            </a:endParaRPr>
          </a:p>
        </p:txBody>
      </p:sp>
      <p:sp>
        <p:nvSpPr>
          <p:cNvPr id="518" name="Google Shape;518;p11"/>
          <p:cNvSpPr txBox="1"/>
          <p:nvPr/>
        </p:nvSpPr>
        <p:spPr>
          <a:xfrm>
            <a:off x="377225" y="3925825"/>
            <a:ext cx="39846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Hotel</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Canceled mostly happened in city hotel rather than resort hotel giving insight people tend to cancel while it is at the city that has many option of places to stay.</a:t>
            </a:r>
            <a:endParaRPr b="0" i="0" sz="900" u="none" cap="none" strike="noStrike">
              <a:solidFill>
                <a:srgbClr val="000000"/>
              </a:solidFill>
              <a:latin typeface="Arial"/>
              <a:ea typeface="Arial"/>
              <a:cs typeface="Arial"/>
              <a:sym typeface="Arial"/>
            </a:endParaRPr>
          </a:p>
        </p:txBody>
      </p:sp>
      <p:sp>
        <p:nvSpPr>
          <p:cNvPr id="519" name="Google Shape;519;p11"/>
          <p:cNvSpPr txBox="1"/>
          <p:nvPr/>
        </p:nvSpPr>
        <p:spPr>
          <a:xfrm>
            <a:off x="4545844" y="3925825"/>
            <a:ext cx="39846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Special Request</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Less special requests is much more likely to cancel than high requests. This is because the customer that has special request is more likely to have a well planned trip rather than customers without special requests.</a:t>
            </a:r>
            <a:endParaRPr b="0" i="0" sz="900" u="none" cap="none" strike="noStrike">
              <a:solidFill>
                <a:srgbClr val="000000"/>
              </a:solidFill>
              <a:latin typeface="Arial"/>
              <a:ea typeface="Arial"/>
              <a:cs typeface="Arial"/>
              <a:sym typeface="Arial"/>
            </a:endParaRPr>
          </a:p>
        </p:txBody>
      </p:sp>
      <p:sp>
        <p:nvSpPr>
          <p:cNvPr id="520" name="Google Shape;520;p11"/>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id="525" name="Google Shape;525;p12"/>
          <p:cNvPicPr preferRelativeResize="0"/>
          <p:nvPr/>
        </p:nvPicPr>
        <p:blipFill>
          <a:blip r:embed="rId3">
            <a:alphaModFix/>
          </a:blip>
          <a:stretch>
            <a:fillRect/>
          </a:stretch>
        </p:blipFill>
        <p:spPr>
          <a:xfrm>
            <a:off x="4543538" y="923925"/>
            <a:ext cx="4160519" cy="2770632"/>
          </a:xfrm>
          <a:prstGeom prst="rect">
            <a:avLst/>
          </a:prstGeom>
          <a:noFill/>
          <a:ln>
            <a:noFill/>
          </a:ln>
        </p:spPr>
      </p:pic>
      <p:pic>
        <p:nvPicPr>
          <p:cNvPr id="526" name="Google Shape;526;p12"/>
          <p:cNvPicPr preferRelativeResize="0"/>
          <p:nvPr/>
        </p:nvPicPr>
        <p:blipFill>
          <a:blip r:embed="rId4">
            <a:alphaModFix/>
          </a:blip>
          <a:stretch>
            <a:fillRect/>
          </a:stretch>
        </p:blipFill>
        <p:spPr>
          <a:xfrm>
            <a:off x="350898" y="910207"/>
            <a:ext cx="4105656" cy="2798064"/>
          </a:xfrm>
          <a:prstGeom prst="rect">
            <a:avLst/>
          </a:prstGeom>
          <a:noFill/>
          <a:ln>
            <a:noFill/>
          </a:ln>
        </p:spPr>
      </p:pic>
      <p:sp>
        <p:nvSpPr>
          <p:cNvPr id="527" name="Google Shape;527;p12"/>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28" name="Google Shape;528;p12"/>
          <p:cNvSpPr txBox="1"/>
          <p:nvPr>
            <p:ph idx="4294967295"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Hotel</a:t>
            </a:r>
            <a:endParaRPr b="1" sz="1300">
              <a:solidFill>
                <a:srgbClr val="657E93"/>
              </a:solidFill>
            </a:endParaRPr>
          </a:p>
        </p:txBody>
      </p:sp>
      <p:sp>
        <p:nvSpPr>
          <p:cNvPr id="529" name="Google Shape;529;p12"/>
          <p:cNvSpPr txBox="1"/>
          <p:nvPr/>
        </p:nvSpPr>
        <p:spPr>
          <a:xfrm>
            <a:off x="498875" y="3708275"/>
            <a:ext cx="34932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Meal</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People with meal Full Breakfast tends to cancel than other types of meal order. Perhaps this is related to additional price which is more expensive than other type of meal.</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0" name="Google Shape;530;p12"/>
          <p:cNvSpPr txBox="1"/>
          <p:nvPr/>
        </p:nvSpPr>
        <p:spPr>
          <a:xfrm>
            <a:off x="4543550" y="3694550"/>
            <a:ext cx="41604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Deposit Type</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Non-Refund is likely to cancel all the time which is quite unusual. Usually non-refundable types of booking are the ones that are made very close to arrival date, impulsive bookings, but looking at the data the time customer made the booking and arrive to the hotel (lead_time) is quite long, perhaps there is another reason. Perhaps the terms from the hotel with non-refundable option made customers uncomfortable/confusing.</a:t>
            </a:r>
            <a:endParaRPr b="0" i="0" sz="900" u="none" cap="none" strike="noStrike">
              <a:solidFill>
                <a:schemeClr val="dk1"/>
              </a:solidFill>
              <a:latin typeface="Arial"/>
              <a:ea typeface="Arial"/>
              <a:cs typeface="Arial"/>
              <a:sym typeface="Arial"/>
            </a:endParaRPr>
          </a:p>
        </p:txBody>
      </p:sp>
      <p:sp>
        <p:nvSpPr>
          <p:cNvPr id="531" name="Google Shape;531;p12"/>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13"/>
          <p:cNvPicPr preferRelativeResize="0"/>
          <p:nvPr/>
        </p:nvPicPr>
        <p:blipFill>
          <a:blip r:embed="rId3">
            <a:alphaModFix/>
          </a:blip>
          <a:stretch>
            <a:fillRect/>
          </a:stretch>
        </p:blipFill>
        <p:spPr>
          <a:xfrm>
            <a:off x="517425" y="1200650"/>
            <a:ext cx="4306799" cy="3147950"/>
          </a:xfrm>
          <a:prstGeom prst="rect">
            <a:avLst/>
          </a:prstGeom>
          <a:noFill/>
          <a:ln>
            <a:noFill/>
          </a:ln>
        </p:spPr>
      </p:pic>
      <p:sp>
        <p:nvSpPr>
          <p:cNvPr id="537" name="Google Shape;537;p13"/>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38" name="Google Shape;538;p13"/>
          <p:cNvSpPr txBox="1"/>
          <p:nvPr>
            <p:ph idx="1"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Hotel</a:t>
            </a:r>
            <a:endParaRPr b="1" sz="1300">
              <a:solidFill>
                <a:srgbClr val="657E93"/>
              </a:solidFill>
            </a:endParaRPr>
          </a:p>
        </p:txBody>
      </p:sp>
      <p:sp>
        <p:nvSpPr>
          <p:cNvPr id="539" name="Google Shape;539;p13"/>
          <p:cNvSpPr txBox="1"/>
          <p:nvPr/>
        </p:nvSpPr>
        <p:spPr>
          <a:xfrm>
            <a:off x="5021725" y="2174325"/>
            <a:ext cx="35340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Room Type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Most cancelation was made when the booking was reserved room type P. This is not very clear of why cancelation took place on these types of room, perhaps additional detail on hotel description of the room would give an answer of why these types of room are always being canceled. Probably the room type has bad review or the specs is not what customer hoped for.</a:t>
            </a:r>
            <a:endParaRPr b="0" i="0" sz="900" u="none" cap="none" strike="noStrike">
              <a:solidFill>
                <a:srgbClr val="000000"/>
              </a:solidFill>
              <a:latin typeface="Arial"/>
              <a:ea typeface="Arial"/>
              <a:cs typeface="Arial"/>
              <a:sym typeface="Arial"/>
            </a:endParaRPr>
          </a:p>
        </p:txBody>
      </p:sp>
      <p:sp>
        <p:nvSpPr>
          <p:cNvPr id="540" name="Google Shape;540;p13"/>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pic>
        <p:nvPicPr>
          <p:cNvPr id="545" name="Google Shape;545;p14"/>
          <p:cNvPicPr preferRelativeResize="0"/>
          <p:nvPr/>
        </p:nvPicPr>
        <p:blipFill>
          <a:blip r:embed="rId3">
            <a:alphaModFix/>
          </a:blip>
          <a:stretch>
            <a:fillRect/>
          </a:stretch>
        </p:blipFill>
        <p:spPr>
          <a:xfrm>
            <a:off x="6071675" y="992713"/>
            <a:ext cx="2971799" cy="2350008"/>
          </a:xfrm>
          <a:prstGeom prst="rect">
            <a:avLst/>
          </a:prstGeom>
          <a:noFill/>
          <a:ln>
            <a:noFill/>
          </a:ln>
        </p:spPr>
      </p:pic>
      <p:pic>
        <p:nvPicPr>
          <p:cNvPr id="546" name="Google Shape;546;p14"/>
          <p:cNvPicPr preferRelativeResize="0"/>
          <p:nvPr/>
        </p:nvPicPr>
        <p:blipFill>
          <a:blip r:embed="rId4">
            <a:alphaModFix/>
          </a:blip>
          <a:stretch>
            <a:fillRect/>
          </a:stretch>
        </p:blipFill>
        <p:spPr>
          <a:xfrm>
            <a:off x="3082606" y="1006425"/>
            <a:ext cx="2971800" cy="2322576"/>
          </a:xfrm>
          <a:prstGeom prst="rect">
            <a:avLst/>
          </a:prstGeom>
          <a:noFill/>
          <a:ln>
            <a:noFill/>
          </a:ln>
        </p:spPr>
      </p:pic>
      <p:pic>
        <p:nvPicPr>
          <p:cNvPr id="547" name="Google Shape;547;p14"/>
          <p:cNvPicPr preferRelativeResize="0"/>
          <p:nvPr/>
        </p:nvPicPr>
        <p:blipFill>
          <a:blip r:embed="rId5">
            <a:alphaModFix/>
          </a:blip>
          <a:stretch>
            <a:fillRect/>
          </a:stretch>
        </p:blipFill>
        <p:spPr>
          <a:xfrm>
            <a:off x="105565" y="1006438"/>
            <a:ext cx="2971800" cy="2322576"/>
          </a:xfrm>
          <a:prstGeom prst="rect">
            <a:avLst/>
          </a:prstGeom>
          <a:noFill/>
          <a:ln>
            <a:noFill/>
          </a:ln>
        </p:spPr>
      </p:pic>
      <p:sp>
        <p:nvSpPr>
          <p:cNvPr id="548" name="Google Shape;548;p14"/>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49" name="Google Shape;549;p14"/>
          <p:cNvSpPr txBox="1"/>
          <p:nvPr>
            <p:ph idx="1"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Time</a:t>
            </a:r>
            <a:endParaRPr b="1" sz="1300">
              <a:solidFill>
                <a:srgbClr val="657E93"/>
              </a:solidFill>
            </a:endParaRPr>
          </a:p>
        </p:txBody>
      </p:sp>
      <p:sp>
        <p:nvSpPr>
          <p:cNvPr id="550" name="Google Shape;550;p14"/>
          <p:cNvSpPr txBox="1"/>
          <p:nvPr/>
        </p:nvSpPr>
        <p:spPr>
          <a:xfrm>
            <a:off x="292442" y="3295275"/>
            <a:ext cx="2598000" cy="124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Lead Time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When the booking was made very far in advance, people tend to cancel rather then keeping it because the costumer plans is more likely to change the longer it gets.</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51" name="Google Shape;551;p14"/>
          <p:cNvSpPr txBox="1"/>
          <p:nvPr/>
        </p:nvSpPr>
        <p:spPr>
          <a:xfrm>
            <a:off x="3322875" y="3295275"/>
            <a:ext cx="26583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ADR</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Both canceled and not canceled has the same price range around 60-120 USD. But we can still see cancelation happens at slightly more expensive rates hotels.</a:t>
            </a:r>
            <a:endParaRPr b="0" i="0" sz="1200" u="none" cap="none" strike="noStrike">
              <a:solidFill>
                <a:srgbClr val="000000"/>
              </a:solidFill>
              <a:latin typeface="Arial"/>
              <a:ea typeface="Arial"/>
              <a:cs typeface="Arial"/>
              <a:sym typeface="Arial"/>
            </a:endParaRPr>
          </a:p>
        </p:txBody>
      </p:sp>
      <p:sp>
        <p:nvSpPr>
          <p:cNvPr id="552" name="Google Shape;552;p14"/>
          <p:cNvSpPr txBox="1"/>
          <p:nvPr/>
        </p:nvSpPr>
        <p:spPr>
          <a:xfrm>
            <a:off x="6328025" y="3361800"/>
            <a:ext cx="24591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Status minus Arrival Date</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Customers tend to cancel close to the arrival date (0 days) due to sudden events/no show or a couple days before (9 days prior) due to change of plans.</a:t>
            </a:r>
            <a:endParaRPr b="0" i="0" sz="1200" u="none" cap="none" strike="noStrike">
              <a:solidFill>
                <a:srgbClr val="000000"/>
              </a:solidFill>
              <a:latin typeface="Arial"/>
              <a:ea typeface="Arial"/>
              <a:cs typeface="Arial"/>
              <a:sym typeface="Arial"/>
            </a:endParaRPr>
          </a:p>
        </p:txBody>
      </p:sp>
      <p:sp>
        <p:nvSpPr>
          <p:cNvPr id="553" name="Google Shape;553;p14"/>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15"/>
          <p:cNvPicPr preferRelativeResize="0"/>
          <p:nvPr/>
        </p:nvPicPr>
        <p:blipFill>
          <a:blip r:embed="rId3">
            <a:alphaModFix/>
          </a:blip>
          <a:stretch>
            <a:fillRect/>
          </a:stretch>
        </p:blipFill>
        <p:spPr>
          <a:xfrm>
            <a:off x="329175" y="864475"/>
            <a:ext cx="2999999" cy="2158864"/>
          </a:xfrm>
          <a:prstGeom prst="rect">
            <a:avLst/>
          </a:prstGeom>
          <a:noFill/>
          <a:ln>
            <a:noFill/>
          </a:ln>
        </p:spPr>
      </p:pic>
      <p:pic>
        <p:nvPicPr>
          <p:cNvPr id="559" name="Google Shape;559;p15"/>
          <p:cNvPicPr preferRelativeResize="0"/>
          <p:nvPr/>
        </p:nvPicPr>
        <p:blipFill>
          <a:blip r:embed="rId4">
            <a:alphaModFix/>
          </a:blip>
          <a:stretch>
            <a:fillRect/>
          </a:stretch>
        </p:blipFill>
        <p:spPr>
          <a:xfrm>
            <a:off x="3329167" y="810563"/>
            <a:ext cx="2935225" cy="2240281"/>
          </a:xfrm>
          <a:prstGeom prst="rect">
            <a:avLst/>
          </a:prstGeom>
          <a:noFill/>
          <a:ln>
            <a:noFill/>
          </a:ln>
        </p:spPr>
      </p:pic>
      <p:sp>
        <p:nvSpPr>
          <p:cNvPr id="560" name="Google Shape;560;p15"/>
          <p:cNvSpPr txBox="1"/>
          <p:nvPr/>
        </p:nvSpPr>
        <p:spPr>
          <a:xfrm>
            <a:off x="4572000" y="3556800"/>
            <a:ext cx="43092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Arrival Date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From the complete set 2015-2017 data of booking arrival dates, it shows that bookings are much more made for seasonal months which are in the middle and at the end of the year. These peak seasons are the important times to predict cancelation especially in this busy moments when we don't want to miss predict giving customers a bad experience, keeping in mind cancelation are also likely to be made in these time of the year from the previous graph.</a:t>
            </a:r>
            <a:endParaRPr b="0" i="0" sz="900" u="none" cap="none" strike="noStrike">
              <a:solidFill>
                <a:srgbClr val="000000"/>
              </a:solidFill>
              <a:latin typeface="Arial"/>
              <a:ea typeface="Arial"/>
              <a:cs typeface="Arial"/>
              <a:sym typeface="Arial"/>
            </a:endParaRPr>
          </a:p>
        </p:txBody>
      </p:sp>
      <p:sp>
        <p:nvSpPr>
          <p:cNvPr id="561" name="Google Shape;561;p15"/>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62" name="Google Shape;562;p15"/>
          <p:cNvSpPr txBox="1"/>
          <p:nvPr>
            <p:ph idx="4294967295"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Time</a:t>
            </a:r>
            <a:endParaRPr b="1" sz="1300">
              <a:solidFill>
                <a:srgbClr val="657E93"/>
              </a:solidFill>
            </a:endParaRPr>
          </a:p>
        </p:txBody>
      </p:sp>
      <p:sp>
        <p:nvSpPr>
          <p:cNvPr id="563" name="Google Shape;563;p15"/>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564" name="Google Shape;564;p15"/>
          <p:cNvSpPr txBox="1"/>
          <p:nvPr/>
        </p:nvSpPr>
        <p:spPr>
          <a:xfrm>
            <a:off x="5849013" y="17767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5"/>
          <p:cNvSpPr txBox="1"/>
          <p:nvPr/>
        </p:nvSpPr>
        <p:spPr>
          <a:xfrm>
            <a:off x="6331875" y="810575"/>
            <a:ext cx="25944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Days in Waiting List</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This makes sense as customers do not like to be in waiting list for their booking even just for a day, they tend to cancel with longer wait times because unsecured</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bookings is very risky for their trip.</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Month Arrival Date</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We can see in the graph in months that is holiday season is more likely to be canceled, this is probably due to the much more variety of customers that books the hotel such as families or groups of people that are on a holiday which can have change of plans, while in non vacation season bookings are probably made by employees for business trips that is a much more fixed booking.</a:t>
            </a:r>
            <a:endParaRPr b="0" i="0" sz="1400" u="none" cap="none" strike="noStrike">
              <a:solidFill>
                <a:srgbClr val="000000"/>
              </a:solidFill>
              <a:latin typeface="Arial"/>
              <a:ea typeface="Arial"/>
              <a:cs typeface="Arial"/>
              <a:sym typeface="Arial"/>
            </a:endParaRPr>
          </a:p>
        </p:txBody>
      </p:sp>
      <p:pic>
        <p:nvPicPr>
          <p:cNvPr id="566" name="Google Shape;566;p15"/>
          <p:cNvPicPr preferRelativeResize="0"/>
          <p:nvPr/>
        </p:nvPicPr>
        <p:blipFill>
          <a:blip r:embed="rId5">
            <a:alphaModFix/>
          </a:blip>
          <a:stretch>
            <a:fillRect/>
          </a:stretch>
        </p:blipFill>
        <p:spPr>
          <a:xfrm>
            <a:off x="635375" y="2998723"/>
            <a:ext cx="3877058" cy="21122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16"/>
          <p:cNvPicPr preferRelativeResize="0"/>
          <p:nvPr/>
        </p:nvPicPr>
        <p:blipFill>
          <a:blip r:embed="rId3">
            <a:alphaModFix/>
          </a:blip>
          <a:stretch>
            <a:fillRect/>
          </a:stretch>
        </p:blipFill>
        <p:spPr>
          <a:xfrm>
            <a:off x="5100343" y="856425"/>
            <a:ext cx="3483864" cy="2286000"/>
          </a:xfrm>
          <a:prstGeom prst="rect">
            <a:avLst/>
          </a:prstGeom>
          <a:noFill/>
          <a:ln>
            <a:noFill/>
          </a:ln>
        </p:spPr>
      </p:pic>
      <p:pic>
        <p:nvPicPr>
          <p:cNvPr id="572" name="Google Shape;572;p16"/>
          <p:cNvPicPr preferRelativeResize="0"/>
          <p:nvPr/>
        </p:nvPicPr>
        <p:blipFill>
          <a:blip r:embed="rId4">
            <a:alphaModFix/>
          </a:blip>
          <a:stretch>
            <a:fillRect/>
          </a:stretch>
        </p:blipFill>
        <p:spPr>
          <a:xfrm>
            <a:off x="388535" y="828988"/>
            <a:ext cx="3584448" cy="2340864"/>
          </a:xfrm>
          <a:prstGeom prst="rect">
            <a:avLst/>
          </a:prstGeom>
          <a:noFill/>
          <a:ln>
            <a:noFill/>
          </a:ln>
        </p:spPr>
      </p:pic>
      <p:sp>
        <p:nvSpPr>
          <p:cNvPr id="573" name="Google Shape;573;p16"/>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74" name="Google Shape;574;p16"/>
          <p:cNvSpPr txBox="1"/>
          <p:nvPr>
            <p:ph idx="4294967295"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Customer</a:t>
            </a:r>
            <a:endParaRPr b="1" sz="1300">
              <a:solidFill>
                <a:srgbClr val="657E93"/>
              </a:solidFill>
            </a:endParaRPr>
          </a:p>
        </p:txBody>
      </p:sp>
      <p:sp>
        <p:nvSpPr>
          <p:cNvPr id="575" name="Google Shape;575;p16"/>
          <p:cNvSpPr txBox="1"/>
          <p:nvPr/>
        </p:nvSpPr>
        <p:spPr>
          <a:xfrm>
            <a:off x="329175" y="3083350"/>
            <a:ext cx="4478700" cy="167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Customer Type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Transient type customer (people that book only for short time) are the most likely to cancel, 10 percent higher than the second highest which is contract. Transient customers might have other options for their short stay like staying at a friend, while transient group cannot easily do so. The group in this feature is different than the group in market segment. Here group is interpreted as booking lots of rooms like around 10 rooms for company meetings for example, meaning it is unlikely to be canceled.</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76" name="Google Shape;576;p16"/>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577" name="Google Shape;577;p16"/>
          <p:cNvSpPr txBox="1"/>
          <p:nvPr/>
        </p:nvSpPr>
        <p:spPr>
          <a:xfrm>
            <a:off x="4991925" y="3171825"/>
            <a:ext cx="34854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Repeated Guest</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Not repeated guests tends to cancel their booking which makes sense as it is their first stay and they are not a regular in the particular hotel, so nothing to lose if canceling. While regulars might have a special relationship with the hotel such as points system that they already acquire that can be traded for freebies.</a:t>
            </a:r>
            <a:endParaRPr b="0" i="0" sz="1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id="582" name="Google Shape;582;p17"/>
          <p:cNvPicPr preferRelativeResize="0"/>
          <p:nvPr/>
        </p:nvPicPr>
        <p:blipFill>
          <a:blip r:embed="rId3">
            <a:alphaModFix/>
          </a:blip>
          <a:stretch>
            <a:fillRect/>
          </a:stretch>
        </p:blipFill>
        <p:spPr>
          <a:xfrm>
            <a:off x="2481093" y="3153850"/>
            <a:ext cx="2194561" cy="1801368"/>
          </a:xfrm>
          <a:prstGeom prst="rect">
            <a:avLst/>
          </a:prstGeom>
          <a:noFill/>
          <a:ln>
            <a:noFill/>
          </a:ln>
        </p:spPr>
      </p:pic>
      <p:pic>
        <p:nvPicPr>
          <p:cNvPr id="583" name="Google Shape;583;p17"/>
          <p:cNvPicPr preferRelativeResize="0"/>
          <p:nvPr/>
        </p:nvPicPr>
        <p:blipFill>
          <a:blip r:embed="rId4">
            <a:alphaModFix/>
          </a:blip>
          <a:stretch>
            <a:fillRect/>
          </a:stretch>
        </p:blipFill>
        <p:spPr>
          <a:xfrm>
            <a:off x="4666061" y="884050"/>
            <a:ext cx="2770631" cy="2350008"/>
          </a:xfrm>
          <a:prstGeom prst="rect">
            <a:avLst/>
          </a:prstGeom>
          <a:noFill/>
          <a:ln>
            <a:noFill/>
          </a:ln>
        </p:spPr>
      </p:pic>
      <p:pic>
        <p:nvPicPr>
          <p:cNvPr id="584" name="Google Shape;584;p17"/>
          <p:cNvPicPr preferRelativeResize="0"/>
          <p:nvPr/>
        </p:nvPicPr>
        <p:blipFill>
          <a:blip r:embed="rId5">
            <a:alphaModFix/>
          </a:blip>
          <a:stretch>
            <a:fillRect/>
          </a:stretch>
        </p:blipFill>
        <p:spPr>
          <a:xfrm>
            <a:off x="145206" y="3152838"/>
            <a:ext cx="2231137" cy="1801368"/>
          </a:xfrm>
          <a:prstGeom prst="rect">
            <a:avLst/>
          </a:prstGeom>
          <a:noFill/>
          <a:ln>
            <a:noFill/>
          </a:ln>
        </p:spPr>
      </p:pic>
      <p:sp>
        <p:nvSpPr>
          <p:cNvPr id="585" name="Google Shape;585;p17"/>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86" name="Google Shape;586;p17"/>
          <p:cNvSpPr txBox="1"/>
          <p:nvPr>
            <p:ph idx="4294967295"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Customer</a:t>
            </a:r>
            <a:endParaRPr b="1" sz="1300">
              <a:solidFill>
                <a:srgbClr val="657E93"/>
              </a:solidFill>
            </a:endParaRPr>
          </a:p>
        </p:txBody>
      </p:sp>
      <p:sp>
        <p:nvSpPr>
          <p:cNvPr id="587" name="Google Shape;587;p17"/>
          <p:cNvSpPr txBox="1"/>
          <p:nvPr/>
        </p:nvSpPr>
        <p:spPr>
          <a:xfrm>
            <a:off x="4880600" y="3972025"/>
            <a:ext cx="41205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Previous cancelation and not canceled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Customers that already cancel will tend to cancel again. The same tendency for customers that not cancel their previous bookings, it unlikely they will cancel their booking.</a:t>
            </a:r>
            <a:endParaRPr b="0" i="0" sz="900" u="none" cap="none" strike="noStrike">
              <a:solidFill>
                <a:srgbClr val="000000"/>
              </a:solidFill>
              <a:latin typeface="Arial"/>
              <a:ea typeface="Arial"/>
              <a:cs typeface="Arial"/>
              <a:sym typeface="Arial"/>
            </a:endParaRPr>
          </a:p>
        </p:txBody>
      </p:sp>
      <p:sp>
        <p:nvSpPr>
          <p:cNvPr id="588" name="Google Shape;588;p17"/>
          <p:cNvSpPr txBox="1"/>
          <p:nvPr/>
        </p:nvSpPr>
        <p:spPr>
          <a:xfrm>
            <a:off x="3063175" y="1102875"/>
            <a:ext cx="1688100" cy="161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Distribution Channel</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Customer bookings that was advertised or distributed through travel agent/tour operators tend to be canceled, perhaps because there were changes of plan or it is not in accordance with the customers expectation of visit.</a:t>
            </a:r>
            <a:endParaRPr b="0" i="0" sz="1200" u="none" cap="none" strike="noStrike">
              <a:solidFill>
                <a:srgbClr val="000000"/>
              </a:solidFill>
              <a:latin typeface="Arial"/>
              <a:ea typeface="Arial"/>
              <a:cs typeface="Arial"/>
              <a:sym typeface="Arial"/>
            </a:endParaRPr>
          </a:p>
        </p:txBody>
      </p:sp>
      <p:sp>
        <p:nvSpPr>
          <p:cNvPr id="589" name="Google Shape;589;p17"/>
          <p:cNvSpPr txBox="1"/>
          <p:nvPr/>
        </p:nvSpPr>
        <p:spPr>
          <a:xfrm>
            <a:off x="7433100" y="1149600"/>
            <a:ext cx="1688100" cy="161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Market segment</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Group market segment tends to cancel. The group here is interpreted as customers that just comes together. They tend to cancel probably because in a group if one or two person cannot go, the whole group cancels the booking.</a:t>
            </a:r>
            <a:endParaRPr b="0" i="0" sz="1200" u="none" cap="none" strike="noStrike">
              <a:solidFill>
                <a:srgbClr val="000000"/>
              </a:solidFill>
              <a:latin typeface="Arial"/>
              <a:ea typeface="Arial"/>
              <a:cs typeface="Arial"/>
              <a:sym typeface="Arial"/>
            </a:endParaRPr>
          </a:p>
        </p:txBody>
      </p:sp>
      <p:sp>
        <p:nvSpPr>
          <p:cNvPr id="590" name="Google Shape;590;p17"/>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pic>
        <p:nvPicPr>
          <p:cNvPr id="591" name="Google Shape;591;p17"/>
          <p:cNvPicPr preferRelativeResize="0"/>
          <p:nvPr/>
        </p:nvPicPr>
        <p:blipFill>
          <a:blip r:embed="rId6">
            <a:alphaModFix/>
          </a:blip>
          <a:stretch>
            <a:fillRect/>
          </a:stretch>
        </p:blipFill>
        <p:spPr>
          <a:xfrm>
            <a:off x="72606" y="942663"/>
            <a:ext cx="2990087" cy="20299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pic>
        <p:nvPicPr>
          <p:cNvPr id="596" name="Google Shape;596;p18"/>
          <p:cNvPicPr preferRelativeResize="0"/>
          <p:nvPr/>
        </p:nvPicPr>
        <p:blipFill rotWithShape="1">
          <a:blip r:embed="rId3">
            <a:alphaModFix/>
          </a:blip>
          <a:srcRect b="0" l="0" r="0" t="0"/>
          <a:stretch/>
        </p:blipFill>
        <p:spPr>
          <a:xfrm>
            <a:off x="705975" y="990581"/>
            <a:ext cx="2733300" cy="3755695"/>
          </a:xfrm>
          <a:prstGeom prst="rect">
            <a:avLst/>
          </a:prstGeom>
          <a:noFill/>
          <a:ln>
            <a:noFill/>
          </a:ln>
        </p:spPr>
      </p:pic>
      <p:sp>
        <p:nvSpPr>
          <p:cNvPr id="597" name="Google Shape;597;p18"/>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98" name="Google Shape;598;p18"/>
          <p:cNvSpPr txBox="1"/>
          <p:nvPr>
            <p:ph idx="1"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Table (Customer)</a:t>
            </a:r>
            <a:endParaRPr b="1" sz="1300">
              <a:solidFill>
                <a:srgbClr val="657E93"/>
              </a:solidFill>
            </a:endParaRPr>
          </a:p>
        </p:txBody>
      </p:sp>
      <p:sp>
        <p:nvSpPr>
          <p:cNvPr id="599" name="Google Shape;599;p18"/>
          <p:cNvSpPr txBox="1"/>
          <p:nvPr/>
        </p:nvSpPr>
        <p:spPr>
          <a:xfrm>
            <a:off x="3663175" y="2003025"/>
            <a:ext cx="2733300" cy="158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Guests</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accent2"/>
                </a:solidFill>
                <a:highlight>
                  <a:srgbClr val="FFFFFF"/>
                </a:highlight>
                <a:latin typeface="Arial"/>
                <a:ea typeface="Arial"/>
                <a:cs typeface="Arial"/>
                <a:sym typeface="Arial"/>
              </a:rPr>
              <a:t>Here we can see the most bookings was made by 2 adults, followed by 1 adult, group of 3 three adults, and family with 1 to 2 child. We can conclude cancelation occurred mostly from the bookings that were made by adults only without children.</a:t>
            </a:r>
            <a:endParaRPr b="0" i="0" sz="1300" u="none" cap="none" strike="noStrike">
              <a:solidFill>
                <a:srgbClr val="000000"/>
              </a:solidFill>
              <a:latin typeface="Arial"/>
              <a:ea typeface="Arial"/>
              <a:cs typeface="Arial"/>
              <a:sym typeface="Arial"/>
            </a:endParaRPr>
          </a:p>
        </p:txBody>
      </p:sp>
      <p:sp>
        <p:nvSpPr>
          <p:cNvPr id="600" name="Google Shape;600;p18"/>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9"/>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03</a:t>
            </a:r>
            <a:endParaRPr/>
          </a:p>
        </p:txBody>
      </p:sp>
      <p:sp>
        <p:nvSpPr>
          <p:cNvPr id="606" name="Google Shape;606;p19"/>
          <p:cNvSpPr txBox="1"/>
          <p:nvPr>
            <p:ph idx="2" type="title"/>
          </p:nvPr>
        </p:nvSpPr>
        <p:spPr>
          <a:xfrm>
            <a:off x="1433700" y="2569800"/>
            <a:ext cx="6276600" cy="10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MACHINE LEARNING</a:t>
            </a:r>
            <a:endParaRPr/>
          </a:p>
        </p:txBody>
      </p:sp>
      <p:sp>
        <p:nvSpPr>
          <p:cNvPr id="607" name="Google Shape;607;p19"/>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608" name="Google Shape;608;p19"/>
          <p:cNvSpPr txBox="1"/>
          <p:nvPr/>
        </p:nvSpPr>
        <p:spPr>
          <a:xfrm>
            <a:off x="5867650" y="893550"/>
            <a:ext cx="132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
          <p:cNvSpPr/>
          <p:nvPr/>
        </p:nvSpPr>
        <p:spPr>
          <a:xfrm>
            <a:off x="329175" y="863600"/>
            <a:ext cx="1556700" cy="34332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2072063" y="863600"/>
            <a:ext cx="1556700" cy="34332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3814975" y="863600"/>
            <a:ext cx="1556700" cy="34332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5545925" y="863600"/>
            <a:ext cx="1556700" cy="34332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7265950" y="863600"/>
            <a:ext cx="1556700" cy="34332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2425163" y="1098350"/>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4160838" y="1098350"/>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5893563" y="1098350"/>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7637209" y="1098350"/>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689500" y="10983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txBox="1"/>
          <p:nvPr>
            <p:ph idx="2" type="title"/>
          </p:nvPr>
        </p:nvSpPr>
        <p:spPr>
          <a:xfrm>
            <a:off x="689500" y="1187600"/>
            <a:ext cx="850500" cy="67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lt1"/>
                </a:solidFill>
              </a:rPr>
              <a:t>01</a:t>
            </a:r>
            <a:endParaRPr>
              <a:solidFill>
                <a:schemeClr val="lt1"/>
              </a:solidFill>
            </a:endParaRPr>
          </a:p>
        </p:txBody>
      </p:sp>
      <p:sp>
        <p:nvSpPr>
          <p:cNvPr id="350" name="Google Shape;350;p2"/>
          <p:cNvSpPr txBox="1"/>
          <p:nvPr>
            <p:ph idx="1" type="subTitle"/>
          </p:nvPr>
        </p:nvSpPr>
        <p:spPr>
          <a:xfrm>
            <a:off x="34450" y="2258804"/>
            <a:ext cx="2225400" cy="43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b="1" lang="en" sz="1400"/>
              <a:t>INTRODUCTION</a:t>
            </a:r>
            <a:endParaRPr b="1" sz="1400"/>
          </a:p>
        </p:txBody>
      </p:sp>
      <p:sp>
        <p:nvSpPr>
          <p:cNvPr id="351" name="Google Shape;351;p2"/>
          <p:cNvSpPr txBox="1"/>
          <p:nvPr>
            <p:ph idx="4" type="subTitle"/>
          </p:nvPr>
        </p:nvSpPr>
        <p:spPr>
          <a:xfrm>
            <a:off x="1825025" y="2135925"/>
            <a:ext cx="2050800" cy="442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t>DATA</a:t>
            </a:r>
            <a:endParaRPr b="1" sz="1400"/>
          </a:p>
          <a:p>
            <a:pPr indent="0" lvl="0" marL="0" rtl="0" algn="ctr">
              <a:lnSpc>
                <a:spcPct val="100000"/>
              </a:lnSpc>
              <a:spcBef>
                <a:spcPts val="0"/>
              </a:spcBef>
              <a:spcAft>
                <a:spcPts val="0"/>
              </a:spcAft>
              <a:buSzPts val="1800"/>
              <a:buNone/>
            </a:pPr>
            <a:r>
              <a:rPr b="1" lang="en" sz="1400"/>
              <a:t>PREPROCESSING</a:t>
            </a:r>
            <a:endParaRPr b="1" sz="1400"/>
          </a:p>
        </p:txBody>
      </p:sp>
      <p:sp>
        <p:nvSpPr>
          <p:cNvPr id="352" name="Google Shape;352;p2"/>
          <p:cNvSpPr txBox="1"/>
          <p:nvPr>
            <p:ph idx="6" type="subTitle"/>
          </p:nvPr>
        </p:nvSpPr>
        <p:spPr>
          <a:xfrm>
            <a:off x="3761400" y="2126863"/>
            <a:ext cx="1621200" cy="43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t>MACHINE</a:t>
            </a:r>
            <a:endParaRPr b="1" sz="1400"/>
          </a:p>
          <a:p>
            <a:pPr indent="0" lvl="0" marL="0" rtl="0" algn="ctr">
              <a:lnSpc>
                <a:spcPct val="100000"/>
              </a:lnSpc>
              <a:spcBef>
                <a:spcPts val="0"/>
              </a:spcBef>
              <a:spcAft>
                <a:spcPts val="0"/>
              </a:spcAft>
              <a:buSzPts val="1800"/>
              <a:buNone/>
            </a:pPr>
            <a:r>
              <a:rPr b="1" lang="en" sz="1400"/>
              <a:t>LEARNING</a:t>
            </a:r>
            <a:endParaRPr b="1" sz="1400"/>
          </a:p>
        </p:txBody>
      </p:sp>
      <p:sp>
        <p:nvSpPr>
          <p:cNvPr id="353" name="Google Shape;353;p2"/>
          <p:cNvSpPr txBox="1"/>
          <p:nvPr>
            <p:ph idx="8" type="subTitle"/>
          </p:nvPr>
        </p:nvSpPr>
        <p:spPr>
          <a:xfrm>
            <a:off x="5635475" y="2258800"/>
            <a:ext cx="1377600" cy="43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b="1" lang="en" sz="1400"/>
              <a:t>SOLUTION</a:t>
            </a:r>
            <a:endParaRPr b="1" sz="1400"/>
          </a:p>
        </p:txBody>
      </p:sp>
      <p:sp>
        <p:nvSpPr>
          <p:cNvPr id="354" name="Google Shape;354;p2"/>
          <p:cNvSpPr txBox="1"/>
          <p:nvPr>
            <p:ph idx="13" type="subTitle"/>
          </p:nvPr>
        </p:nvSpPr>
        <p:spPr>
          <a:xfrm>
            <a:off x="7018900" y="2137575"/>
            <a:ext cx="2050800" cy="67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200"/>
              <a:t>RECOMMENDATION</a:t>
            </a:r>
            <a:endParaRPr b="1" sz="1200"/>
          </a:p>
          <a:p>
            <a:pPr indent="0" lvl="0" marL="0" rtl="0" algn="ctr">
              <a:lnSpc>
                <a:spcPct val="100000"/>
              </a:lnSpc>
              <a:spcBef>
                <a:spcPts val="0"/>
              </a:spcBef>
              <a:spcAft>
                <a:spcPts val="0"/>
              </a:spcAft>
              <a:buSzPts val="1800"/>
              <a:buNone/>
            </a:pPr>
            <a:r>
              <a:rPr b="1" lang="en" sz="1200"/>
              <a:t>&amp;</a:t>
            </a:r>
            <a:endParaRPr b="1" sz="1200"/>
          </a:p>
          <a:p>
            <a:pPr indent="0" lvl="0" marL="0" rtl="0" algn="ctr">
              <a:lnSpc>
                <a:spcPct val="100000"/>
              </a:lnSpc>
              <a:spcBef>
                <a:spcPts val="0"/>
              </a:spcBef>
              <a:spcAft>
                <a:spcPts val="0"/>
              </a:spcAft>
              <a:buClr>
                <a:schemeClr val="dk1"/>
              </a:buClr>
              <a:buSzPts val="1100"/>
              <a:buFont typeface="Arial"/>
              <a:buNone/>
            </a:pPr>
            <a:r>
              <a:rPr b="1" lang="en" sz="1200"/>
              <a:t>CONCLUSION</a:t>
            </a:r>
            <a:endParaRPr b="1" sz="1200"/>
          </a:p>
          <a:p>
            <a:pPr indent="0" lvl="0" marL="0" rtl="0" algn="ctr">
              <a:lnSpc>
                <a:spcPct val="100000"/>
              </a:lnSpc>
              <a:spcBef>
                <a:spcPts val="0"/>
              </a:spcBef>
              <a:spcAft>
                <a:spcPts val="0"/>
              </a:spcAft>
              <a:buSzPts val="1800"/>
              <a:buNone/>
            </a:pPr>
            <a:r>
              <a:t/>
            </a:r>
            <a:endParaRPr b="1" sz="1200"/>
          </a:p>
        </p:txBody>
      </p:sp>
      <p:sp>
        <p:nvSpPr>
          <p:cNvPr id="355" name="Google Shape;355;p2"/>
          <p:cNvSpPr txBox="1"/>
          <p:nvPr>
            <p:ph idx="16" type="subTitle"/>
          </p:nvPr>
        </p:nvSpPr>
        <p:spPr>
          <a:xfrm>
            <a:off x="-5175" y="3332801"/>
            <a:ext cx="2225400" cy="57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About us, workflow,</a:t>
            </a:r>
            <a:endParaRPr sz="1200"/>
          </a:p>
          <a:p>
            <a:pPr indent="0" lvl="0" marL="0" rtl="0" algn="ctr">
              <a:lnSpc>
                <a:spcPct val="100000"/>
              </a:lnSpc>
              <a:spcBef>
                <a:spcPts val="0"/>
              </a:spcBef>
              <a:spcAft>
                <a:spcPts val="0"/>
              </a:spcAft>
              <a:buSzPts val="1400"/>
              <a:buNone/>
            </a:pPr>
            <a:r>
              <a:rPr lang="en" sz="1200"/>
              <a:t>problem and goal</a:t>
            </a:r>
            <a:endParaRPr sz="1200"/>
          </a:p>
        </p:txBody>
      </p:sp>
      <p:sp>
        <p:nvSpPr>
          <p:cNvPr id="356" name="Google Shape;356;p2"/>
          <p:cNvSpPr txBox="1"/>
          <p:nvPr>
            <p:ph idx="17" type="subTitle"/>
          </p:nvPr>
        </p:nvSpPr>
        <p:spPr>
          <a:xfrm>
            <a:off x="1741463" y="3273739"/>
            <a:ext cx="2217900" cy="57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Data understanding,</a:t>
            </a:r>
            <a:endParaRPr sz="1200"/>
          </a:p>
          <a:p>
            <a:pPr indent="0" lvl="0" marL="0" rtl="0" algn="ctr">
              <a:lnSpc>
                <a:spcPct val="100000"/>
              </a:lnSpc>
              <a:spcBef>
                <a:spcPts val="0"/>
              </a:spcBef>
              <a:spcAft>
                <a:spcPts val="0"/>
              </a:spcAft>
              <a:buSzPts val="1400"/>
              <a:buNone/>
            </a:pPr>
            <a:r>
              <a:rPr lang="en" sz="1200"/>
              <a:t>Data cleaning,</a:t>
            </a:r>
            <a:endParaRPr sz="1200"/>
          </a:p>
          <a:p>
            <a:pPr indent="0" lvl="0" marL="0" rtl="0" algn="ctr">
              <a:lnSpc>
                <a:spcPct val="100000"/>
              </a:lnSpc>
              <a:spcBef>
                <a:spcPts val="0"/>
              </a:spcBef>
              <a:spcAft>
                <a:spcPts val="0"/>
              </a:spcAft>
              <a:buSzPts val="1400"/>
              <a:buNone/>
            </a:pPr>
            <a:r>
              <a:rPr lang="en" sz="1200"/>
              <a:t>and EDA</a:t>
            </a:r>
            <a:endParaRPr sz="1200"/>
          </a:p>
        </p:txBody>
      </p:sp>
      <p:sp>
        <p:nvSpPr>
          <p:cNvPr id="357" name="Google Shape;357;p2"/>
          <p:cNvSpPr txBox="1"/>
          <p:nvPr>
            <p:ph idx="18" type="subTitle"/>
          </p:nvPr>
        </p:nvSpPr>
        <p:spPr>
          <a:xfrm>
            <a:off x="3395413" y="3273751"/>
            <a:ext cx="2395800" cy="57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Feature selection,</a:t>
            </a:r>
            <a:endParaRPr sz="1200"/>
          </a:p>
          <a:p>
            <a:pPr indent="0" lvl="0" marL="0" rtl="0" algn="ctr">
              <a:lnSpc>
                <a:spcPct val="100000"/>
              </a:lnSpc>
              <a:spcBef>
                <a:spcPts val="0"/>
              </a:spcBef>
              <a:spcAft>
                <a:spcPts val="0"/>
              </a:spcAft>
              <a:buSzPts val="1400"/>
              <a:buNone/>
            </a:pPr>
            <a:r>
              <a:rPr lang="en" sz="1200"/>
              <a:t>Feature engineering,</a:t>
            </a:r>
            <a:endParaRPr sz="1200"/>
          </a:p>
          <a:p>
            <a:pPr indent="0" lvl="0" marL="0" rtl="0" algn="ctr">
              <a:lnSpc>
                <a:spcPct val="100000"/>
              </a:lnSpc>
              <a:spcBef>
                <a:spcPts val="0"/>
              </a:spcBef>
              <a:spcAft>
                <a:spcPts val="0"/>
              </a:spcAft>
              <a:buSzPts val="1400"/>
              <a:buNone/>
            </a:pPr>
            <a:r>
              <a:rPr lang="en" sz="1200"/>
              <a:t>Modelling</a:t>
            </a:r>
            <a:endParaRPr sz="1200"/>
          </a:p>
        </p:txBody>
      </p:sp>
      <p:sp>
        <p:nvSpPr>
          <p:cNvPr id="358" name="Google Shape;358;p2"/>
          <p:cNvSpPr txBox="1"/>
          <p:nvPr>
            <p:ph idx="19" type="subTitle"/>
          </p:nvPr>
        </p:nvSpPr>
        <p:spPr>
          <a:xfrm>
            <a:off x="5630013" y="3374400"/>
            <a:ext cx="1377600" cy="37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sz="1200"/>
              <a:t>The results</a:t>
            </a:r>
            <a:endParaRPr sz="1200"/>
          </a:p>
        </p:txBody>
      </p:sp>
      <p:sp>
        <p:nvSpPr>
          <p:cNvPr id="359" name="Google Shape;359;p2"/>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360" name="Google Shape;360;p2"/>
          <p:cNvSpPr txBox="1"/>
          <p:nvPr>
            <p:ph idx="2" type="title"/>
          </p:nvPr>
        </p:nvSpPr>
        <p:spPr>
          <a:xfrm>
            <a:off x="2425175" y="1206650"/>
            <a:ext cx="850500" cy="63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lt1"/>
                </a:solidFill>
              </a:rPr>
              <a:t>02</a:t>
            </a:r>
            <a:endParaRPr>
              <a:solidFill>
                <a:schemeClr val="lt1"/>
              </a:solidFill>
            </a:endParaRPr>
          </a:p>
        </p:txBody>
      </p:sp>
      <p:sp>
        <p:nvSpPr>
          <p:cNvPr id="361" name="Google Shape;361;p2"/>
          <p:cNvSpPr txBox="1"/>
          <p:nvPr>
            <p:ph idx="2" type="title"/>
          </p:nvPr>
        </p:nvSpPr>
        <p:spPr>
          <a:xfrm>
            <a:off x="4168063" y="1206650"/>
            <a:ext cx="850500" cy="63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lt1"/>
                </a:solidFill>
              </a:rPr>
              <a:t>03</a:t>
            </a:r>
            <a:endParaRPr>
              <a:solidFill>
                <a:schemeClr val="lt1"/>
              </a:solidFill>
            </a:endParaRPr>
          </a:p>
        </p:txBody>
      </p:sp>
      <p:sp>
        <p:nvSpPr>
          <p:cNvPr id="362" name="Google Shape;362;p2"/>
          <p:cNvSpPr txBox="1"/>
          <p:nvPr>
            <p:ph idx="2" type="title"/>
          </p:nvPr>
        </p:nvSpPr>
        <p:spPr>
          <a:xfrm>
            <a:off x="5893550" y="1206650"/>
            <a:ext cx="850500" cy="63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lt1"/>
                </a:solidFill>
              </a:rPr>
              <a:t>04</a:t>
            </a:r>
            <a:endParaRPr>
              <a:solidFill>
                <a:schemeClr val="lt1"/>
              </a:solidFill>
            </a:endParaRPr>
          </a:p>
        </p:txBody>
      </p:sp>
      <p:sp>
        <p:nvSpPr>
          <p:cNvPr id="363" name="Google Shape;363;p2"/>
          <p:cNvSpPr txBox="1"/>
          <p:nvPr>
            <p:ph idx="2" type="title"/>
          </p:nvPr>
        </p:nvSpPr>
        <p:spPr>
          <a:xfrm>
            <a:off x="7629963" y="1225700"/>
            <a:ext cx="850500" cy="63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lt1"/>
                </a:solidFill>
              </a:rPr>
              <a:t>05</a:t>
            </a:r>
            <a:endParaRPr>
              <a:solidFill>
                <a:schemeClr val="lt1"/>
              </a:solidFill>
            </a:endParaRPr>
          </a:p>
        </p:txBody>
      </p:sp>
      <p:cxnSp>
        <p:nvCxnSpPr>
          <p:cNvPr id="364" name="Google Shape;364;p2"/>
          <p:cNvCxnSpPr/>
          <p:nvPr/>
        </p:nvCxnSpPr>
        <p:spPr>
          <a:xfrm>
            <a:off x="319550" y="2985725"/>
            <a:ext cx="8529600" cy="0"/>
          </a:xfrm>
          <a:prstGeom prst="straightConnector1">
            <a:avLst/>
          </a:prstGeom>
          <a:noFill/>
          <a:ln cap="flat" cmpd="sng" w="19050">
            <a:solidFill>
              <a:srgbClr val="657E93"/>
            </a:solidFill>
            <a:prstDash val="solid"/>
            <a:round/>
            <a:headEnd len="sm" w="sm" type="none"/>
            <a:tailEnd len="sm" w="sm" type="none"/>
          </a:ln>
        </p:spPr>
      </p:cxnSp>
      <p:sp>
        <p:nvSpPr>
          <p:cNvPr id="365" name="Google Shape;365;p2"/>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OUTLINE</a:t>
            </a:r>
            <a:endParaRPr>
              <a:solidFill>
                <a:srgbClr val="657E93"/>
              </a:solidFill>
            </a:endParaRPr>
          </a:p>
        </p:txBody>
      </p:sp>
      <p:sp>
        <p:nvSpPr>
          <p:cNvPr id="366" name="Google Shape;366;p2"/>
          <p:cNvSpPr txBox="1"/>
          <p:nvPr>
            <p:ph idx="19" type="subTitle"/>
          </p:nvPr>
        </p:nvSpPr>
        <p:spPr>
          <a:xfrm>
            <a:off x="7366425" y="3332800"/>
            <a:ext cx="1377600" cy="57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sz="1200"/>
              <a:t>Insights and what can we provide</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0"/>
          <p:cNvSpPr/>
          <p:nvPr/>
        </p:nvSpPr>
        <p:spPr>
          <a:xfrm>
            <a:off x="3794970" y="1143858"/>
            <a:ext cx="1311600" cy="1311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0"/>
          <p:cNvSpPr/>
          <p:nvPr/>
        </p:nvSpPr>
        <p:spPr>
          <a:xfrm>
            <a:off x="7243853" y="2743064"/>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0"/>
          <p:cNvSpPr/>
          <p:nvPr/>
        </p:nvSpPr>
        <p:spPr>
          <a:xfrm>
            <a:off x="5218747" y="2743064"/>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0"/>
          <p:cNvSpPr/>
          <p:nvPr/>
        </p:nvSpPr>
        <p:spPr>
          <a:xfrm>
            <a:off x="2924366" y="2743064"/>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0"/>
          <p:cNvSpPr/>
          <p:nvPr/>
        </p:nvSpPr>
        <p:spPr>
          <a:xfrm>
            <a:off x="894853" y="2743064"/>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0"/>
          <p:cNvSpPr/>
          <p:nvPr/>
        </p:nvSpPr>
        <p:spPr>
          <a:xfrm>
            <a:off x="1908240" y="1361739"/>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0"/>
          <p:cNvSpPr/>
          <p:nvPr/>
        </p:nvSpPr>
        <p:spPr>
          <a:xfrm>
            <a:off x="6203540" y="1361739"/>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0"/>
          <p:cNvSpPr txBox="1"/>
          <p:nvPr>
            <p:ph idx="4294967295" type="subTitle"/>
          </p:nvPr>
        </p:nvSpPr>
        <p:spPr>
          <a:xfrm>
            <a:off x="5594100" y="2259792"/>
            <a:ext cx="21273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Modeling</a:t>
            </a:r>
            <a:endParaRPr b="0" i="0" sz="1800" u="none" cap="none" strike="noStrike">
              <a:solidFill>
                <a:schemeClr val="dk2"/>
              </a:solidFill>
              <a:latin typeface="Lato"/>
              <a:ea typeface="Lato"/>
              <a:cs typeface="Lato"/>
              <a:sym typeface="Lato"/>
            </a:endParaRPr>
          </a:p>
        </p:txBody>
      </p:sp>
      <p:sp>
        <p:nvSpPr>
          <p:cNvPr id="621" name="Google Shape;621;p20"/>
          <p:cNvSpPr txBox="1"/>
          <p:nvPr>
            <p:ph idx="4294967295" type="subTitle"/>
          </p:nvPr>
        </p:nvSpPr>
        <p:spPr>
          <a:xfrm>
            <a:off x="2632775" y="3646100"/>
            <a:ext cx="1433700" cy="70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Feature Engineering</a:t>
            </a:r>
            <a:endParaRPr b="0" i="0" sz="1800" u="none" cap="none" strike="noStrike">
              <a:solidFill>
                <a:schemeClr val="dk2"/>
              </a:solidFill>
              <a:latin typeface="Lato"/>
              <a:ea typeface="Lato"/>
              <a:cs typeface="Lato"/>
              <a:sym typeface="Lato"/>
            </a:endParaRPr>
          </a:p>
        </p:txBody>
      </p:sp>
      <p:sp>
        <p:nvSpPr>
          <p:cNvPr id="622" name="Google Shape;622;p20"/>
          <p:cNvSpPr txBox="1"/>
          <p:nvPr>
            <p:ph idx="4294967295" type="subTitle"/>
          </p:nvPr>
        </p:nvSpPr>
        <p:spPr>
          <a:xfrm>
            <a:off x="731950" y="3646100"/>
            <a:ext cx="1176300" cy="70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Feature Selection</a:t>
            </a:r>
            <a:endParaRPr b="0" i="0" sz="1800" u="none" cap="none" strike="noStrike">
              <a:solidFill>
                <a:schemeClr val="dk2"/>
              </a:solidFill>
              <a:latin typeface="Lato"/>
              <a:ea typeface="Lato"/>
              <a:cs typeface="Lato"/>
              <a:sym typeface="Lato"/>
            </a:endParaRPr>
          </a:p>
        </p:txBody>
      </p:sp>
      <p:sp>
        <p:nvSpPr>
          <p:cNvPr id="623" name="Google Shape;623;p20"/>
          <p:cNvSpPr txBox="1"/>
          <p:nvPr>
            <p:ph idx="4294967295" type="subTitle"/>
          </p:nvPr>
        </p:nvSpPr>
        <p:spPr>
          <a:xfrm>
            <a:off x="5034550" y="3646100"/>
            <a:ext cx="1218900" cy="65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Handling Imbalance</a:t>
            </a:r>
            <a:endParaRPr b="0" i="0" sz="1800" u="none" cap="none" strike="noStrike">
              <a:solidFill>
                <a:schemeClr val="dk2"/>
              </a:solidFill>
              <a:latin typeface="Lato"/>
              <a:ea typeface="Lato"/>
              <a:cs typeface="Lato"/>
              <a:sym typeface="Lato"/>
            </a:endParaRPr>
          </a:p>
        </p:txBody>
      </p:sp>
      <p:sp>
        <p:nvSpPr>
          <p:cNvPr id="624" name="Google Shape;624;p20"/>
          <p:cNvSpPr txBox="1"/>
          <p:nvPr>
            <p:ph idx="4294967295" type="subTitle"/>
          </p:nvPr>
        </p:nvSpPr>
        <p:spPr>
          <a:xfrm>
            <a:off x="6699300" y="3646100"/>
            <a:ext cx="1950300" cy="70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Hyperparameter Tuning</a:t>
            </a:r>
            <a:endParaRPr b="0" i="0" sz="1800" u="none" cap="none" strike="noStrike">
              <a:solidFill>
                <a:schemeClr val="dk2"/>
              </a:solidFill>
              <a:latin typeface="Lato"/>
              <a:ea typeface="Lato"/>
              <a:cs typeface="Lato"/>
              <a:sym typeface="Lato"/>
            </a:endParaRPr>
          </a:p>
        </p:txBody>
      </p:sp>
      <p:sp>
        <p:nvSpPr>
          <p:cNvPr id="625" name="Google Shape;625;p20"/>
          <p:cNvSpPr txBox="1"/>
          <p:nvPr>
            <p:ph idx="4294967295" type="subTitle"/>
          </p:nvPr>
        </p:nvSpPr>
        <p:spPr>
          <a:xfrm>
            <a:off x="1405150" y="2259792"/>
            <a:ext cx="18567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Preprocessing</a:t>
            </a:r>
            <a:endParaRPr b="0" i="0" sz="1800" u="none" cap="none" strike="noStrike">
              <a:solidFill>
                <a:schemeClr val="dk2"/>
              </a:solidFill>
              <a:latin typeface="Lato"/>
              <a:ea typeface="Lato"/>
              <a:cs typeface="Lato"/>
              <a:sym typeface="Lato"/>
            </a:endParaRPr>
          </a:p>
        </p:txBody>
      </p:sp>
      <p:sp>
        <p:nvSpPr>
          <p:cNvPr id="626" name="Google Shape;626;p20"/>
          <p:cNvSpPr txBox="1"/>
          <p:nvPr>
            <p:ph idx="4294967295" type="subTitle"/>
          </p:nvPr>
        </p:nvSpPr>
        <p:spPr>
          <a:xfrm>
            <a:off x="2192394" y="760605"/>
            <a:ext cx="4467600" cy="412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400" u="none" cap="none" strike="noStrike">
                <a:solidFill>
                  <a:schemeClr val="dk1"/>
                </a:solidFill>
                <a:latin typeface="Lato"/>
                <a:ea typeface="Lato"/>
                <a:cs typeface="Lato"/>
                <a:sym typeface="Lato"/>
              </a:rPr>
              <a:t>Find the highest precision score and stable model </a:t>
            </a:r>
            <a:endParaRPr b="0" i="0" sz="1400" u="none" cap="none" strike="noStrike">
              <a:solidFill>
                <a:schemeClr val="dk1"/>
              </a:solidFill>
              <a:latin typeface="Lato"/>
              <a:ea typeface="Lato"/>
              <a:cs typeface="Lato"/>
              <a:sym typeface="Lato"/>
            </a:endParaRPr>
          </a:p>
        </p:txBody>
      </p:sp>
      <p:sp>
        <p:nvSpPr>
          <p:cNvPr id="627" name="Google Shape;627;p20"/>
          <p:cNvSpPr txBox="1"/>
          <p:nvPr>
            <p:ph idx="4294967295" type="subTitle"/>
          </p:nvPr>
        </p:nvSpPr>
        <p:spPr>
          <a:xfrm>
            <a:off x="3683394" y="474220"/>
            <a:ext cx="14856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GOALS</a:t>
            </a:r>
            <a:endParaRPr b="0" i="0" sz="1800" u="none" cap="none" strike="noStrike">
              <a:solidFill>
                <a:schemeClr val="dk2"/>
              </a:solidFill>
              <a:latin typeface="Lato"/>
              <a:ea typeface="Lato"/>
              <a:cs typeface="Lato"/>
              <a:sym typeface="Lato"/>
            </a:endParaRPr>
          </a:p>
        </p:txBody>
      </p:sp>
      <p:cxnSp>
        <p:nvCxnSpPr>
          <p:cNvPr id="628" name="Google Shape;628;p20"/>
          <p:cNvCxnSpPr>
            <a:endCxn id="613" idx="2"/>
          </p:cNvCxnSpPr>
          <p:nvPr/>
        </p:nvCxnSpPr>
        <p:spPr>
          <a:xfrm>
            <a:off x="2949570" y="1799508"/>
            <a:ext cx="845400" cy="0"/>
          </a:xfrm>
          <a:prstGeom prst="straightConnector1">
            <a:avLst/>
          </a:prstGeom>
          <a:noFill/>
          <a:ln cap="flat" cmpd="sng" w="9525">
            <a:solidFill>
              <a:schemeClr val="dk2"/>
            </a:solidFill>
            <a:prstDash val="solid"/>
            <a:round/>
            <a:headEnd len="sm" w="sm" type="none"/>
            <a:tailEnd len="sm" w="sm" type="none"/>
          </a:ln>
        </p:spPr>
      </p:cxnSp>
      <p:sp>
        <p:nvSpPr>
          <p:cNvPr id="629" name="Google Shape;629;p20"/>
          <p:cNvSpPr/>
          <p:nvPr/>
        </p:nvSpPr>
        <p:spPr>
          <a:xfrm>
            <a:off x="4170766" y="1510313"/>
            <a:ext cx="560021" cy="553367"/>
          </a:xfrm>
          <a:custGeom>
            <a:rect b="b" l="l" r="r" t="t"/>
            <a:pathLst>
              <a:path extrusionOk="0" h="12724" w="12877">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0" name="Google Shape;630;p20"/>
          <p:cNvCxnSpPr/>
          <p:nvPr/>
        </p:nvCxnSpPr>
        <p:spPr>
          <a:xfrm>
            <a:off x="6069600" y="3168326"/>
            <a:ext cx="1176300" cy="0"/>
          </a:xfrm>
          <a:prstGeom prst="straightConnector1">
            <a:avLst/>
          </a:prstGeom>
          <a:noFill/>
          <a:ln cap="flat" cmpd="sng" w="9525">
            <a:solidFill>
              <a:schemeClr val="dk2"/>
            </a:solidFill>
            <a:prstDash val="solid"/>
            <a:round/>
            <a:headEnd len="sm" w="sm" type="none"/>
            <a:tailEnd len="sm" w="sm" type="none"/>
          </a:ln>
        </p:spPr>
      </p:cxnSp>
      <p:cxnSp>
        <p:nvCxnSpPr>
          <p:cNvPr id="631" name="Google Shape;631;p20"/>
          <p:cNvCxnSpPr/>
          <p:nvPr/>
        </p:nvCxnSpPr>
        <p:spPr>
          <a:xfrm>
            <a:off x="1745350" y="3168326"/>
            <a:ext cx="1176300" cy="0"/>
          </a:xfrm>
          <a:prstGeom prst="straightConnector1">
            <a:avLst/>
          </a:prstGeom>
          <a:noFill/>
          <a:ln cap="flat" cmpd="sng" w="9525">
            <a:solidFill>
              <a:schemeClr val="dk2"/>
            </a:solidFill>
            <a:prstDash val="solid"/>
            <a:round/>
            <a:headEnd len="sm" w="sm" type="none"/>
            <a:tailEnd len="sm" w="sm" type="none"/>
          </a:ln>
        </p:spPr>
      </p:cxnSp>
      <p:cxnSp>
        <p:nvCxnSpPr>
          <p:cNvPr id="632" name="Google Shape;632;p20"/>
          <p:cNvCxnSpPr/>
          <p:nvPr/>
        </p:nvCxnSpPr>
        <p:spPr>
          <a:xfrm rot="10800000">
            <a:off x="2333500" y="2748040"/>
            <a:ext cx="0" cy="412200"/>
          </a:xfrm>
          <a:prstGeom prst="straightConnector1">
            <a:avLst/>
          </a:prstGeom>
          <a:noFill/>
          <a:ln cap="flat" cmpd="sng" w="9525">
            <a:solidFill>
              <a:schemeClr val="dk2"/>
            </a:solidFill>
            <a:prstDash val="solid"/>
            <a:round/>
            <a:headEnd len="sm" w="sm" type="none"/>
            <a:tailEnd len="sm" w="sm" type="none"/>
          </a:ln>
        </p:spPr>
      </p:cxnSp>
      <p:cxnSp>
        <p:nvCxnSpPr>
          <p:cNvPr id="633" name="Google Shape;633;p20"/>
          <p:cNvCxnSpPr/>
          <p:nvPr/>
        </p:nvCxnSpPr>
        <p:spPr>
          <a:xfrm rot="10800000">
            <a:off x="6657750" y="2748040"/>
            <a:ext cx="0" cy="412200"/>
          </a:xfrm>
          <a:prstGeom prst="straightConnector1">
            <a:avLst/>
          </a:prstGeom>
          <a:noFill/>
          <a:ln cap="flat" cmpd="sng" w="9525">
            <a:solidFill>
              <a:schemeClr val="dk2"/>
            </a:solidFill>
            <a:prstDash val="solid"/>
            <a:round/>
            <a:headEnd len="sm" w="sm" type="none"/>
            <a:tailEnd len="sm" w="sm" type="none"/>
          </a:ln>
        </p:spPr>
      </p:cxnSp>
      <p:sp>
        <p:nvSpPr>
          <p:cNvPr id="634" name="Google Shape;634;p20"/>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STRATEGY</a:t>
            </a:r>
            <a:endParaRPr>
              <a:solidFill>
                <a:srgbClr val="657E93"/>
              </a:solidFill>
            </a:endParaRPr>
          </a:p>
        </p:txBody>
      </p:sp>
      <p:cxnSp>
        <p:nvCxnSpPr>
          <p:cNvPr id="635" name="Google Shape;635;p20"/>
          <p:cNvCxnSpPr/>
          <p:nvPr/>
        </p:nvCxnSpPr>
        <p:spPr>
          <a:xfrm>
            <a:off x="5106575" y="1799525"/>
            <a:ext cx="845400" cy="0"/>
          </a:xfrm>
          <a:prstGeom prst="straightConnector1">
            <a:avLst/>
          </a:prstGeom>
          <a:noFill/>
          <a:ln cap="flat" cmpd="sng" w="9525">
            <a:solidFill>
              <a:schemeClr val="dk2"/>
            </a:solidFill>
            <a:prstDash val="solid"/>
            <a:round/>
            <a:headEnd len="sm" w="sm" type="none"/>
            <a:tailEnd len="sm" w="sm" type="none"/>
          </a:ln>
        </p:spPr>
      </p:cxnSp>
      <p:sp>
        <p:nvSpPr>
          <p:cNvPr id="636" name="Google Shape;636;p20"/>
          <p:cNvSpPr/>
          <p:nvPr/>
        </p:nvSpPr>
        <p:spPr>
          <a:xfrm>
            <a:off x="5449275" y="2952950"/>
            <a:ext cx="389459" cy="424511"/>
          </a:xfrm>
          <a:custGeom>
            <a:rect b="b" l="l" r="r" t="t"/>
            <a:pathLst>
              <a:path extrusionOk="0" h="19062" w="17492">
                <a:moveTo>
                  <a:pt x="16006" y="1117"/>
                </a:moveTo>
                <a:lnTo>
                  <a:pt x="16006" y="2233"/>
                </a:lnTo>
                <a:lnTo>
                  <a:pt x="1487" y="2233"/>
                </a:lnTo>
                <a:lnTo>
                  <a:pt x="1487" y="1117"/>
                </a:lnTo>
                <a:close/>
                <a:moveTo>
                  <a:pt x="12655" y="3350"/>
                </a:moveTo>
                <a:lnTo>
                  <a:pt x="12655" y="4505"/>
                </a:lnTo>
                <a:lnTo>
                  <a:pt x="4838" y="4505"/>
                </a:lnTo>
                <a:lnTo>
                  <a:pt x="4838" y="3350"/>
                </a:lnTo>
                <a:close/>
                <a:moveTo>
                  <a:pt x="12617" y="5621"/>
                </a:moveTo>
                <a:cubicBezTo>
                  <a:pt x="12348" y="7533"/>
                  <a:pt x="10716" y="9009"/>
                  <a:pt x="8746" y="9009"/>
                </a:cubicBezTo>
                <a:cubicBezTo>
                  <a:pt x="6778" y="9009"/>
                  <a:pt x="5146" y="7534"/>
                  <a:pt x="4877" y="5621"/>
                </a:cubicBezTo>
                <a:close/>
                <a:moveTo>
                  <a:pt x="2045" y="8972"/>
                </a:moveTo>
                <a:cubicBezTo>
                  <a:pt x="2270" y="8972"/>
                  <a:pt x="2473" y="9108"/>
                  <a:pt x="2560" y="9316"/>
                </a:cubicBezTo>
                <a:cubicBezTo>
                  <a:pt x="2647" y="9525"/>
                  <a:pt x="2599" y="9766"/>
                  <a:pt x="2439" y="9926"/>
                </a:cubicBezTo>
                <a:cubicBezTo>
                  <a:pt x="2332" y="10032"/>
                  <a:pt x="2190" y="10089"/>
                  <a:pt x="2045" y="10089"/>
                </a:cubicBezTo>
                <a:cubicBezTo>
                  <a:pt x="1973" y="10089"/>
                  <a:pt x="1900" y="10075"/>
                  <a:pt x="1831" y="10047"/>
                </a:cubicBezTo>
                <a:cubicBezTo>
                  <a:pt x="1622" y="9960"/>
                  <a:pt x="1486" y="9757"/>
                  <a:pt x="1486" y="9531"/>
                </a:cubicBezTo>
                <a:cubicBezTo>
                  <a:pt x="1486" y="9222"/>
                  <a:pt x="1737" y="8972"/>
                  <a:pt x="2045" y="8972"/>
                </a:cubicBezTo>
                <a:close/>
                <a:moveTo>
                  <a:pt x="15444" y="8972"/>
                </a:moveTo>
                <a:cubicBezTo>
                  <a:pt x="15731" y="8972"/>
                  <a:pt x="16006" y="9194"/>
                  <a:pt x="16006" y="9531"/>
                </a:cubicBezTo>
                <a:cubicBezTo>
                  <a:pt x="16006" y="9840"/>
                  <a:pt x="15757" y="10090"/>
                  <a:pt x="15447" y="10090"/>
                </a:cubicBezTo>
                <a:cubicBezTo>
                  <a:pt x="14950" y="10090"/>
                  <a:pt x="14701" y="9488"/>
                  <a:pt x="15053" y="9136"/>
                </a:cubicBezTo>
                <a:cubicBezTo>
                  <a:pt x="15166" y="9023"/>
                  <a:pt x="15306" y="8972"/>
                  <a:pt x="15444" y="8972"/>
                </a:cubicBezTo>
                <a:close/>
                <a:moveTo>
                  <a:pt x="3720" y="3351"/>
                </a:moveTo>
                <a:lnTo>
                  <a:pt x="3720" y="5064"/>
                </a:lnTo>
                <a:cubicBezTo>
                  <a:pt x="3718" y="6929"/>
                  <a:pt x="4742" y="8646"/>
                  <a:pt x="6386" y="9532"/>
                </a:cubicBezTo>
                <a:cubicBezTo>
                  <a:pt x="4745" y="10419"/>
                  <a:pt x="3721" y="12133"/>
                  <a:pt x="3720" y="13998"/>
                </a:cubicBezTo>
                <a:lnTo>
                  <a:pt x="3720" y="15711"/>
                </a:lnTo>
                <a:lnTo>
                  <a:pt x="2603" y="15711"/>
                </a:lnTo>
                <a:lnTo>
                  <a:pt x="2603" y="11109"/>
                </a:lnTo>
                <a:cubicBezTo>
                  <a:pt x="4088" y="10583"/>
                  <a:pt x="4089" y="8477"/>
                  <a:pt x="2603" y="7951"/>
                </a:cubicBezTo>
                <a:lnTo>
                  <a:pt x="2603" y="3351"/>
                </a:lnTo>
                <a:close/>
                <a:moveTo>
                  <a:pt x="8176" y="10094"/>
                </a:moveTo>
                <a:lnTo>
                  <a:pt x="8188" y="10096"/>
                </a:lnTo>
                <a:lnTo>
                  <a:pt x="8188" y="12680"/>
                </a:lnTo>
                <a:lnTo>
                  <a:pt x="5660" y="15711"/>
                </a:lnTo>
                <a:lnTo>
                  <a:pt x="4838" y="15711"/>
                </a:lnTo>
                <a:lnTo>
                  <a:pt x="4838" y="13998"/>
                </a:lnTo>
                <a:cubicBezTo>
                  <a:pt x="4839" y="12054"/>
                  <a:pt x="6255" y="10398"/>
                  <a:pt x="8176" y="10094"/>
                </a:cubicBezTo>
                <a:close/>
                <a:moveTo>
                  <a:pt x="8746" y="13753"/>
                </a:moveTo>
                <a:lnTo>
                  <a:pt x="10381" y="15711"/>
                </a:lnTo>
                <a:lnTo>
                  <a:pt x="7114" y="15711"/>
                </a:lnTo>
                <a:lnTo>
                  <a:pt x="8746" y="13753"/>
                </a:lnTo>
                <a:close/>
                <a:moveTo>
                  <a:pt x="9315" y="10094"/>
                </a:moveTo>
                <a:cubicBezTo>
                  <a:pt x="11224" y="10377"/>
                  <a:pt x="12655" y="12043"/>
                  <a:pt x="12655" y="13998"/>
                </a:cubicBezTo>
                <a:lnTo>
                  <a:pt x="12655" y="15711"/>
                </a:lnTo>
                <a:lnTo>
                  <a:pt x="11834" y="15711"/>
                </a:lnTo>
                <a:lnTo>
                  <a:pt x="9305" y="12680"/>
                </a:lnTo>
                <a:lnTo>
                  <a:pt x="9305" y="10094"/>
                </a:lnTo>
                <a:close/>
                <a:moveTo>
                  <a:pt x="14890" y="3351"/>
                </a:moveTo>
                <a:lnTo>
                  <a:pt x="14890" y="7953"/>
                </a:lnTo>
                <a:cubicBezTo>
                  <a:pt x="13406" y="8479"/>
                  <a:pt x="13403" y="10583"/>
                  <a:pt x="14890" y="11111"/>
                </a:cubicBezTo>
                <a:lnTo>
                  <a:pt x="14890" y="15712"/>
                </a:lnTo>
                <a:lnTo>
                  <a:pt x="13772" y="15712"/>
                </a:lnTo>
                <a:lnTo>
                  <a:pt x="13772" y="14000"/>
                </a:lnTo>
                <a:cubicBezTo>
                  <a:pt x="13772" y="12134"/>
                  <a:pt x="12750" y="10419"/>
                  <a:pt x="11109" y="9531"/>
                </a:cubicBezTo>
                <a:cubicBezTo>
                  <a:pt x="12751" y="8645"/>
                  <a:pt x="13773" y="6929"/>
                  <a:pt x="13772" y="5064"/>
                </a:cubicBezTo>
                <a:lnTo>
                  <a:pt x="13772" y="3351"/>
                </a:lnTo>
                <a:close/>
                <a:moveTo>
                  <a:pt x="16006" y="16827"/>
                </a:moveTo>
                <a:lnTo>
                  <a:pt x="16006" y="17944"/>
                </a:lnTo>
                <a:lnTo>
                  <a:pt x="1487" y="17944"/>
                </a:lnTo>
                <a:lnTo>
                  <a:pt x="1487" y="16827"/>
                </a:lnTo>
                <a:close/>
                <a:moveTo>
                  <a:pt x="928" y="1"/>
                </a:moveTo>
                <a:cubicBezTo>
                  <a:pt x="619" y="1"/>
                  <a:pt x="369" y="250"/>
                  <a:pt x="369" y="558"/>
                </a:cubicBezTo>
                <a:lnTo>
                  <a:pt x="369" y="2792"/>
                </a:lnTo>
                <a:cubicBezTo>
                  <a:pt x="369" y="3100"/>
                  <a:pt x="619" y="3351"/>
                  <a:pt x="928" y="3351"/>
                </a:cubicBezTo>
                <a:lnTo>
                  <a:pt x="1486" y="3351"/>
                </a:lnTo>
                <a:lnTo>
                  <a:pt x="1486" y="7951"/>
                </a:lnTo>
                <a:cubicBezTo>
                  <a:pt x="2" y="8477"/>
                  <a:pt x="0" y="10583"/>
                  <a:pt x="1486" y="11111"/>
                </a:cubicBezTo>
                <a:lnTo>
                  <a:pt x="1486" y="15711"/>
                </a:lnTo>
                <a:lnTo>
                  <a:pt x="928" y="15711"/>
                </a:lnTo>
                <a:cubicBezTo>
                  <a:pt x="619" y="15711"/>
                  <a:pt x="369" y="15960"/>
                  <a:pt x="369" y="16270"/>
                </a:cubicBezTo>
                <a:lnTo>
                  <a:pt x="369" y="18502"/>
                </a:lnTo>
                <a:cubicBezTo>
                  <a:pt x="369" y="18812"/>
                  <a:pt x="619" y="19061"/>
                  <a:pt x="928" y="19061"/>
                </a:cubicBezTo>
                <a:lnTo>
                  <a:pt x="16564" y="19061"/>
                </a:lnTo>
                <a:cubicBezTo>
                  <a:pt x="16871" y="19061"/>
                  <a:pt x="17123" y="18812"/>
                  <a:pt x="17123" y="18502"/>
                </a:cubicBezTo>
                <a:lnTo>
                  <a:pt x="17123" y="16270"/>
                </a:lnTo>
                <a:cubicBezTo>
                  <a:pt x="17123" y="15960"/>
                  <a:pt x="16871" y="15711"/>
                  <a:pt x="16564" y="15711"/>
                </a:cubicBezTo>
                <a:lnTo>
                  <a:pt x="16005" y="15711"/>
                </a:lnTo>
                <a:lnTo>
                  <a:pt x="16005" y="11111"/>
                </a:lnTo>
                <a:cubicBezTo>
                  <a:pt x="17490" y="10583"/>
                  <a:pt x="17492" y="8479"/>
                  <a:pt x="16005" y="7951"/>
                </a:cubicBezTo>
                <a:lnTo>
                  <a:pt x="16005" y="3351"/>
                </a:lnTo>
                <a:lnTo>
                  <a:pt x="16565" y="3351"/>
                </a:lnTo>
                <a:cubicBezTo>
                  <a:pt x="16873" y="3351"/>
                  <a:pt x="17123" y="3100"/>
                  <a:pt x="17123" y="2792"/>
                </a:cubicBezTo>
                <a:lnTo>
                  <a:pt x="17123" y="558"/>
                </a:lnTo>
                <a:cubicBezTo>
                  <a:pt x="17123" y="250"/>
                  <a:pt x="16873" y="1"/>
                  <a:pt x="165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7" name="Google Shape;637;p20"/>
          <p:cNvGrpSpPr/>
          <p:nvPr/>
        </p:nvGrpSpPr>
        <p:grpSpPr>
          <a:xfrm>
            <a:off x="7456864" y="2952954"/>
            <a:ext cx="424481" cy="424481"/>
            <a:chOff x="4379475" y="2661350"/>
            <a:chExt cx="410325" cy="410325"/>
          </a:xfrm>
        </p:grpSpPr>
        <p:sp>
          <p:nvSpPr>
            <p:cNvPr id="638" name="Google Shape;638;p20"/>
            <p:cNvSpPr/>
            <p:nvPr/>
          </p:nvSpPr>
          <p:spPr>
            <a:xfrm>
              <a:off x="4379475" y="2661350"/>
              <a:ext cx="410325" cy="410325"/>
            </a:xfrm>
            <a:custGeom>
              <a:rect b="b" l="l" r="r" t="t"/>
              <a:pathLst>
                <a:path extrusionOk="0" h="16413" w="16413">
                  <a:moveTo>
                    <a:pt x="8206" y="962"/>
                  </a:moveTo>
                  <a:cubicBezTo>
                    <a:pt x="9682" y="962"/>
                    <a:pt x="11154" y="1412"/>
                    <a:pt x="12406" y="2302"/>
                  </a:cubicBezTo>
                  <a:cubicBezTo>
                    <a:pt x="12489" y="2362"/>
                    <a:pt x="12587" y="2391"/>
                    <a:pt x="12684" y="2391"/>
                  </a:cubicBezTo>
                  <a:cubicBezTo>
                    <a:pt x="12808" y="2391"/>
                    <a:pt x="12931" y="2343"/>
                    <a:pt x="13024" y="2250"/>
                  </a:cubicBezTo>
                  <a:lnTo>
                    <a:pt x="13097" y="2176"/>
                  </a:lnTo>
                  <a:lnTo>
                    <a:pt x="13324" y="3764"/>
                  </a:lnTo>
                  <a:lnTo>
                    <a:pt x="13324" y="3764"/>
                  </a:lnTo>
                  <a:lnTo>
                    <a:pt x="11716" y="3534"/>
                  </a:lnTo>
                  <a:cubicBezTo>
                    <a:pt x="11843" y="3310"/>
                    <a:pt x="11773" y="3026"/>
                    <a:pt x="11555" y="2889"/>
                  </a:cubicBezTo>
                  <a:cubicBezTo>
                    <a:pt x="10555" y="2258"/>
                    <a:pt x="9397" y="1923"/>
                    <a:pt x="8215" y="1923"/>
                  </a:cubicBezTo>
                  <a:cubicBezTo>
                    <a:pt x="8212" y="1923"/>
                    <a:pt x="8210" y="1923"/>
                    <a:pt x="8207" y="1923"/>
                  </a:cubicBezTo>
                  <a:cubicBezTo>
                    <a:pt x="4744" y="1923"/>
                    <a:pt x="1925" y="4742"/>
                    <a:pt x="1925" y="8205"/>
                  </a:cubicBezTo>
                  <a:cubicBezTo>
                    <a:pt x="1925" y="11669"/>
                    <a:pt x="4742" y="14488"/>
                    <a:pt x="8207" y="14488"/>
                  </a:cubicBezTo>
                  <a:cubicBezTo>
                    <a:pt x="11510" y="14488"/>
                    <a:pt x="14225" y="11927"/>
                    <a:pt x="14471" y="8686"/>
                  </a:cubicBezTo>
                  <a:lnTo>
                    <a:pt x="15436" y="8686"/>
                  </a:lnTo>
                  <a:cubicBezTo>
                    <a:pt x="15322" y="10440"/>
                    <a:pt x="14583" y="12073"/>
                    <a:pt x="13330" y="13328"/>
                  </a:cubicBezTo>
                  <a:cubicBezTo>
                    <a:pt x="11947" y="14710"/>
                    <a:pt x="10095" y="15450"/>
                    <a:pt x="8206" y="15450"/>
                  </a:cubicBezTo>
                  <a:cubicBezTo>
                    <a:pt x="7371" y="15450"/>
                    <a:pt x="6529" y="15305"/>
                    <a:pt x="5718" y="15008"/>
                  </a:cubicBezTo>
                  <a:cubicBezTo>
                    <a:pt x="3070" y="14038"/>
                    <a:pt x="1225" y="11621"/>
                    <a:pt x="990" y="8810"/>
                  </a:cubicBezTo>
                  <a:cubicBezTo>
                    <a:pt x="755" y="6000"/>
                    <a:pt x="2171" y="3310"/>
                    <a:pt x="4619" y="1913"/>
                  </a:cubicBezTo>
                  <a:cubicBezTo>
                    <a:pt x="5735" y="1277"/>
                    <a:pt x="6972" y="962"/>
                    <a:pt x="8206" y="962"/>
                  </a:cubicBezTo>
                  <a:close/>
                  <a:moveTo>
                    <a:pt x="8222" y="0"/>
                  </a:moveTo>
                  <a:cubicBezTo>
                    <a:pt x="8217" y="0"/>
                    <a:pt x="8212" y="0"/>
                    <a:pt x="8207" y="0"/>
                  </a:cubicBezTo>
                  <a:cubicBezTo>
                    <a:pt x="6015" y="0"/>
                    <a:pt x="3954" y="854"/>
                    <a:pt x="2404" y="2403"/>
                  </a:cubicBezTo>
                  <a:cubicBezTo>
                    <a:pt x="853" y="3953"/>
                    <a:pt x="0" y="6013"/>
                    <a:pt x="0" y="8207"/>
                  </a:cubicBezTo>
                  <a:cubicBezTo>
                    <a:pt x="0" y="10399"/>
                    <a:pt x="854" y="12458"/>
                    <a:pt x="2404" y="14008"/>
                  </a:cubicBezTo>
                  <a:cubicBezTo>
                    <a:pt x="3953" y="15559"/>
                    <a:pt x="6015" y="16412"/>
                    <a:pt x="8207" y="16412"/>
                  </a:cubicBezTo>
                  <a:cubicBezTo>
                    <a:pt x="10400" y="16412"/>
                    <a:pt x="12459" y="15559"/>
                    <a:pt x="14009" y="14008"/>
                  </a:cubicBezTo>
                  <a:cubicBezTo>
                    <a:pt x="15560" y="12458"/>
                    <a:pt x="16413" y="10398"/>
                    <a:pt x="16413" y="8207"/>
                  </a:cubicBezTo>
                  <a:cubicBezTo>
                    <a:pt x="16413" y="7940"/>
                    <a:pt x="16197" y="7725"/>
                    <a:pt x="15932" y="7725"/>
                  </a:cubicBezTo>
                  <a:lnTo>
                    <a:pt x="13047" y="7725"/>
                  </a:lnTo>
                  <a:cubicBezTo>
                    <a:pt x="12785" y="7730"/>
                    <a:pt x="12576" y="7943"/>
                    <a:pt x="12576" y="8205"/>
                  </a:cubicBezTo>
                  <a:cubicBezTo>
                    <a:pt x="12576" y="8468"/>
                    <a:pt x="12785" y="8681"/>
                    <a:pt x="13047" y="8686"/>
                  </a:cubicBezTo>
                  <a:lnTo>
                    <a:pt x="13506" y="8686"/>
                  </a:lnTo>
                  <a:cubicBezTo>
                    <a:pt x="13451" y="9294"/>
                    <a:pt x="13292" y="9885"/>
                    <a:pt x="13036" y="10439"/>
                  </a:cubicBezTo>
                  <a:lnTo>
                    <a:pt x="12639" y="10209"/>
                  </a:lnTo>
                  <a:cubicBezTo>
                    <a:pt x="12562" y="10163"/>
                    <a:pt x="12477" y="10142"/>
                    <a:pt x="12394" y="10142"/>
                  </a:cubicBezTo>
                  <a:cubicBezTo>
                    <a:pt x="12228" y="10142"/>
                    <a:pt x="12066" y="10228"/>
                    <a:pt x="11977" y="10382"/>
                  </a:cubicBezTo>
                  <a:cubicBezTo>
                    <a:pt x="11843" y="10615"/>
                    <a:pt x="11924" y="10910"/>
                    <a:pt x="12158" y="11042"/>
                  </a:cubicBezTo>
                  <a:lnTo>
                    <a:pt x="12554" y="11271"/>
                  </a:lnTo>
                  <a:cubicBezTo>
                    <a:pt x="12202" y="11767"/>
                    <a:pt x="11769" y="12201"/>
                    <a:pt x="11272" y="12552"/>
                  </a:cubicBezTo>
                  <a:lnTo>
                    <a:pt x="11044" y="12155"/>
                  </a:lnTo>
                  <a:cubicBezTo>
                    <a:pt x="10953" y="12006"/>
                    <a:pt x="10795" y="11923"/>
                    <a:pt x="10632" y="11923"/>
                  </a:cubicBezTo>
                  <a:cubicBezTo>
                    <a:pt x="10550" y="11923"/>
                    <a:pt x="10467" y="11944"/>
                    <a:pt x="10391" y="11988"/>
                  </a:cubicBezTo>
                  <a:cubicBezTo>
                    <a:pt x="10164" y="12119"/>
                    <a:pt x="10085" y="12407"/>
                    <a:pt x="10211" y="12637"/>
                  </a:cubicBezTo>
                  <a:lnTo>
                    <a:pt x="10441" y="13034"/>
                  </a:lnTo>
                  <a:cubicBezTo>
                    <a:pt x="9887" y="13290"/>
                    <a:pt x="9295" y="13450"/>
                    <a:pt x="8688" y="13504"/>
                  </a:cubicBezTo>
                  <a:lnTo>
                    <a:pt x="8688" y="13044"/>
                  </a:lnTo>
                  <a:cubicBezTo>
                    <a:pt x="8688" y="12779"/>
                    <a:pt x="8472" y="12564"/>
                    <a:pt x="8207" y="12564"/>
                  </a:cubicBezTo>
                  <a:cubicBezTo>
                    <a:pt x="7942" y="12564"/>
                    <a:pt x="7727" y="12779"/>
                    <a:pt x="7727" y="13044"/>
                  </a:cubicBezTo>
                  <a:lnTo>
                    <a:pt x="7727" y="13504"/>
                  </a:lnTo>
                  <a:cubicBezTo>
                    <a:pt x="7119" y="13450"/>
                    <a:pt x="6526" y="13290"/>
                    <a:pt x="5974" y="13034"/>
                  </a:cubicBezTo>
                  <a:lnTo>
                    <a:pt x="6204" y="12637"/>
                  </a:lnTo>
                  <a:cubicBezTo>
                    <a:pt x="6341" y="12407"/>
                    <a:pt x="6265" y="12107"/>
                    <a:pt x="6032" y="11972"/>
                  </a:cubicBezTo>
                  <a:cubicBezTo>
                    <a:pt x="5956" y="11928"/>
                    <a:pt x="5874" y="11908"/>
                    <a:pt x="5792" y="11908"/>
                  </a:cubicBezTo>
                  <a:cubicBezTo>
                    <a:pt x="5623" y="11908"/>
                    <a:pt x="5459" y="11997"/>
                    <a:pt x="5371" y="12157"/>
                  </a:cubicBezTo>
                  <a:lnTo>
                    <a:pt x="5142" y="12552"/>
                  </a:lnTo>
                  <a:cubicBezTo>
                    <a:pt x="4646" y="12201"/>
                    <a:pt x="4212" y="11767"/>
                    <a:pt x="3861" y="11271"/>
                  </a:cubicBezTo>
                  <a:lnTo>
                    <a:pt x="4256" y="11042"/>
                  </a:lnTo>
                  <a:cubicBezTo>
                    <a:pt x="4483" y="10907"/>
                    <a:pt x="4559" y="10616"/>
                    <a:pt x="4427" y="10389"/>
                  </a:cubicBezTo>
                  <a:cubicBezTo>
                    <a:pt x="4338" y="10235"/>
                    <a:pt x="4177" y="10148"/>
                    <a:pt x="4011" y="10148"/>
                  </a:cubicBezTo>
                  <a:cubicBezTo>
                    <a:pt x="3931" y="10148"/>
                    <a:pt x="3850" y="10168"/>
                    <a:pt x="3776" y="10210"/>
                  </a:cubicBezTo>
                  <a:lnTo>
                    <a:pt x="3379" y="10439"/>
                  </a:lnTo>
                  <a:cubicBezTo>
                    <a:pt x="3123" y="9887"/>
                    <a:pt x="2963" y="9294"/>
                    <a:pt x="2909" y="8687"/>
                  </a:cubicBezTo>
                  <a:lnTo>
                    <a:pt x="3367" y="8687"/>
                  </a:lnTo>
                  <a:cubicBezTo>
                    <a:pt x="3629" y="8681"/>
                    <a:pt x="3839" y="8468"/>
                    <a:pt x="3839" y="8205"/>
                  </a:cubicBezTo>
                  <a:cubicBezTo>
                    <a:pt x="3839" y="7945"/>
                    <a:pt x="3629" y="7731"/>
                    <a:pt x="3367" y="7725"/>
                  </a:cubicBezTo>
                  <a:lnTo>
                    <a:pt x="2909" y="7725"/>
                  </a:lnTo>
                  <a:cubicBezTo>
                    <a:pt x="2963" y="7119"/>
                    <a:pt x="3123" y="6526"/>
                    <a:pt x="3379" y="5974"/>
                  </a:cubicBezTo>
                  <a:lnTo>
                    <a:pt x="3776" y="6202"/>
                  </a:lnTo>
                  <a:cubicBezTo>
                    <a:pt x="3853" y="6248"/>
                    <a:pt x="3937" y="6269"/>
                    <a:pt x="4020" y="6269"/>
                  </a:cubicBezTo>
                  <a:cubicBezTo>
                    <a:pt x="4186" y="6269"/>
                    <a:pt x="4347" y="6183"/>
                    <a:pt x="4436" y="6029"/>
                  </a:cubicBezTo>
                  <a:cubicBezTo>
                    <a:pt x="4571" y="5798"/>
                    <a:pt x="4489" y="5501"/>
                    <a:pt x="4256" y="5370"/>
                  </a:cubicBezTo>
                  <a:lnTo>
                    <a:pt x="3861" y="5142"/>
                  </a:lnTo>
                  <a:cubicBezTo>
                    <a:pt x="4212" y="4644"/>
                    <a:pt x="4646" y="4212"/>
                    <a:pt x="5142" y="3860"/>
                  </a:cubicBezTo>
                  <a:lnTo>
                    <a:pt x="5371" y="4256"/>
                  </a:lnTo>
                  <a:cubicBezTo>
                    <a:pt x="5459" y="4415"/>
                    <a:pt x="5623" y="4505"/>
                    <a:pt x="5792" y="4505"/>
                  </a:cubicBezTo>
                  <a:cubicBezTo>
                    <a:pt x="5874" y="4505"/>
                    <a:pt x="5956" y="4484"/>
                    <a:pt x="6032" y="4440"/>
                  </a:cubicBezTo>
                  <a:cubicBezTo>
                    <a:pt x="6265" y="4306"/>
                    <a:pt x="6341" y="4005"/>
                    <a:pt x="6204" y="3775"/>
                  </a:cubicBezTo>
                  <a:lnTo>
                    <a:pt x="5974" y="3377"/>
                  </a:lnTo>
                  <a:cubicBezTo>
                    <a:pt x="6526" y="3119"/>
                    <a:pt x="7119" y="2961"/>
                    <a:pt x="7725" y="2907"/>
                  </a:cubicBezTo>
                  <a:lnTo>
                    <a:pt x="7725" y="3365"/>
                  </a:lnTo>
                  <a:cubicBezTo>
                    <a:pt x="7725" y="3631"/>
                    <a:pt x="7941" y="3846"/>
                    <a:pt x="8207" y="3846"/>
                  </a:cubicBezTo>
                  <a:cubicBezTo>
                    <a:pt x="8472" y="3846"/>
                    <a:pt x="8688" y="3631"/>
                    <a:pt x="8688" y="3365"/>
                  </a:cubicBezTo>
                  <a:lnTo>
                    <a:pt x="8688" y="2907"/>
                  </a:lnTo>
                  <a:cubicBezTo>
                    <a:pt x="9319" y="2963"/>
                    <a:pt x="9935" y="3133"/>
                    <a:pt x="10506" y="3406"/>
                  </a:cubicBezTo>
                  <a:lnTo>
                    <a:pt x="10378" y="3537"/>
                  </a:lnTo>
                  <a:cubicBezTo>
                    <a:pt x="10096" y="3816"/>
                    <a:pt x="10257" y="4297"/>
                    <a:pt x="10648" y="4352"/>
                  </a:cubicBezTo>
                  <a:lnTo>
                    <a:pt x="13822" y="4806"/>
                  </a:lnTo>
                  <a:cubicBezTo>
                    <a:pt x="13845" y="4810"/>
                    <a:pt x="13867" y="4811"/>
                    <a:pt x="13889" y="4811"/>
                  </a:cubicBezTo>
                  <a:cubicBezTo>
                    <a:pt x="14176" y="4811"/>
                    <a:pt x="14407" y="4557"/>
                    <a:pt x="14365" y="4262"/>
                  </a:cubicBezTo>
                  <a:lnTo>
                    <a:pt x="13913" y="1088"/>
                  </a:lnTo>
                  <a:cubicBezTo>
                    <a:pt x="13876" y="833"/>
                    <a:pt x="13659" y="675"/>
                    <a:pt x="13434" y="675"/>
                  </a:cubicBezTo>
                  <a:cubicBezTo>
                    <a:pt x="13315" y="675"/>
                    <a:pt x="13194" y="720"/>
                    <a:pt x="13097" y="817"/>
                  </a:cubicBezTo>
                  <a:lnTo>
                    <a:pt x="12624" y="1290"/>
                  </a:lnTo>
                  <a:cubicBezTo>
                    <a:pt x="11310" y="447"/>
                    <a:pt x="9783" y="0"/>
                    <a:pt x="82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0"/>
            <p:cNvSpPr/>
            <p:nvPr/>
          </p:nvSpPr>
          <p:spPr>
            <a:xfrm>
              <a:off x="4526825" y="2778125"/>
              <a:ext cx="140950" cy="140450"/>
            </a:xfrm>
            <a:custGeom>
              <a:rect b="b" l="l" r="r" t="t"/>
              <a:pathLst>
                <a:path extrusionOk="0" h="5618" w="5638">
                  <a:moveTo>
                    <a:pt x="2310" y="3053"/>
                  </a:moveTo>
                  <a:cubicBezTo>
                    <a:pt x="2557" y="3053"/>
                    <a:pt x="2794" y="3244"/>
                    <a:pt x="2794" y="3534"/>
                  </a:cubicBezTo>
                  <a:cubicBezTo>
                    <a:pt x="2794" y="3800"/>
                    <a:pt x="2578" y="4015"/>
                    <a:pt x="2313" y="4015"/>
                  </a:cubicBezTo>
                  <a:cubicBezTo>
                    <a:pt x="1884" y="4015"/>
                    <a:pt x="1670" y="3498"/>
                    <a:pt x="1973" y="3195"/>
                  </a:cubicBezTo>
                  <a:cubicBezTo>
                    <a:pt x="2072" y="3097"/>
                    <a:pt x="2192" y="3053"/>
                    <a:pt x="2310" y="3053"/>
                  </a:cubicBezTo>
                  <a:close/>
                  <a:moveTo>
                    <a:pt x="550" y="0"/>
                  </a:moveTo>
                  <a:cubicBezTo>
                    <a:pt x="468" y="0"/>
                    <a:pt x="386" y="21"/>
                    <a:pt x="310" y="65"/>
                  </a:cubicBezTo>
                  <a:cubicBezTo>
                    <a:pt x="80" y="197"/>
                    <a:pt x="1" y="491"/>
                    <a:pt x="134" y="721"/>
                  </a:cubicBezTo>
                  <a:lnTo>
                    <a:pt x="1216" y="2599"/>
                  </a:lnTo>
                  <a:cubicBezTo>
                    <a:pt x="729" y="3170"/>
                    <a:pt x="761" y="4021"/>
                    <a:pt x="1294" y="4554"/>
                  </a:cubicBezTo>
                  <a:cubicBezTo>
                    <a:pt x="1574" y="4834"/>
                    <a:pt x="1943" y="4976"/>
                    <a:pt x="2313" y="4976"/>
                  </a:cubicBezTo>
                  <a:cubicBezTo>
                    <a:pt x="2645" y="4976"/>
                    <a:pt x="2978" y="4861"/>
                    <a:pt x="3249" y="4630"/>
                  </a:cubicBezTo>
                  <a:lnTo>
                    <a:pt x="4848" y="5553"/>
                  </a:lnTo>
                  <a:cubicBezTo>
                    <a:pt x="4924" y="5596"/>
                    <a:pt x="5007" y="5617"/>
                    <a:pt x="5088" y="5617"/>
                  </a:cubicBezTo>
                  <a:cubicBezTo>
                    <a:pt x="5254" y="5617"/>
                    <a:pt x="5416" y="5531"/>
                    <a:pt x="5504" y="5377"/>
                  </a:cubicBezTo>
                  <a:cubicBezTo>
                    <a:pt x="5638" y="5147"/>
                    <a:pt x="5558" y="4852"/>
                    <a:pt x="5329" y="4721"/>
                  </a:cubicBezTo>
                  <a:lnTo>
                    <a:pt x="3731" y="3798"/>
                  </a:lnTo>
                  <a:cubicBezTo>
                    <a:pt x="3896" y="2911"/>
                    <a:pt x="3215" y="2092"/>
                    <a:pt x="2313" y="2092"/>
                  </a:cubicBezTo>
                  <a:cubicBezTo>
                    <a:pt x="2224" y="2092"/>
                    <a:pt x="2136" y="2101"/>
                    <a:pt x="2050" y="2117"/>
                  </a:cubicBezTo>
                  <a:lnTo>
                    <a:pt x="966" y="241"/>
                  </a:lnTo>
                  <a:cubicBezTo>
                    <a:pt x="877" y="87"/>
                    <a:pt x="715" y="0"/>
                    <a:pt x="5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20"/>
          <p:cNvGrpSpPr/>
          <p:nvPr/>
        </p:nvGrpSpPr>
        <p:grpSpPr>
          <a:xfrm>
            <a:off x="6416552" y="1586733"/>
            <a:ext cx="424480" cy="425578"/>
            <a:chOff x="-44528075" y="1982825"/>
            <a:chExt cx="300900" cy="301700"/>
          </a:xfrm>
        </p:grpSpPr>
        <p:sp>
          <p:nvSpPr>
            <p:cNvPr id="641" name="Google Shape;641;p20"/>
            <p:cNvSpPr/>
            <p:nvPr/>
          </p:nvSpPr>
          <p:spPr>
            <a:xfrm>
              <a:off x="-44528075" y="1982825"/>
              <a:ext cx="300900" cy="301700"/>
            </a:xfrm>
            <a:custGeom>
              <a:rect b="b" l="l" r="r" t="t"/>
              <a:pathLst>
                <a:path extrusionOk="0" h="12068" w="12036">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0"/>
            <p:cNvSpPr/>
            <p:nvPr/>
          </p:nvSpPr>
          <p:spPr>
            <a:xfrm>
              <a:off x="-44455600" y="2053725"/>
              <a:ext cx="17350" cy="18125"/>
            </a:xfrm>
            <a:custGeom>
              <a:rect b="b" l="l" r="r" t="t"/>
              <a:pathLst>
                <a:path extrusionOk="0" h="725" w="694">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0"/>
            <p:cNvSpPr/>
            <p:nvPr/>
          </p:nvSpPr>
          <p:spPr>
            <a:xfrm>
              <a:off x="-44455600"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0"/>
            <p:cNvSpPr/>
            <p:nvPr/>
          </p:nvSpPr>
          <p:spPr>
            <a:xfrm>
              <a:off x="-44314625"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0"/>
            <p:cNvSpPr/>
            <p:nvPr/>
          </p:nvSpPr>
          <p:spPr>
            <a:xfrm>
              <a:off x="-44314625" y="2053725"/>
              <a:ext cx="17350" cy="18125"/>
            </a:xfrm>
            <a:custGeom>
              <a:rect b="b" l="l" r="r" t="t"/>
              <a:pathLst>
                <a:path extrusionOk="0" h="725" w="694">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0"/>
            <p:cNvSpPr/>
            <p:nvPr/>
          </p:nvSpPr>
          <p:spPr>
            <a:xfrm>
              <a:off x="-44447725" y="2062375"/>
              <a:ext cx="143350" cy="140225"/>
            </a:xfrm>
            <a:custGeom>
              <a:rect b="b" l="l" r="r" t="t"/>
              <a:pathLst>
                <a:path extrusionOk="0" h="5609" w="5734">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0"/>
            <p:cNvSpPr/>
            <p:nvPr/>
          </p:nvSpPr>
          <p:spPr>
            <a:xfrm>
              <a:off x="-44403625" y="2107275"/>
              <a:ext cx="53575" cy="52800"/>
            </a:xfrm>
            <a:custGeom>
              <a:rect b="b" l="l" r="r" t="t"/>
              <a:pathLst>
                <a:path extrusionOk="0" h="2112" w="2143">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8" name="Google Shape;648;p20"/>
          <p:cNvGrpSpPr/>
          <p:nvPr/>
        </p:nvGrpSpPr>
        <p:grpSpPr>
          <a:xfrm>
            <a:off x="1125377" y="2912437"/>
            <a:ext cx="389440" cy="505549"/>
            <a:chOff x="-3462150" y="2046625"/>
            <a:chExt cx="224500" cy="291450"/>
          </a:xfrm>
        </p:grpSpPr>
        <p:sp>
          <p:nvSpPr>
            <p:cNvPr id="649" name="Google Shape;649;p20"/>
            <p:cNvSpPr/>
            <p:nvPr/>
          </p:nvSpPr>
          <p:spPr>
            <a:xfrm>
              <a:off x="-3425125" y="2253000"/>
              <a:ext cx="51225" cy="50425"/>
            </a:xfrm>
            <a:custGeom>
              <a:rect b="b" l="l" r="r" t="t"/>
              <a:pathLst>
                <a:path extrusionOk="0" h="2017" w="2049">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0"/>
            <p:cNvSpPr/>
            <p:nvPr/>
          </p:nvSpPr>
          <p:spPr>
            <a:xfrm>
              <a:off x="-3425125" y="2116725"/>
              <a:ext cx="51225" cy="49650"/>
            </a:xfrm>
            <a:custGeom>
              <a:rect b="b" l="l" r="r" t="t"/>
              <a:pathLst>
                <a:path extrusionOk="0" h="1986" w="2049">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0"/>
            <p:cNvSpPr/>
            <p:nvPr/>
          </p:nvSpPr>
          <p:spPr>
            <a:xfrm>
              <a:off x="-3425125" y="2185250"/>
              <a:ext cx="51225" cy="49650"/>
            </a:xfrm>
            <a:custGeom>
              <a:rect b="b" l="l" r="r" t="t"/>
              <a:pathLst>
                <a:path extrusionOk="0" h="1986" w="2049">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0"/>
            <p:cNvSpPr/>
            <p:nvPr/>
          </p:nvSpPr>
          <p:spPr>
            <a:xfrm>
              <a:off x="-3462150" y="2046625"/>
              <a:ext cx="224500" cy="291450"/>
            </a:xfrm>
            <a:custGeom>
              <a:rect b="b" l="l" r="r" t="t"/>
              <a:pathLst>
                <a:path extrusionOk="0" h="11658" w="898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0"/>
            <p:cNvSpPr/>
            <p:nvPr/>
          </p:nvSpPr>
          <p:spPr>
            <a:xfrm>
              <a:off x="-3358175" y="2133275"/>
              <a:ext cx="86650" cy="18125"/>
            </a:xfrm>
            <a:custGeom>
              <a:rect b="b" l="l" r="r" t="t"/>
              <a:pathLst>
                <a:path extrusionOk="0" h="725" w="3466">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0"/>
            <p:cNvSpPr/>
            <p:nvPr/>
          </p:nvSpPr>
          <p:spPr>
            <a:xfrm>
              <a:off x="-3358175" y="2201800"/>
              <a:ext cx="86650" cy="17350"/>
            </a:xfrm>
            <a:custGeom>
              <a:rect b="b" l="l" r="r" t="t"/>
              <a:pathLst>
                <a:path extrusionOk="0" h="694" w="3466">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0"/>
            <p:cNvSpPr/>
            <p:nvPr/>
          </p:nvSpPr>
          <p:spPr>
            <a:xfrm>
              <a:off x="-3358175" y="2270325"/>
              <a:ext cx="86650" cy="18125"/>
            </a:xfrm>
            <a:custGeom>
              <a:rect b="b" l="l" r="r" t="t"/>
              <a:pathLst>
                <a:path extrusionOk="0" h="725" w="3466">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6" name="Google Shape;656;p20"/>
          <p:cNvGrpSpPr/>
          <p:nvPr/>
        </p:nvGrpSpPr>
        <p:grpSpPr>
          <a:xfrm>
            <a:off x="3152220" y="2931009"/>
            <a:ext cx="424478" cy="424444"/>
            <a:chOff x="5283806" y="4129767"/>
            <a:chExt cx="338418" cy="338418"/>
          </a:xfrm>
        </p:grpSpPr>
        <p:sp>
          <p:nvSpPr>
            <p:cNvPr id="657" name="Google Shape;657;p20"/>
            <p:cNvSpPr/>
            <p:nvPr/>
          </p:nvSpPr>
          <p:spPr>
            <a:xfrm>
              <a:off x="5283806" y="4129767"/>
              <a:ext cx="338418" cy="338418"/>
            </a:xfrm>
            <a:custGeom>
              <a:rect b="b" l="l" r="r" t="t"/>
              <a:pathLst>
                <a:path extrusionOk="0" h="11503" w="11503">
                  <a:moveTo>
                    <a:pt x="7454" y="691"/>
                  </a:moveTo>
                  <a:lnTo>
                    <a:pt x="7454" y="2000"/>
                  </a:lnTo>
                  <a:lnTo>
                    <a:pt x="5406" y="2000"/>
                  </a:lnTo>
                  <a:lnTo>
                    <a:pt x="5406" y="691"/>
                  </a:lnTo>
                  <a:close/>
                  <a:moveTo>
                    <a:pt x="10860" y="5096"/>
                  </a:moveTo>
                  <a:lnTo>
                    <a:pt x="10860" y="6406"/>
                  </a:lnTo>
                  <a:lnTo>
                    <a:pt x="8812" y="6406"/>
                  </a:lnTo>
                  <a:lnTo>
                    <a:pt x="8812" y="5096"/>
                  </a:lnTo>
                  <a:close/>
                  <a:moveTo>
                    <a:pt x="3978" y="4668"/>
                  </a:moveTo>
                  <a:lnTo>
                    <a:pt x="3978" y="6835"/>
                  </a:lnTo>
                  <a:lnTo>
                    <a:pt x="715" y="6835"/>
                  </a:lnTo>
                  <a:lnTo>
                    <a:pt x="715" y="4668"/>
                  </a:lnTo>
                  <a:close/>
                  <a:moveTo>
                    <a:pt x="7454" y="9550"/>
                  </a:moveTo>
                  <a:lnTo>
                    <a:pt x="7454" y="10859"/>
                  </a:lnTo>
                  <a:lnTo>
                    <a:pt x="5406" y="10859"/>
                  </a:lnTo>
                  <a:lnTo>
                    <a:pt x="5406" y="9550"/>
                  </a:lnTo>
                  <a:close/>
                  <a:moveTo>
                    <a:pt x="4716" y="0"/>
                  </a:moveTo>
                  <a:lnTo>
                    <a:pt x="4716" y="2643"/>
                  </a:lnTo>
                  <a:lnTo>
                    <a:pt x="6073" y="2643"/>
                  </a:lnTo>
                  <a:lnTo>
                    <a:pt x="6073" y="3334"/>
                  </a:lnTo>
                  <a:cubicBezTo>
                    <a:pt x="6073" y="3715"/>
                    <a:pt x="5764" y="4025"/>
                    <a:pt x="5383" y="4025"/>
                  </a:cubicBezTo>
                  <a:lnTo>
                    <a:pt x="1" y="4025"/>
                  </a:lnTo>
                  <a:lnTo>
                    <a:pt x="1" y="7525"/>
                  </a:lnTo>
                  <a:lnTo>
                    <a:pt x="5383" y="7525"/>
                  </a:lnTo>
                  <a:cubicBezTo>
                    <a:pt x="5764" y="7525"/>
                    <a:pt x="6073" y="7835"/>
                    <a:pt x="6073" y="8216"/>
                  </a:cubicBezTo>
                  <a:lnTo>
                    <a:pt x="6073" y="8883"/>
                  </a:lnTo>
                  <a:lnTo>
                    <a:pt x="4716" y="8883"/>
                  </a:lnTo>
                  <a:lnTo>
                    <a:pt x="4716" y="11502"/>
                  </a:lnTo>
                  <a:lnTo>
                    <a:pt x="8121" y="11502"/>
                  </a:lnTo>
                  <a:lnTo>
                    <a:pt x="8121" y="8883"/>
                  </a:lnTo>
                  <a:lnTo>
                    <a:pt x="6740" y="8883"/>
                  </a:lnTo>
                  <a:lnTo>
                    <a:pt x="6740" y="8216"/>
                  </a:lnTo>
                  <a:cubicBezTo>
                    <a:pt x="6740" y="7478"/>
                    <a:pt x="6145" y="6882"/>
                    <a:pt x="5406" y="6882"/>
                  </a:cubicBezTo>
                  <a:lnTo>
                    <a:pt x="4621" y="6882"/>
                  </a:lnTo>
                  <a:lnTo>
                    <a:pt x="4621" y="6097"/>
                  </a:lnTo>
                  <a:lnTo>
                    <a:pt x="8121" y="6097"/>
                  </a:lnTo>
                  <a:lnTo>
                    <a:pt x="8121" y="7073"/>
                  </a:lnTo>
                  <a:lnTo>
                    <a:pt x="11503" y="7073"/>
                  </a:lnTo>
                  <a:lnTo>
                    <a:pt x="11503" y="4430"/>
                  </a:lnTo>
                  <a:lnTo>
                    <a:pt x="8121" y="4430"/>
                  </a:lnTo>
                  <a:lnTo>
                    <a:pt x="8121" y="5454"/>
                  </a:lnTo>
                  <a:lnTo>
                    <a:pt x="4621" y="5454"/>
                  </a:lnTo>
                  <a:lnTo>
                    <a:pt x="4621" y="4668"/>
                  </a:lnTo>
                  <a:lnTo>
                    <a:pt x="5406" y="4668"/>
                  </a:lnTo>
                  <a:cubicBezTo>
                    <a:pt x="6145" y="4668"/>
                    <a:pt x="6740" y="4072"/>
                    <a:pt x="6740" y="3334"/>
                  </a:cubicBezTo>
                  <a:lnTo>
                    <a:pt x="6740" y="2643"/>
                  </a:lnTo>
                  <a:lnTo>
                    <a:pt x="8121" y="2643"/>
                  </a:lnTo>
                  <a:lnTo>
                    <a:pt x="812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6F7"/>
                </a:solidFill>
                <a:latin typeface="Arial"/>
                <a:ea typeface="Arial"/>
                <a:cs typeface="Arial"/>
                <a:sym typeface="Arial"/>
              </a:endParaRPr>
            </a:p>
          </p:txBody>
        </p:sp>
        <p:grpSp>
          <p:nvGrpSpPr>
            <p:cNvPr id="658" name="Google Shape;658;p20"/>
            <p:cNvGrpSpPr/>
            <p:nvPr/>
          </p:nvGrpSpPr>
          <p:grpSpPr>
            <a:xfrm>
              <a:off x="5323051" y="4290192"/>
              <a:ext cx="59576" cy="19653"/>
              <a:chOff x="5323051" y="4290192"/>
              <a:chExt cx="59576" cy="19653"/>
            </a:xfrm>
          </p:grpSpPr>
          <p:sp>
            <p:nvSpPr>
              <p:cNvPr id="659" name="Google Shape;659;p20"/>
              <p:cNvSpPr/>
              <p:nvPr/>
            </p:nvSpPr>
            <p:spPr>
              <a:xfrm>
                <a:off x="5323051" y="4290192"/>
                <a:ext cx="20329" cy="19653"/>
              </a:xfrm>
              <a:custGeom>
                <a:rect b="b" l="l" r="r" t="t"/>
                <a:pathLst>
                  <a:path extrusionOk="0" h="668" w="691">
                    <a:moveTo>
                      <a:pt x="0" y="1"/>
                    </a:moveTo>
                    <a:lnTo>
                      <a:pt x="0" y="667"/>
                    </a:lnTo>
                    <a:lnTo>
                      <a:pt x="691" y="667"/>
                    </a:lnTo>
                    <a:lnTo>
                      <a:pt x="6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6F7"/>
                  </a:solidFill>
                  <a:latin typeface="Arial"/>
                  <a:ea typeface="Arial"/>
                  <a:cs typeface="Arial"/>
                  <a:sym typeface="Arial"/>
                </a:endParaRPr>
              </a:p>
            </p:txBody>
          </p:sp>
          <p:sp>
            <p:nvSpPr>
              <p:cNvPr id="660" name="Google Shape;660;p20"/>
              <p:cNvSpPr/>
              <p:nvPr/>
            </p:nvSpPr>
            <p:spPr>
              <a:xfrm>
                <a:off x="5362268" y="4290192"/>
                <a:ext cx="20359" cy="19653"/>
              </a:xfrm>
              <a:custGeom>
                <a:rect b="b" l="l" r="r" t="t"/>
                <a:pathLst>
                  <a:path extrusionOk="0" h="668" w="692">
                    <a:moveTo>
                      <a:pt x="1" y="1"/>
                    </a:moveTo>
                    <a:lnTo>
                      <a:pt x="1" y="667"/>
                    </a:lnTo>
                    <a:lnTo>
                      <a:pt x="691" y="667"/>
                    </a:lnTo>
                    <a:lnTo>
                      <a:pt x="6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6F7"/>
                  </a:solidFill>
                  <a:latin typeface="Arial"/>
                  <a:ea typeface="Arial"/>
                  <a:cs typeface="Arial"/>
                  <a:sym typeface="Arial"/>
                </a:endParaRPr>
              </a:p>
            </p:txBody>
          </p:sp>
        </p:grpSp>
      </p:grpSp>
      <p:grpSp>
        <p:nvGrpSpPr>
          <p:cNvPr id="661" name="Google Shape;661;p20"/>
          <p:cNvGrpSpPr/>
          <p:nvPr/>
        </p:nvGrpSpPr>
        <p:grpSpPr>
          <a:xfrm>
            <a:off x="2060398" y="1558854"/>
            <a:ext cx="559990" cy="415231"/>
            <a:chOff x="4835930" y="1910754"/>
            <a:chExt cx="394609" cy="292622"/>
          </a:xfrm>
        </p:grpSpPr>
        <p:sp>
          <p:nvSpPr>
            <p:cNvPr id="662" name="Google Shape;662;p20"/>
            <p:cNvSpPr/>
            <p:nvPr/>
          </p:nvSpPr>
          <p:spPr>
            <a:xfrm>
              <a:off x="4835930" y="1910754"/>
              <a:ext cx="394609" cy="292622"/>
            </a:xfrm>
            <a:custGeom>
              <a:rect b="b" l="l" r="r" t="t"/>
              <a:pathLst>
                <a:path extrusionOk="0" h="14524" w="19586">
                  <a:moveTo>
                    <a:pt x="8320" y="1117"/>
                  </a:moveTo>
                  <a:lnTo>
                    <a:pt x="8320" y="6517"/>
                  </a:lnTo>
                  <a:cubicBezTo>
                    <a:pt x="8320" y="6720"/>
                    <a:pt x="8353" y="6725"/>
                    <a:pt x="9009" y="7819"/>
                  </a:cubicBezTo>
                  <a:lnTo>
                    <a:pt x="4282" y="7819"/>
                  </a:lnTo>
                  <a:cubicBezTo>
                    <a:pt x="4941" y="6720"/>
                    <a:pt x="4970" y="6720"/>
                    <a:pt x="4970" y="6517"/>
                  </a:cubicBezTo>
                  <a:lnTo>
                    <a:pt x="4970" y="1117"/>
                  </a:lnTo>
                  <a:close/>
                  <a:moveTo>
                    <a:pt x="16237" y="1117"/>
                  </a:moveTo>
                  <a:lnTo>
                    <a:pt x="16237" y="5623"/>
                  </a:lnTo>
                  <a:cubicBezTo>
                    <a:pt x="16237" y="5823"/>
                    <a:pt x="16343" y="6007"/>
                    <a:pt x="16516" y="6107"/>
                  </a:cubicBezTo>
                  <a:cubicBezTo>
                    <a:pt x="17870" y="6892"/>
                    <a:pt x="18662" y="8442"/>
                    <a:pt x="18431" y="10051"/>
                  </a:cubicBezTo>
                  <a:lnTo>
                    <a:pt x="11655" y="10051"/>
                  </a:lnTo>
                  <a:lnTo>
                    <a:pt x="10762" y="8566"/>
                  </a:lnTo>
                  <a:cubicBezTo>
                    <a:pt x="11018" y="7530"/>
                    <a:pt x="11683" y="6641"/>
                    <a:pt x="12608" y="6107"/>
                  </a:cubicBezTo>
                  <a:cubicBezTo>
                    <a:pt x="12780" y="6007"/>
                    <a:pt x="12886" y="5823"/>
                    <a:pt x="12886" y="5623"/>
                  </a:cubicBezTo>
                  <a:lnTo>
                    <a:pt x="12886" y="1117"/>
                  </a:lnTo>
                  <a:close/>
                  <a:moveTo>
                    <a:pt x="18090" y="11169"/>
                  </a:moveTo>
                  <a:cubicBezTo>
                    <a:pt x="17412" y="12592"/>
                    <a:pt x="16005" y="13403"/>
                    <a:pt x="14553" y="13403"/>
                  </a:cubicBezTo>
                  <a:cubicBezTo>
                    <a:pt x="13930" y="13403"/>
                    <a:pt x="13298" y="13253"/>
                    <a:pt x="12713" y="12939"/>
                  </a:cubicBezTo>
                  <a:cubicBezTo>
                    <a:pt x="12922" y="12058"/>
                    <a:pt x="12496" y="11459"/>
                    <a:pt x="12323" y="11169"/>
                  </a:cubicBezTo>
                  <a:close/>
                  <a:moveTo>
                    <a:pt x="9680" y="8935"/>
                  </a:moveTo>
                  <a:lnTo>
                    <a:pt x="11516" y="11994"/>
                  </a:lnTo>
                  <a:cubicBezTo>
                    <a:pt x="11888" y="12614"/>
                    <a:pt x="11441" y="13404"/>
                    <a:pt x="10718" y="13404"/>
                  </a:cubicBezTo>
                  <a:lnTo>
                    <a:pt x="2576" y="13404"/>
                  </a:lnTo>
                  <a:cubicBezTo>
                    <a:pt x="1852" y="13404"/>
                    <a:pt x="1405" y="12614"/>
                    <a:pt x="1778" y="11994"/>
                  </a:cubicBezTo>
                  <a:lnTo>
                    <a:pt x="3613" y="8935"/>
                  </a:lnTo>
                  <a:close/>
                  <a:moveTo>
                    <a:pt x="9448" y="1"/>
                  </a:moveTo>
                  <a:cubicBezTo>
                    <a:pt x="9444" y="1"/>
                    <a:pt x="9440" y="1"/>
                    <a:pt x="9437" y="1"/>
                  </a:cubicBezTo>
                  <a:lnTo>
                    <a:pt x="3853" y="1"/>
                  </a:lnTo>
                  <a:cubicBezTo>
                    <a:pt x="3548" y="5"/>
                    <a:pt x="3305" y="255"/>
                    <a:pt x="3305" y="558"/>
                  </a:cubicBezTo>
                  <a:cubicBezTo>
                    <a:pt x="3305" y="863"/>
                    <a:pt x="3548" y="1111"/>
                    <a:pt x="3853" y="1117"/>
                  </a:cubicBezTo>
                  <a:lnTo>
                    <a:pt x="3853" y="6360"/>
                  </a:lnTo>
                  <a:lnTo>
                    <a:pt x="820" y="11419"/>
                  </a:lnTo>
                  <a:cubicBezTo>
                    <a:pt x="1" y="12783"/>
                    <a:pt x="982" y="14520"/>
                    <a:pt x="2576" y="14520"/>
                  </a:cubicBezTo>
                  <a:lnTo>
                    <a:pt x="10718" y="14520"/>
                  </a:lnTo>
                  <a:cubicBezTo>
                    <a:pt x="10721" y="14520"/>
                    <a:pt x="10725" y="14520"/>
                    <a:pt x="10729" y="14520"/>
                  </a:cubicBezTo>
                  <a:cubicBezTo>
                    <a:pt x="11272" y="14520"/>
                    <a:pt x="11792" y="14302"/>
                    <a:pt x="12172" y="13916"/>
                  </a:cubicBezTo>
                  <a:cubicBezTo>
                    <a:pt x="12942" y="14333"/>
                    <a:pt x="13753" y="14524"/>
                    <a:pt x="14545" y="14524"/>
                  </a:cubicBezTo>
                  <a:cubicBezTo>
                    <a:pt x="17173" y="14524"/>
                    <a:pt x="19586" y="12418"/>
                    <a:pt x="19586" y="9494"/>
                  </a:cubicBezTo>
                  <a:cubicBezTo>
                    <a:pt x="19583" y="7816"/>
                    <a:pt x="18746" y="6249"/>
                    <a:pt x="17353" y="5314"/>
                  </a:cubicBezTo>
                  <a:lnTo>
                    <a:pt x="17353" y="1117"/>
                  </a:lnTo>
                  <a:cubicBezTo>
                    <a:pt x="17357" y="1117"/>
                    <a:pt x="17360" y="1117"/>
                    <a:pt x="17364" y="1117"/>
                  </a:cubicBezTo>
                  <a:cubicBezTo>
                    <a:pt x="17671" y="1117"/>
                    <a:pt x="17921" y="867"/>
                    <a:pt x="17921" y="558"/>
                  </a:cubicBezTo>
                  <a:cubicBezTo>
                    <a:pt x="17921" y="250"/>
                    <a:pt x="17671" y="1"/>
                    <a:pt x="17364" y="1"/>
                  </a:cubicBezTo>
                  <a:cubicBezTo>
                    <a:pt x="17360" y="1"/>
                    <a:pt x="17357" y="1"/>
                    <a:pt x="17353" y="1"/>
                  </a:cubicBezTo>
                  <a:lnTo>
                    <a:pt x="11767" y="1"/>
                  </a:lnTo>
                  <a:cubicBezTo>
                    <a:pt x="11462" y="5"/>
                    <a:pt x="11218" y="255"/>
                    <a:pt x="11218" y="558"/>
                  </a:cubicBezTo>
                  <a:cubicBezTo>
                    <a:pt x="11218" y="863"/>
                    <a:pt x="11462" y="1111"/>
                    <a:pt x="11767" y="1117"/>
                  </a:cubicBezTo>
                  <a:lnTo>
                    <a:pt x="11767" y="5314"/>
                  </a:lnTo>
                  <a:cubicBezTo>
                    <a:pt x="11014" y="5817"/>
                    <a:pt x="10411" y="6515"/>
                    <a:pt x="10021" y="7333"/>
                  </a:cubicBezTo>
                  <a:lnTo>
                    <a:pt x="9437" y="6360"/>
                  </a:lnTo>
                  <a:lnTo>
                    <a:pt x="9437" y="1117"/>
                  </a:lnTo>
                  <a:cubicBezTo>
                    <a:pt x="9440" y="1117"/>
                    <a:pt x="9444" y="1117"/>
                    <a:pt x="9448" y="1117"/>
                  </a:cubicBezTo>
                  <a:cubicBezTo>
                    <a:pt x="9755" y="1117"/>
                    <a:pt x="10006" y="867"/>
                    <a:pt x="10006" y="558"/>
                  </a:cubicBezTo>
                  <a:cubicBezTo>
                    <a:pt x="10006" y="250"/>
                    <a:pt x="9755" y="1"/>
                    <a:pt x="94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0"/>
            <p:cNvSpPr/>
            <p:nvPr/>
          </p:nvSpPr>
          <p:spPr>
            <a:xfrm>
              <a:off x="4932275" y="2114405"/>
              <a:ext cx="26313" cy="22525"/>
            </a:xfrm>
            <a:custGeom>
              <a:rect b="b" l="l" r="r" t="t"/>
              <a:pathLst>
                <a:path extrusionOk="0" h="1118" w="1306">
                  <a:moveTo>
                    <a:pt x="747" y="0"/>
                  </a:moveTo>
                  <a:cubicBezTo>
                    <a:pt x="249" y="0"/>
                    <a:pt x="1" y="601"/>
                    <a:pt x="352" y="954"/>
                  </a:cubicBezTo>
                  <a:cubicBezTo>
                    <a:pt x="459" y="1061"/>
                    <a:pt x="602" y="1117"/>
                    <a:pt x="747" y="1117"/>
                  </a:cubicBezTo>
                  <a:cubicBezTo>
                    <a:pt x="819" y="1117"/>
                    <a:pt x="892" y="1103"/>
                    <a:pt x="960" y="1075"/>
                  </a:cubicBezTo>
                  <a:cubicBezTo>
                    <a:pt x="1170" y="988"/>
                    <a:pt x="1306" y="785"/>
                    <a:pt x="1306" y="558"/>
                  </a:cubicBezTo>
                  <a:cubicBezTo>
                    <a:pt x="1306" y="250"/>
                    <a:pt x="1056" y="0"/>
                    <a:pt x="7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0"/>
            <p:cNvSpPr/>
            <p:nvPr/>
          </p:nvSpPr>
          <p:spPr>
            <a:xfrm>
              <a:off x="4977265" y="2136527"/>
              <a:ext cx="26313" cy="22525"/>
            </a:xfrm>
            <a:custGeom>
              <a:rect b="b" l="l" r="r" t="t"/>
              <a:pathLst>
                <a:path extrusionOk="0" h="1118" w="1306">
                  <a:moveTo>
                    <a:pt x="748" y="1"/>
                  </a:moveTo>
                  <a:cubicBezTo>
                    <a:pt x="250" y="1"/>
                    <a:pt x="1" y="601"/>
                    <a:pt x="352" y="954"/>
                  </a:cubicBezTo>
                  <a:cubicBezTo>
                    <a:pt x="459" y="1061"/>
                    <a:pt x="602" y="1118"/>
                    <a:pt x="747" y="1118"/>
                  </a:cubicBezTo>
                  <a:cubicBezTo>
                    <a:pt x="820" y="1118"/>
                    <a:pt x="892" y="1104"/>
                    <a:pt x="962" y="1075"/>
                  </a:cubicBezTo>
                  <a:cubicBezTo>
                    <a:pt x="1169" y="988"/>
                    <a:pt x="1305" y="784"/>
                    <a:pt x="1305" y="558"/>
                  </a:cubicBezTo>
                  <a:cubicBezTo>
                    <a:pt x="1305" y="250"/>
                    <a:pt x="1056" y="1"/>
                    <a:pt x="7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0"/>
            <p:cNvSpPr/>
            <p:nvPr/>
          </p:nvSpPr>
          <p:spPr>
            <a:xfrm>
              <a:off x="5091723" y="2068267"/>
              <a:ext cx="26313" cy="22525"/>
            </a:xfrm>
            <a:custGeom>
              <a:rect b="b" l="l" r="r" t="t"/>
              <a:pathLst>
                <a:path extrusionOk="0" h="1118" w="1306">
                  <a:moveTo>
                    <a:pt x="748" y="1"/>
                  </a:moveTo>
                  <a:cubicBezTo>
                    <a:pt x="250" y="1"/>
                    <a:pt x="0" y="601"/>
                    <a:pt x="352" y="954"/>
                  </a:cubicBezTo>
                  <a:cubicBezTo>
                    <a:pt x="458" y="1061"/>
                    <a:pt x="601" y="1118"/>
                    <a:pt x="747" y="1118"/>
                  </a:cubicBezTo>
                  <a:cubicBezTo>
                    <a:pt x="819" y="1118"/>
                    <a:pt x="892" y="1104"/>
                    <a:pt x="961" y="1075"/>
                  </a:cubicBezTo>
                  <a:cubicBezTo>
                    <a:pt x="1169" y="988"/>
                    <a:pt x="1305" y="785"/>
                    <a:pt x="1305" y="558"/>
                  </a:cubicBezTo>
                  <a:cubicBezTo>
                    <a:pt x="1305" y="250"/>
                    <a:pt x="1055" y="1"/>
                    <a:pt x="7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0"/>
            <p:cNvSpPr/>
            <p:nvPr/>
          </p:nvSpPr>
          <p:spPr>
            <a:xfrm>
              <a:off x="5136732" y="2051766"/>
              <a:ext cx="26313" cy="22505"/>
            </a:xfrm>
            <a:custGeom>
              <a:rect b="b" l="l" r="r" t="t"/>
              <a:pathLst>
                <a:path extrusionOk="0" h="1117" w="1306">
                  <a:moveTo>
                    <a:pt x="746" y="1"/>
                  </a:moveTo>
                  <a:cubicBezTo>
                    <a:pt x="249" y="1"/>
                    <a:pt x="1" y="601"/>
                    <a:pt x="352" y="953"/>
                  </a:cubicBezTo>
                  <a:cubicBezTo>
                    <a:pt x="459" y="1060"/>
                    <a:pt x="601" y="1116"/>
                    <a:pt x="746" y="1116"/>
                  </a:cubicBezTo>
                  <a:cubicBezTo>
                    <a:pt x="818" y="1116"/>
                    <a:pt x="891" y="1102"/>
                    <a:pt x="960" y="1074"/>
                  </a:cubicBezTo>
                  <a:cubicBezTo>
                    <a:pt x="1169" y="988"/>
                    <a:pt x="1305" y="784"/>
                    <a:pt x="1305" y="558"/>
                  </a:cubicBezTo>
                  <a:cubicBezTo>
                    <a:pt x="1305" y="250"/>
                    <a:pt x="1054"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7" name="Google Shape;667;p20"/>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21"/>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FEATURE SELECTION</a:t>
            </a:r>
            <a:endParaRPr>
              <a:solidFill>
                <a:srgbClr val="657E93"/>
              </a:solidFill>
            </a:endParaRPr>
          </a:p>
        </p:txBody>
      </p:sp>
      <p:pic>
        <p:nvPicPr>
          <p:cNvPr id="673" name="Google Shape;673;p21"/>
          <p:cNvPicPr preferRelativeResize="0"/>
          <p:nvPr/>
        </p:nvPicPr>
        <p:blipFill rotWithShape="1">
          <a:blip r:embed="rId3">
            <a:alphaModFix/>
          </a:blip>
          <a:srcRect b="0" l="0" r="0" t="0"/>
          <a:stretch/>
        </p:blipFill>
        <p:spPr>
          <a:xfrm>
            <a:off x="349725" y="928324"/>
            <a:ext cx="2877800" cy="2184100"/>
          </a:xfrm>
          <a:prstGeom prst="rect">
            <a:avLst/>
          </a:prstGeom>
          <a:noFill/>
          <a:ln>
            <a:noFill/>
          </a:ln>
        </p:spPr>
      </p:pic>
      <p:pic>
        <p:nvPicPr>
          <p:cNvPr id="674" name="Google Shape;674;p21"/>
          <p:cNvPicPr preferRelativeResize="0"/>
          <p:nvPr/>
        </p:nvPicPr>
        <p:blipFill rotWithShape="1">
          <a:blip r:embed="rId4">
            <a:alphaModFix/>
          </a:blip>
          <a:srcRect b="0" l="0" r="0" t="0"/>
          <a:stretch/>
        </p:blipFill>
        <p:spPr>
          <a:xfrm>
            <a:off x="3774325" y="880726"/>
            <a:ext cx="3581025" cy="3633300"/>
          </a:xfrm>
          <a:prstGeom prst="rect">
            <a:avLst/>
          </a:prstGeom>
          <a:noFill/>
          <a:ln>
            <a:noFill/>
          </a:ln>
        </p:spPr>
      </p:pic>
      <p:sp>
        <p:nvSpPr>
          <p:cNvPr id="675" name="Google Shape;675;p21"/>
          <p:cNvSpPr txBox="1"/>
          <p:nvPr>
            <p:ph idx="4294967295"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Categorical Feature</a:t>
            </a:r>
            <a:endParaRPr b="1" sz="1300">
              <a:solidFill>
                <a:srgbClr val="657E93"/>
              </a:solidFill>
            </a:endParaRPr>
          </a:p>
        </p:txBody>
      </p:sp>
      <p:sp>
        <p:nvSpPr>
          <p:cNvPr id="676" name="Google Shape;676;p21"/>
          <p:cNvSpPr txBox="1"/>
          <p:nvPr>
            <p:ph idx="4294967295" type="body"/>
          </p:nvPr>
        </p:nvSpPr>
        <p:spPr>
          <a:xfrm>
            <a:off x="3760856"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Numerical  Feature</a:t>
            </a:r>
            <a:endParaRPr b="1" sz="1300">
              <a:solidFill>
                <a:srgbClr val="657E93"/>
              </a:solidFill>
            </a:endParaRPr>
          </a:p>
        </p:txBody>
      </p:sp>
      <p:sp>
        <p:nvSpPr>
          <p:cNvPr id="677" name="Google Shape;677;p21"/>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678" name="Google Shape;678;p21"/>
          <p:cNvSpPr/>
          <p:nvPr/>
        </p:nvSpPr>
        <p:spPr>
          <a:xfrm>
            <a:off x="3760825" y="2110125"/>
            <a:ext cx="3581100" cy="14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1"/>
          <p:cNvSpPr/>
          <p:nvPr/>
        </p:nvSpPr>
        <p:spPr>
          <a:xfrm>
            <a:off x="310825" y="1121450"/>
            <a:ext cx="2955600" cy="1782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1"/>
          <p:cNvSpPr/>
          <p:nvPr/>
        </p:nvSpPr>
        <p:spPr>
          <a:xfrm>
            <a:off x="3773916" y="4335825"/>
            <a:ext cx="3567900" cy="17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1"/>
          <p:cNvSpPr/>
          <p:nvPr/>
        </p:nvSpPr>
        <p:spPr>
          <a:xfrm>
            <a:off x="3774325" y="3827725"/>
            <a:ext cx="3581100" cy="312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82" name="Google Shape;682;p21"/>
          <p:cNvSpPr/>
          <p:nvPr/>
        </p:nvSpPr>
        <p:spPr>
          <a:xfrm>
            <a:off x="3773916" y="3169000"/>
            <a:ext cx="3567900" cy="46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83" name="Google Shape;683;p21"/>
          <p:cNvSpPr txBox="1"/>
          <p:nvPr/>
        </p:nvSpPr>
        <p:spPr>
          <a:xfrm>
            <a:off x="206425" y="3220350"/>
            <a:ext cx="33645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Feature selection with  correlation is a quantified approach to help us decide which features are not important and best be dropped.</a:t>
            </a:r>
            <a:endParaRPr b="0" i="0" sz="1400" u="none" cap="none" strike="noStrike">
              <a:solidFill>
                <a:srgbClr val="000000"/>
              </a:solidFill>
              <a:latin typeface="Lato"/>
              <a:ea typeface="Lato"/>
              <a:cs typeface="Lato"/>
              <a:sym typeface="Lato"/>
            </a:endParaRPr>
          </a:p>
        </p:txBody>
      </p:sp>
      <p:sp>
        <p:nvSpPr>
          <p:cNvPr id="684" name="Google Shape;684;p21"/>
          <p:cNvSpPr/>
          <p:nvPr/>
        </p:nvSpPr>
        <p:spPr>
          <a:xfrm>
            <a:off x="310825" y="1467125"/>
            <a:ext cx="2955600" cy="1782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5" name="Google Shape;685;p21"/>
          <p:cNvGrpSpPr/>
          <p:nvPr/>
        </p:nvGrpSpPr>
        <p:grpSpPr>
          <a:xfrm>
            <a:off x="310725" y="2278825"/>
            <a:ext cx="7044700" cy="2047525"/>
            <a:chOff x="310725" y="2278825"/>
            <a:chExt cx="7044700" cy="2047525"/>
          </a:xfrm>
        </p:grpSpPr>
        <p:sp>
          <p:nvSpPr>
            <p:cNvPr id="686" name="Google Shape;686;p21"/>
            <p:cNvSpPr/>
            <p:nvPr/>
          </p:nvSpPr>
          <p:spPr>
            <a:xfrm>
              <a:off x="310825" y="2726500"/>
              <a:ext cx="2955600" cy="1734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1"/>
            <p:cNvSpPr/>
            <p:nvPr/>
          </p:nvSpPr>
          <p:spPr>
            <a:xfrm>
              <a:off x="3760849" y="2278825"/>
              <a:ext cx="3581100" cy="1782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1"/>
            <p:cNvSpPr/>
            <p:nvPr/>
          </p:nvSpPr>
          <p:spPr>
            <a:xfrm>
              <a:off x="3760849" y="2611275"/>
              <a:ext cx="3567900" cy="1782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1"/>
            <p:cNvSpPr/>
            <p:nvPr/>
          </p:nvSpPr>
          <p:spPr>
            <a:xfrm>
              <a:off x="3773916" y="2968925"/>
              <a:ext cx="3567900" cy="1434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1"/>
            <p:cNvSpPr/>
            <p:nvPr/>
          </p:nvSpPr>
          <p:spPr>
            <a:xfrm>
              <a:off x="3774325" y="4152950"/>
              <a:ext cx="3581100" cy="1734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1"/>
            <p:cNvSpPr/>
            <p:nvPr/>
          </p:nvSpPr>
          <p:spPr>
            <a:xfrm>
              <a:off x="310725" y="2360700"/>
              <a:ext cx="2955600" cy="1782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2" name="Google Shape;692;p21"/>
          <p:cNvSpPr/>
          <p:nvPr/>
        </p:nvSpPr>
        <p:spPr>
          <a:xfrm>
            <a:off x="7758038" y="4022025"/>
            <a:ext cx="363000" cy="1782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93" name="Google Shape;693;p21"/>
          <p:cNvSpPr/>
          <p:nvPr/>
        </p:nvSpPr>
        <p:spPr>
          <a:xfrm>
            <a:off x="7758038" y="3763025"/>
            <a:ext cx="363000" cy="17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94" name="Google Shape;694;p21"/>
          <p:cNvSpPr txBox="1"/>
          <p:nvPr/>
        </p:nvSpPr>
        <p:spPr>
          <a:xfrm>
            <a:off x="8197313" y="3652025"/>
            <a:ext cx="85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Lato"/>
                <a:ea typeface="Lato"/>
                <a:cs typeface="Lato"/>
                <a:sym typeface="Lato"/>
              </a:rPr>
              <a:t>dropped</a:t>
            </a:r>
            <a:endParaRPr b="0" i="0" sz="900" u="none" cap="none" strike="noStrike">
              <a:solidFill>
                <a:srgbClr val="000000"/>
              </a:solidFill>
              <a:latin typeface="Lato"/>
              <a:ea typeface="Lato"/>
              <a:cs typeface="Lato"/>
              <a:sym typeface="Lato"/>
            </a:endParaRPr>
          </a:p>
        </p:txBody>
      </p:sp>
      <p:sp>
        <p:nvSpPr>
          <p:cNvPr id="695" name="Google Shape;695;p21"/>
          <p:cNvSpPr txBox="1"/>
          <p:nvPr/>
        </p:nvSpPr>
        <p:spPr>
          <a:xfrm>
            <a:off x="8197313" y="3911025"/>
            <a:ext cx="858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Lato"/>
                <a:ea typeface="Lato"/>
                <a:cs typeface="Lato"/>
                <a:sym typeface="Lato"/>
              </a:rPr>
              <a:t>no significant effect</a:t>
            </a:r>
            <a:endParaRPr b="0" i="0" sz="900" u="none" cap="none" strike="noStrike">
              <a:solidFill>
                <a:srgbClr val="000000"/>
              </a:solidFill>
              <a:latin typeface="Lato"/>
              <a:ea typeface="Lato"/>
              <a:cs typeface="Lato"/>
              <a:sym typeface="Lato"/>
            </a:endParaRPr>
          </a:p>
        </p:txBody>
      </p:sp>
      <p:sp>
        <p:nvSpPr>
          <p:cNvPr id="696" name="Google Shape;696;p21"/>
          <p:cNvSpPr/>
          <p:nvPr/>
        </p:nvSpPr>
        <p:spPr>
          <a:xfrm>
            <a:off x="310825" y="2934700"/>
            <a:ext cx="2955600" cy="1434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0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22"/>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FEATURE ENGINEERING</a:t>
            </a:r>
            <a:endParaRPr>
              <a:solidFill>
                <a:srgbClr val="657E93"/>
              </a:solidFill>
            </a:endParaRPr>
          </a:p>
        </p:txBody>
      </p:sp>
      <p:sp>
        <p:nvSpPr>
          <p:cNvPr id="702" name="Google Shape;702;p22"/>
          <p:cNvSpPr txBox="1"/>
          <p:nvPr/>
        </p:nvSpPr>
        <p:spPr>
          <a:xfrm>
            <a:off x="329176" y="668000"/>
            <a:ext cx="8310000" cy="1246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chemeClr val="accent2"/>
                </a:solidFill>
                <a:highlight>
                  <a:srgbClr val="FFFFFF"/>
                </a:highlight>
                <a:latin typeface="Arial"/>
                <a:ea typeface="Arial"/>
                <a:cs typeface="Arial"/>
                <a:sym typeface="Arial"/>
              </a:rPr>
              <a:t>Several treatments:</a:t>
            </a:r>
            <a:endParaRPr b="0" i="0" sz="1200" u="none" cap="none" strike="noStrike">
              <a:solidFill>
                <a:srgbClr val="FF0000"/>
              </a:solidFill>
              <a:latin typeface="Arial"/>
              <a:ea typeface="Arial"/>
              <a:cs typeface="Arial"/>
              <a:sym typeface="Arial"/>
            </a:endParaRPr>
          </a:p>
          <a:p>
            <a:pPr indent="-304800" lvl="0" marL="457200" marR="0" rtl="0" algn="l">
              <a:lnSpc>
                <a:spcPct val="150000"/>
              </a:lnSpc>
              <a:spcBef>
                <a:spcPts val="0"/>
              </a:spcBef>
              <a:spcAft>
                <a:spcPts val="0"/>
              </a:spcAft>
              <a:buClr>
                <a:schemeClr val="accent2"/>
              </a:buClr>
              <a:buSzPts val="1200"/>
              <a:buFont typeface="Arial"/>
              <a:buAutoNum type="arabicPeriod"/>
            </a:pPr>
            <a:r>
              <a:rPr b="0" i="0" lang="en" sz="1200" u="none" cap="none" strike="noStrike">
                <a:solidFill>
                  <a:srgbClr val="000000"/>
                </a:solidFill>
                <a:latin typeface="Arial"/>
                <a:ea typeface="Arial"/>
                <a:cs typeface="Arial"/>
                <a:sym typeface="Arial"/>
              </a:rPr>
              <a:t>Remove unnecessary features in modeling to prevent leaking</a:t>
            </a:r>
            <a:endParaRPr b="0" i="0" sz="1200" u="none" cap="none" strike="noStrike">
              <a:solidFill>
                <a:srgbClr val="000000"/>
              </a:solidFill>
              <a:latin typeface="Arial"/>
              <a:ea typeface="Arial"/>
              <a:cs typeface="Arial"/>
              <a:sym typeface="Arial"/>
            </a:endParaRPr>
          </a:p>
          <a:p>
            <a:pPr indent="-304800" lvl="0" marL="457200" marR="0" rtl="0" algn="l">
              <a:lnSpc>
                <a:spcPct val="150000"/>
              </a:lnSpc>
              <a:spcBef>
                <a:spcPts val="0"/>
              </a:spcBef>
              <a:spcAft>
                <a:spcPts val="0"/>
              </a:spcAft>
              <a:buClr>
                <a:schemeClr val="accent2"/>
              </a:buClr>
              <a:buSzPts val="1200"/>
              <a:buFont typeface="Arial"/>
              <a:buAutoNum type="arabicPeriod"/>
            </a:pPr>
            <a:r>
              <a:rPr b="0" i="0" lang="en" sz="1200" u="none" cap="none" strike="noStrike">
                <a:solidFill>
                  <a:srgbClr val="000000"/>
                </a:solidFill>
                <a:latin typeface="Arial"/>
                <a:ea typeface="Arial"/>
                <a:cs typeface="Arial"/>
                <a:sym typeface="Arial"/>
              </a:rPr>
              <a:t>Encoding categorical data as additional features for modeling</a:t>
            </a:r>
            <a:endParaRPr b="0" i="0" sz="1200" u="none" cap="none" strike="noStrike">
              <a:solidFill>
                <a:srgbClr val="000000"/>
              </a:solidFill>
              <a:latin typeface="Arial"/>
              <a:ea typeface="Arial"/>
              <a:cs typeface="Arial"/>
              <a:sym typeface="Arial"/>
            </a:endParaRPr>
          </a:p>
          <a:p>
            <a:pPr indent="-304800" lvl="0" marL="457200" marR="0" rtl="0" algn="l">
              <a:lnSpc>
                <a:spcPct val="150000"/>
              </a:lnSpc>
              <a:spcBef>
                <a:spcPts val="0"/>
              </a:spcBef>
              <a:spcAft>
                <a:spcPts val="0"/>
              </a:spcAft>
              <a:buClr>
                <a:schemeClr val="accent2"/>
              </a:buClr>
              <a:buSzPts val="1200"/>
              <a:buFont typeface="Arial"/>
              <a:buAutoNum type="arabicPeriod"/>
            </a:pPr>
            <a:r>
              <a:rPr b="0" i="0" lang="en" sz="1200" u="none" cap="none" strike="noStrike">
                <a:solidFill>
                  <a:srgbClr val="000000"/>
                </a:solidFill>
                <a:latin typeface="Arial"/>
                <a:ea typeface="Arial"/>
                <a:cs typeface="Arial"/>
                <a:sym typeface="Arial"/>
              </a:rPr>
              <a:t>Splitting data between train and test</a:t>
            </a:r>
            <a:endParaRPr b="0" i="0" sz="1200" u="none" cap="none" strike="noStrike">
              <a:solidFill>
                <a:srgbClr val="000000"/>
              </a:solidFill>
              <a:latin typeface="Arial"/>
              <a:ea typeface="Arial"/>
              <a:cs typeface="Arial"/>
              <a:sym typeface="Arial"/>
            </a:endParaRPr>
          </a:p>
        </p:txBody>
      </p:sp>
      <p:grpSp>
        <p:nvGrpSpPr>
          <p:cNvPr id="703" name="Google Shape;703;p22"/>
          <p:cNvGrpSpPr/>
          <p:nvPr/>
        </p:nvGrpSpPr>
        <p:grpSpPr>
          <a:xfrm>
            <a:off x="1239850" y="2065075"/>
            <a:ext cx="7135825" cy="1254000"/>
            <a:chOff x="2187350" y="3510850"/>
            <a:chExt cx="7135825" cy="1254000"/>
          </a:xfrm>
        </p:grpSpPr>
        <p:sp>
          <p:nvSpPr>
            <p:cNvPr id="704" name="Google Shape;704;p22"/>
            <p:cNvSpPr/>
            <p:nvPr/>
          </p:nvSpPr>
          <p:spPr>
            <a:xfrm>
              <a:off x="2187350" y="3510850"/>
              <a:ext cx="6709500" cy="1254000"/>
            </a:xfrm>
            <a:prstGeom prst="roundRect">
              <a:avLst>
                <a:gd fmla="val 16667" name="adj"/>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05" name="Google Shape;705;p22"/>
            <p:cNvSpPr txBox="1"/>
            <p:nvPr/>
          </p:nvSpPr>
          <p:spPr>
            <a:xfrm>
              <a:off x="2350575" y="3567650"/>
              <a:ext cx="69726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Target			: is_canceled</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OneHotEncoder	: hotel, meal, distribution_channel, deposit_type, customer_type</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BinaryEncoder	: country, market_segment, reserved_room_type</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Standard scaler	: adults</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Passthrough	: babies, booking_changes, total_of_special_requests</a:t>
              </a:r>
              <a:endParaRPr b="1" i="0" sz="1200" u="none" cap="none" strike="noStrike">
                <a:solidFill>
                  <a:schemeClr val="dk1"/>
                </a:solidFill>
                <a:latin typeface="Arial"/>
                <a:ea typeface="Arial"/>
                <a:cs typeface="Arial"/>
                <a:sym typeface="Arial"/>
              </a:endParaRPr>
            </a:p>
          </p:txBody>
        </p:sp>
      </p:grpSp>
      <p:sp>
        <p:nvSpPr>
          <p:cNvPr id="706" name="Google Shape;706;p22"/>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grpSp>
        <p:nvGrpSpPr>
          <p:cNvPr id="707" name="Google Shape;707;p22"/>
          <p:cNvGrpSpPr/>
          <p:nvPr/>
        </p:nvGrpSpPr>
        <p:grpSpPr>
          <a:xfrm>
            <a:off x="1179675" y="3413950"/>
            <a:ext cx="6784650" cy="1075900"/>
            <a:chOff x="1179675" y="3413950"/>
            <a:chExt cx="6784650" cy="1075900"/>
          </a:xfrm>
        </p:grpSpPr>
        <p:grpSp>
          <p:nvGrpSpPr>
            <p:cNvPr id="708" name="Google Shape;708;p22"/>
            <p:cNvGrpSpPr/>
            <p:nvPr/>
          </p:nvGrpSpPr>
          <p:grpSpPr>
            <a:xfrm>
              <a:off x="1179675" y="3895250"/>
              <a:ext cx="6784650" cy="594600"/>
              <a:chOff x="1248275" y="2496550"/>
              <a:chExt cx="6784650" cy="594600"/>
            </a:xfrm>
          </p:grpSpPr>
          <p:sp>
            <p:nvSpPr>
              <p:cNvPr id="709" name="Google Shape;709;p22"/>
              <p:cNvSpPr/>
              <p:nvPr/>
            </p:nvSpPr>
            <p:spPr>
              <a:xfrm>
                <a:off x="1248275" y="2496550"/>
                <a:ext cx="4857600" cy="5946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2"/>
              <p:cNvSpPr/>
              <p:nvPr/>
            </p:nvSpPr>
            <p:spPr>
              <a:xfrm>
                <a:off x="6106025" y="2496550"/>
                <a:ext cx="1926900" cy="59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2"/>
              <p:cNvSpPr txBox="1"/>
              <p:nvPr/>
            </p:nvSpPr>
            <p:spPr>
              <a:xfrm>
                <a:off x="2655200" y="2593750"/>
                <a:ext cx="178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80% as training data</a:t>
                </a:r>
                <a:endParaRPr b="1" i="0" sz="1400" u="none" cap="none" strike="noStrike">
                  <a:solidFill>
                    <a:schemeClr val="lt1"/>
                  </a:solidFill>
                  <a:latin typeface="Lato"/>
                  <a:ea typeface="Lato"/>
                  <a:cs typeface="Lato"/>
                  <a:sym typeface="Lato"/>
                </a:endParaRPr>
              </a:p>
            </p:txBody>
          </p:sp>
          <p:sp>
            <p:nvSpPr>
              <p:cNvPr id="712" name="Google Shape;712;p22"/>
              <p:cNvSpPr txBox="1"/>
              <p:nvPr/>
            </p:nvSpPr>
            <p:spPr>
              <a:xfrm>
                <a:off x="6344225" y="2593750"/>
                <a:ext cx="159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20% as test data</a:t>
                </a:r>
                <a:endParaRPr b="1" i="0" sz="1400" u="none" cap="none" strike="noStrike">
                  <a:solidFill>
                    <a:schemeClr val="lt1"/>
                  </a:solidFill>
                  <a:latin typeface="Lato"/>
                  <a:ea typeface="Lato"/>
                  <a:cs typeface="Lato"/>
                  <a:sym typeface="Lato"/>
                </a:endParaRPr>
              </a:p>
            </p:txBody>
          </p:sp>
        </p:grpSp>
        <p:cxnSp>
          <p:nvCxnSpPr>
            <p:cNvPr id="713" name="Google Shape;713;p22"/>
            <p:cNvCxnSpPr/>
            <p:nvPr/>
          </p:nvCxnSpPr>
          <p:spPr>
            <a:xfrm>
              <a:off x="4617125" y="3413950"/>
              <a:ext cx="4800" cy="402300"/>
            </a:xfrm>
            <a:prstGeom prst="straightConnector1">
              <a:avLst/>
            </a:prstGeom>
            <a:noFill/>
            <a:ln cap="flat" cmpd="sng" w="28575">
              <a:solidFill>
                <a:schemeClr val="dk2"/>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000"/>
                                        <p:tgtEl>
                                          <p:spTgt spid="7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pic>
        <p:nvPicPr>
          <p:cNvPr id="718" name="Google Shape;718;p23"/>
          <p:cNvPicPr preferRelativeResize="0"/>
          <p:nvPr/>
        </p:nvPicPr>
        <p:blipFill>
          <a:blip r:embed="rId3">
            <a:alphaModFix/>
          </a:blip>
          <a:stretch>
            <a:fillRect/>
          </a:stretch>
        </p:blipFill>
        <p:spPr>
          <a:xfrm>
            <a:off x="2913025" y="1667250"/>
            <a:ext cx="5786224" cy="1691075"/>
          </a:xfrm>
          <a:prstGeom prst="rect">
            <a:avLst/>
          </a:prstGeom>
          <a:noFill/>
          <a:ln>
            <a:noFill/>
          </a:ln>
        </p:spPr>
      </p:pic>
      <p:sp>
        <p:nvSpPr>
          <p:cNvPr id="719" name="Google Shape;719;p23"/>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MODELING</a:t>
            </a:r>
            <a:endParaRPr>
              <a:solidFill>
                <a:srgbClr val="657E93"/>
              </a:solidFill>
            </a:endParaRPr>
          </a:p>
        </p:txBody>
      </p:sp>
      <p:sp>
        <p:nvSpPr>
          <p:cNvPr id="720" name="Google Shape;720;p23"/>
          <p:cNvSpPr txBox="1"/>
          <p:nvPr/>
        </p:nvSpPr>
        <p:spPr>
          <a:xfrm>
            <a:off x="424425" y="618050"/>
            <a:ext cx="831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1" name="Google Shape;721;p23"/>
          <p:cNvSpPr txBox="1"/>
          <p:nvPr/>
        </p:nvSpPr>
        <p:spPr>
          <a:xfrm>
            <a:off x="329175" y="848125"/>
            <a:ext cx="3386400" cy="3242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chemeClr val="dk1"/>
                </a:solidFill>
                <a:latin typeface="Arial"/>
                <a:ea typeface="Arial"/>
                <a:cs typeface="Arial"/>
                <a:sym typeface="Arial"/>
              </a:rPr>
              <a:t>Machine Learning Algorithms</a:t>
            </a:r>
            <a:endParaRPr b="1" i="0" sz="15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300"/>
              <a:buFont typeface="Arial"/>
              <a:buNone/>
            </a:pPr>
            <a:r>
              <a:t/>
            </a:r>
            <a:endParaRPr b="1" i="0" sz="13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300"/>
              <a:buFont typeface="Arial"/>
              <a:buNone/>
            </a:pPr>
            <a:r>
              <a:rPr b="1" i="0" lang="en" sz="1300" u="none" cap="none" strike="noStrike">
                <a:solidFill>
                  <a:schemeClr val="dk1"/>
                </a:solidFill>
                <a:latin typeface="Arial"/>
                <a:ea typeface="Arial"/>
                <a:cs typeface="Arial"/>
                <a:sym typeface="Arial"/>
              </a:rPr>
              <a:t>Base Model</a:t>
            </a:r>
            <a:endParaRPr b="1" i="0" sz="1300" u="none" cap="none" strike="noStrike">
              <a:solidFill>
                <a:schemeClr val="dk1"/>
              </a:solidFill>
              <a:latin typeface="Arial"/>
              <a:ea typeface="Arial"/>
              <a:cs typeface="Arial"/>
              <a:sym typeface="Arial"/>
            </a:endParaRPr>
          </a:p>
          <a:p>
            <a:pPr indent="-311150" lvl="0" marL="457200" marR="0" rtl="0" algn="l">
              <a:lnSpc>
                <a:spcPct val="15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Logistic Regression</a:t>
            </a:r>
            <a:endParaRPr b="0" i="0" sz="1300" u="none" cap="none" strike="noStrike">
              <a:solidFill>
                <a:schemeClr val="dk1"/>
              </a:solidFill>
              <a:latin typeface="Arial"/>
              <a:ea typeface="Arial"/>
              <a:cs typeface="Arial"/>
              <a:sym typeface="Arial"/>
            </a:endParaRPr>
          </a:p>
          <a:p>
            <a:pPr indent="-311150" lvl="0" marL="457200" marR="0" rtl="0" algn="l">
              <a:lnSpc>
                <a:spcPct val="15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Decision Tree Classifier</a:t>
            </a:r>
            <a:endParaRPr b="1" i="0" sz="1300" u="none" cap="none" strike="noStrike">
              <a:solidFill>
                <a:schemeClr val="dk1"/>
              </a:solidFill>
              <a:latin typeface="Arial"/>
              <a:ea typeface="Arial"/>
              <a:cs typeface="Arial"/>
              <a:sym typeface="Arial"/>
            </a:endParaRPr>
          </a:p>
          <a:p>
            <a:pPr indent="0" lvl="0" marL="0" marR="0" rtl="0" algn="l">
              <a:lnSpc>
                <a:spcPct val="150000"/>
              </a:lnSpc>
              <a:spcBef>
                <a:spcPts val="1600"/>
              </a:spcBef>
              <a:spcAft>
                <a:spcPts val="0"/>
              </a:spcAft>
              <a:buClr>
                <a:srgbClr val="000000"/>
              </a:buClr>
              <a:buSzPts val="1300"/>
              <a:buFont typeface="Arial"/>
              <a:buNone/>
            </a:pPr>
            <a:r>
              <a:rPr b="1" i="0" lang="en" sz="1300" u="none" cap="none" strike="noStrike">
                <a:solidFill>
                  <a:schemeClr val="dk1"/>
                </a:solidFill>
                <a:latin typeface="Arial"/>
                <a:ea typeface="Arial"/>
                <a:cs typeface="Arial"/>
                <a:sym typeface="Arial"/>
              </a:rPr>
              <a:t>Ensemble Model</a:t>
            </a:r>
            <a:r>
              <a:rPr b="0" i="0" lang="en" sz="1300" u="none" cap="none" strike="noStrike">
                <a:solidFill>
                  <a:schemeClr val="dk1"/>
                </a:solidFill>
                <a:latin typeface="Arial"/>
                <a:ea typeface="Arial"/>
                <a:cs typeface="Arial"/>
                <a:sym typeface="Arial"/>
              </a:rPr>
              <a:t> </a:t>
            </a:r>
            <a:endParaRPr b="0" i="0" sz="1300" u="none" cap="none" strike="noStrike">
              <a:solidFill>
                <a:schemeClr val="dk1"/>
              </a:solidFill>
              <a:latin typeface="Arial"/>
              <a:ea typeface="Arial"/>
              <a:cs typeface="Arial"/>
              <a:sym typeface="Arial"/>
            </a:endParaRPr>
          </a:p>
          <a:p>
            <a:pPr indent="-311150" lvl="0" marL="457200" marR="0" rtl="0" algn="l">
              <a:lnSpc>
                <a:spcPct val="150000"/>
              </a:lnSpc>
              <a:spcBef>
                <a:spcPts val="160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Random Forest Classifier</a:t>
            </a:r>
            <a:endParaRPr b="0" i="0" sz="1300" u="none" cap="none" strike="noStrike">
              <a:solidFill>
                <a:schemeClr val="dk1"/>
              </a:solidFill>
              <a:latin typeface="Arial"/>
              <a:ea typeface="Arial"/>
              <a:cs typeface="Arial"/>
              <a:sym typeface="Arial"/>
            </a:endParaRPr>
          </a:p>
          <a:p>
            <a:pPr indent="-311150" lvl="0" marL="457200" marR="0" rtl="0" algn="l">
              <a:lnSpc>
                <a:spcPct val="15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Light Gradient Boosting Machine</a:t>
            </a:r>
            <a:endParaRPr b="0" i="0" sz="1300" u="none" cap="none" strike="noStrike">
              <a:solidFill>
                <a:schemeClr val="dk1"/>
              </a:solidFill>
              <a:latin typeface="Arial"/>
              <a:ea typeface="Arial"/>
              <a:cs typeface="Arial"/>
              <a:sym typeface="Arial"/>
            </a:endParaRPr>
          </a:p>
          <a:p>
            <a:pPr indent="-311150" lvl="0" marL="457200" marR="0" rtl="0" algn="l">
              <a:lnSpc>
                <a:spcPct val="15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eXtreme Gradient Boosting</a:t>
            </a:r>
            <a:endParaRPr b="0" i="0" sz="1300" u="none" cap="none" strike="noStrike">
              <a:solidFill>
                <a:srgbClr val="000000"/>
              </a:solidFill>
              <a:latin typeface="Arial"/>
              <a:ea typeface="Arial"/>
              <a:cs typeface="Arial"/>
              <a:sym typeface="Arial"/>
            </a:endParaRPr>
          </a:p>
        </p:txBody>
      </p:sp>
      <p:sp>
        <p:nvSpPr>
          <p:cNvPr id="722" name="Google Shape;722;p23"/>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723" name="Google Shape;723;p23"/>
          <p:cNvSpPr/>
          <p:nvPr/>
        </p:nvSpPr>
        <p:spPr>
          <a:xfrm>
            <a:off x="3525150" y="2513925"/>
            <a:ext cx="5174100" cy="2214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000"/>
                                        <p:tgtEl>
                                          <p:spTgt spid="7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000"/>
                                        <p:tgtEl>
                                          <p:spTgt spid="7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24"/>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HANDLING IMBALANCE</a:t>
            </a:r>
            <a:endParaRPr>
              <a:solidFill>
                <a:srgbClr val="657E93"/>
              </a:solidFill>
            </a:endParaRPr>
          </a:p>
        </p:txBody>
      </p:sp>
      <p:sp>
        <p:nvSpPr>
          <p:cNvPr id="729" name="Google Shape;729;p24"/>
          <p:cNvSpPr txBox="1"/>
          <p:nvPr/>
        </p:nvSpPr>
        <p:spPr>
          <a:xfrm>
            <a:off x="424425" y="770450"/>
            <a:ext cx="831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30" name="Google Shape;730;p24"/>
          <p:cNvSpPr txBox="1"/>
          <p:nvPr/>
        </p:nvSpPr>
        <p:spPr>
          <a:xfrm>
            <a:off x="353756" y="952799"/>
            <a:ext cx="6038700" cy="1174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The methods for handling imbalance: </a:t>
            </a:r>
            <a:endParaRPr b="1" i="0" sz="1400" u="none" cap="none" strike="noStrike">
              <a:solidFill>
                <a:schemeClr val="dk1"/>
              </a:solidFill>
              <a:latin typeface="Arial"/>
              <a:ea typeface="Arial"/>
              <a:cs typeface="Arial"/>
              <a:sym typeface="Arial"/>
            </a:endParaRPr>
          </a:p>
          <a:p>
            <a:pPr indent="-304800" lvl="0" marL="457200" marR="0" rtl="0" algn="l">
              <a:lnSpc>
                <a:spcPct val="150000"/>
              </a:lnSpc>
              <a:spcBef>
                <a:spcPts val="16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Random Under Sampling</a:t>
            </a:r>
            <a:endParaRPr b="0" i="0" sz="1200" u="none" cap="none" strike="noStrike">
              <a:solidFill>
                <a:schemeClr val="dk1"/>
              </a:solidFill>
              <a:latin typeface="Arial"/>
              <a:ea typeface="Arial"/>
              <a:cs typeface="Arial"/>
              <a:sym typeface="Arial"/>
            </a:endParaRPr>
          </a:p>
          <a:p>
            <a:pPr indent="-304800" lvl="0" marL="457200" marR="0" rtl="0" algn="l">
              <a:lnSpc>
                <a:spcPct val="150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Random Over Sampling</a:t>
            </a:r>
            <a:endParaRPr b="1" i="0" sz="1200" u="none" cap="none" strike="noStrike">
              <a:solidFill>
                <a:schemeClr val="dk1"/>
              </a:solidFill>
              <a:latin typeface="Arial"/>
              <a:ea typeface="Arial"/>
              <a:cs typeface="Arial"/>
              <a:sym typeface="Arial"/>
            </a:endParaRPr>
          </a:p>
        </p:txBody>
      </p:sp>
      <p:graphicFrame>
        <p:nvGraphicFramePr>
          <p:cNvPr id="731" name="Google Shape;731;p24"/>
          <p:cNvGraphicFramePr/>
          <p:nvPr/>
        </p:nvGraphicFramePr>
        <p:xfrm>
          <a:off x="463947" y="2127607"/>
          <a:ext cx="3000000" cy="3000000"/>
        </p:xfrm>
        <a:graphic>
          <a:graphicData uri="http://schemas.openxmlformats.org/drawingml/2006/table">
            <a:tbl>
              <a:tblPr>
                <a:noFill/>
                <a:tableStyleId>{DF2A7C9D-24FA-4F5F-9404-5E0198541380}</a:tableStyleId>
              </a:tblPr>
              <a:tblGrid>
                <a:gridCol w="2396150"/>
                <a:gridCol w="1126650"/>
                <a:gridCol w="1084400"/>
                <a:gridCol w="1211100"/>
              </a:tblGrid>
              <a:tr h="363500">
                <a:tc gridSpan="4">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1"/>
                          </a:solidFill>
                        </a:rPr>
                        <a:t>Random Forest Classifier Precision Score</a:t>
                      </a:r>
                      <a:endParaRPr b="1" sz="1500" u="none" cap="none" strike="noStrike">
                        <a:solidFill>
                          <a:schemeClr val="dk1"/>
                        </a:solidFill>
                      </a:endParaRPr>
                    </a:p>
                  </a:txBody>
                  <a:tcPr marT="91425" marB="91425" marR="91425" marL="91425" anchor="ctr"/>
                </a:tc>
                <a:tc hMerge="1"/>
                <a:tc hMerge="1"/>
                <a:tc hMerge="1"/>
              </a:tr>
              <a:tr h="363500">
                <a:tc>
                  <a:txBody>
                    <a:bodyPr/>
                    <a:lstStyle/>
                    <a:p>
                      <a:pPr indent="0" lvl="0" marL="0" marR="0" rtl="0" algn="l">
                        <a:lnSpc>
                          <a:spcPct val="100000"/>
                        </a:lnSpc>
                        <a:spcBef>
                          <a:spcPts val="0"/>
                        </a:spcBef>
                        <a:spcAft>
                          <a:spcPts val="0"/>
                        </a:spcAft>
                        <a:buClr>
                          <a:srgbClr val="000000"/>
                        </a:buClr>
                        <a:buSzPts val="1500"/>
                        <a:buFont typeface="Arial"/>
                        <a:buNone/>
                      </a:pPr>
                      <a:r>
                        <a:rPr lang="en" sz="1500">
                          <a:solidFill>
                            <a:schemeClr val="dk1"/>
                          </a:solidFill>
                        </a:rPr>
                        <a:t>model</a:t>
                      </a:r>
                      <a:endParaRPr sz="1500" u="none" cap="none" strike="noStrike">
                        <a:solidFill>
                          <a:schemeClr val="dk1"/>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500"/>
                        <a:t>mean</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std</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precision</a:t>
                      </a:r>
                      <a:endParaRPr sz="1500" u="none" cap="none" strike="noStrike"/>
                    </a:p>
                  </a:txBody>
                  <a:tcPr marT="91425" marB="91425" marR="91425" marL="91425" anchor="ctr"/>
                </a:tc>
              </a:tr>
              <a:tr h="363500">
                <a:tc>
                  <a:txBody>
                    <a:bodyPr/>
                    <a:lstStyle/>
                    <a:p>
                      <a:pPr indent="0" lvl="0" marL="0" marR="0" rtl="0" algn="l">
                        <a:lnSpc>
                          <a:spcPct val="100000"/>
                        </a:lnSpc>
                        <a:spcBef>
                          <a:spcPts val="0"/>
                        </a:spcBef>
                        <a:spcAft>
                          <a:spcPts val="0"/>
                        </a:spcAft>
                        <a:buNone/>
                      </a:pPr>
                      <a:r>
                        <a:rPr lang="en" sz="1500">
                          <a:solidFill>
                            <a:schemeClr val="dk1"/>
                          </a:solidFill>
                        </a:rPr>
                        <a:t>Base </a:t>
                      </a:r>
                      <a:endParaRPr sz="1500" u="none" cap="none" strike="noStrike">
                        <a:solidFill>
                          <a:schemeClr val="dk1"/>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500"/>
                        <a:t>0.895132</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None/>
                      </a:pPr>
                      <a:r>
                        <a:rPr lang="en" sz="1500"/>
                        <a:t>0.003772</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None/>
                      </a:pPr>
                      <a:r>
                        <a:rPr lang="en" sz="1500"/>
                        <a:t>0.898631</a:t>
                      </a:r>
                      <a:endParaRPr sz="1500" u="none" cap="none" strike="noStrike"/>
                    </a:p>
                  </a:txBody>
                  <a:tcPr marT="91425" marB="91425" marR="91425" marL="91425" anchor="ctr"/>
                </a:tc>
              </a:tr>
              <a:tr h="507400">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chemeClr val="dk1"/>
                          </a:solidFill>
                        </a:rPr>
                        <a:t>Random Under Sampling</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None/>
                      </a:pPr>
                      <a:r>
                        <a:rPr lang="en" sz="1500"/>
                        <a:t>0.902095</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a:t>0.003384</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a:t>0.847828</a:t>
                      </a:r>
                      <a:endParaRPr sz="1500" u="none" cap="none" strike="noStrike"/>
                    </a:p>
                  </a:txBody>
                  <a:tcPr marT="91425" marB="91425" marR="91425" marL="91425" anchor="ctr"/>
                </a:tc>
              </a:tr>
              <a:tr h="507400">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chemeClr val="dk1"/>
                          </a:solidFill>
                        </a:rPr>
                        <a:t>Random Over Sampling</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None/>
                      </a:pPr>
                      <a:r>
                        <a:rPr lang="en" sz="1500"/>
                        <a:t>0.929119</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a:t>0.002500</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a:t>0.883394</a:t>
                      </a:r>
                      <a:endParaRPr sz="1500" u="none" cap="none" strike="noStrike"/>
                    </a:p>
                  </a:txBody>
                  <a:tcPr marT="91425" marB="91425" marR="91425" marL="91425" anchor="ctr"/>
                </a:tc>
              </a:tr>
            </a:tbl>
          </a:graphicData>
        </a:graphic>
      </p:graphicFrame>
      <p:sp>
        <p:nvSpPr>
          <p:cNvPr id="732" name="Google Shape;732;p24"/>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733" name="Google Shape;733;p24"/>
          <p:cNvSpPr txBox="1"/>
          <p:nvPr/>
        </p:nvSpPr>
        <p:spPr>
          <a:xfrm>
            <a:off x="6582425" y="3337925"/>
            <a:ext cx="21918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highest precision score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and the most stable</a:t>
            </a:r>
            <a:endParaRPr b="0" i="0" sz="1400" u="none" cap="none" strike="noStrike">
              <a:solidFill>
                <a:srgbClr val="000000"/>
              </a:solidFill>
              <a:latin typeface="Arial"/>
              <a:ea typeface="Arial"/>
              <a:cs typeface="Arial"/>
              <a:sym typeface="Arial"/>
            </a:endParaRPr>
          </a:p>
        </p:txBody>
      </p:sp>
      <p:grpSp>
        <p:nvGrpSpPr>
          <p:cNvPr id="734" name="Google Shape;734;p24"/>
          <p:cNvGrpSpPr/>
          <p:nvPr/>
        </p:nvGrpSpPr>
        <p:grpSpPr>
          <a:xfrm>
            <a:off x="2947811" y="3661925"/>
            <a:ext cx="3634614" cy="618900"/>
            <a:chOff x="2947811" y="3661925"/>
            <a:chExt cx="3634614" cy="618900"/>
          </a:xfrm>
        </p:grpSpPr>
        <p:sp>
          <p:nvSpPr>
            <p:cNvPr id="735" name="Google Shape;735;p24"/>
            <p:cNvSpPr/>
            <p:nvPr/>
          </p:nvSpPr>
          <p:spPr>
            <a:xfrm>
              <a:off x="2947811" y="3985925"/>
              <a:ext cx="3200879" cy="2949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6" name="Google Shape;736;p24"/>
            <p:cNvCxnSpPr>
              <a:endCxn id="733" idx="1"/>
            </p:cNvCxnSpPr>
            <p:nvPr/>
          </p:nvCxnSpPr>
          <p:spPr>
            <a:xfrm flipH="1" rot="10800000">
              <a:off x="6148925" y="3661925"/>
              <a:ext cx="433500" cy="471600"/>
            </a:xfrm>
            <a:prstGeom prst="straightConnector1">
              <a:avLst/>
            </a:prstGeom>
            <a:noFill/>
            <a:ln cap="flat" cmpd="sng" w="28575">
              <a:solidFill>
                <a:srgbClr val="00FF00"/>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000"/>
                                        <p:tgtEl>
                                          <p:spTgt spid="7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1000"/>
                                        <p:tgtEl>
                                          <p:spTgt spid="734"/>
                                        </p:tgtEl>
                                      </p:cBhvr>
                                    </p:animEffect>
                                  </p:childTnLst>
                                </p:cTn>
                              </p:par>
                              <p:par>
                                <p:cTn fill="hold" nodeType="with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1000"/>
                                        <p:tgtEl>
                                          <p:spTgt spid="7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25"/>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HYPERPARAMETER TUNING</a:t>
            </a:r>
            <a:endParaRPr>
              <a:solidFill>
                <a:srgbClr val="657E93"/>
              </a:solidFill>
            </a:endParaRPr>
          </a:p>
        </p:txBody>
      </p:sp>
      <p:sp>
        <p:nvSpPr>
          <p:cNvPr id="742" name="Google Shape;742;p25"/>
          <p:cNvSpPr txBox="1"/>
          <p:nvPr/>
        </p:nvSpPr>
        <p:spPr>
          <a:xfrm>
            <a:off x="424425" y="999050"/>
            <a:ext cx="831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43" name="Google Shape;743;p25"/>
          <p:cNvSpPr txBox="1"/>
          <p:nvPr/>
        </p:nvSpPr>
        <p:spPr>
          <a:xfrm>
            <a:off x="361949" y="1217363"/>
            <a:ext cx="408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Tuning </a:t>
            </a:r>
            <a:r>
              <a:rPr b="1" i="0" lang="en" sz="1400" u="none" cap="none" strike="noStrike">
                <a:solidFill>
                  <a:schemeClr val="dk1"/>
                </a:solidFill>
                <a:latin typeface="Arial"/>
                <a:ea typeface="Arial"/>
                <a:cs typeface="Arial"/>
                <a:sym typeface="Arial"/>
              </a:rPr>
              <a:t>Random Forest Model</a:t>
            </a:r>
            <a:endParaRPr b="0" i="0" sz="1200" u="none" cap="none" strike="noStrike">
              <a:solidFill>
                <a:schemeClr val="dk1"/>
              </a:solidFill>
              <a:latin typeface="Arial"/>
              <a:ea typeface="Arial"/>
              <a:cs typeface="Arial"/>
              <a:sym typeface="Arial"/>
            </a:endParaRPr>
          </a:p>
        </p:txBody>
      </p:sp>
      <p:graphicFrame>
        <p:nvGraphicFramePr>
          <p:cNvPr id="744" name="Google Shape;744;p25"/>
          <p:cNvGraphicFramePr/>
          <p:nvPr/>
        </p:nvGraphicFramePr>
        <p:xfrm>
          <a:off x="424425" y="1974100"/>
          <a:ext cx="3000000" cy="3000000"/>
        </p:xfrm>
        <a:graphic>
          <a:graphicData uri="http://schemas.openxmlformats.org/drawingml/2006/table">
            <a:tbl>
              <a:tblPr>
                <a:noFill/>
                <a:tableStyleId>{DF2A7C9D-24FA-4F5F-9404-5E0198541380}</a:tableStyleId>
              </a:tblPr>
              <a:tblGrid>
                <a:gridCol w="2827100"/>
                <a:gridCol w="1721800"/>
              </a:tblGrid>
              <a:tr h="590800">
                <a:tc gridSpan="2">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1"/>
                          </a:solidFill>
                        </a:rPr>
                        <a:t>Random Forest Classifier Precision Score</a:t>
                      </a:r>
                      <a:endParaRPr b="1" sz="1500" u="none" cap="none" strike="noStrike">
                        <a:solidFill>
                          <a:schemeClr val="dk1"/>
                        </a:solidFill>
                      </a:endParaRPr>
                    </a:p>
                  </a:txBody>
                  <a:tcPr marT="91425" marB="91425" marR="91425" marL="91425" anchor="ctr"/>
                </a:tc>
                <a:tc hMerge="1"/>
              </a:tr>
              <a:tr h="53400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Random Forest Before Tuning</a:t>
                      </a:r>
                      <a:endParaRPr sz="17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700"/>
                        <a:buFont typeface="Arial"/>
                        <a:buNone/>
                      </a:pPr>
                      <a:r>
                        <a:rPr lang="en" sz="1700"/>
                        <a:t>0.883394</a:t>
                      </a:r>
                      <a:endParaRPr sz="1700" u="none" cap="none" strike="noStrike"/>
                    </a:p>
                  </a:txBody>
                  <a:tcPr marT="91425" marB="91425" marR="91425" marL="91425" anchor="ctr"/>
                </a:tc>
              </a:tr>
              <a:tr h="53400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Random Forest After Tuning</a:t>
                      </a:r>
                      <a:endParaRPr sz="17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700"/>
                        <a:buFont typeface="Arial"/>
                        <a:buNone/>
                      </a:pPr>
                      <a:r>
                        <a:rPr b="1" lang="en" sz="1700"/>
                        <a:t>0.912669</a:t>
                      </a:r>
                      <a:endParaRPr b="1" sz="1700" u="none" cap="none" strike="noStrike"/>
                    </a:p>
                  </a:txBody>
                  <a:tcPr marT="91425" marB="91425" marR="91425" marL="91425" anchor="ctr"/>
                </a:tc>
              </a:tr>
            </a:tbl>
          </a:graphicData>
        </a:graphic>
      </p:graphicFrame>
      <p:sp>
        <p:nvSpPr>
          <p:cNvPr id="745" name="Google Shape;745;p25"/>
          <p:cNvSpPr txBox="1"/>
          <p:nvPr/>
        </p:nvSpPr>
        <p:spPr>
          <a:xfrm>
            <a:off x="5653276" y="3163110"/>
            <a:ext cx="2847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Score significant increasing.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Tuned model will be used for prediction</a:t>
            </a:r>
            <a:endParaRPr b="0" i="0" sz="1400" u="none" cap="none" strike="noStrike">
              <a:solidFill>
                <a:srgbClr val="000000"/>
              </a:solidFill>
              <a:latin typeface="Arial"/>
              <a:ea typeface="Arial"/>
              <a:cs typeface="Arial"/>
              <a:sym typeface="Arial"/>
            </a:endParaRPr>
          </a:p>
        </p:txBody>
      </p:sp>
      <p:grpSp>
        <p:nvGrpSpPr>
          <p:cNvPr id="746" name="Google Shape;746;p25"/>
          <p:cNvGrpSpPr/>
          <p:nvPr/>
        </p:nvGrpSpPr>
        <p:grpSpPr>
          <a:xfrm>
            <a:off x="3510400" y="3206824"/>
            <a:ext cx="2142000" cy="338700"/>
            <a:chOff x="3510400" y="3206824"/>
            <a:chExt cx="2142000" cy="338700"/>
          </a:xfrm>
        </p:grpSpPr>
        <p:sp>
          <p:nvSpPr>
            <p:cNvPr id="747" name="Google Shape;747;p25"/>
            <p:cNvSpPr/>
            <p:nvPr/>
          </p:nvSpPr>
          <p:spPr>
            <a:xfrm>
              <a:off x="3510400" y="3206824"/>
              <a:ext cx="1232400" cy="338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8" name="Google Shape;748;p25"/>
            <p:cNvCxnSpPr>
              <a:stCxn id="747" idx="3"/>
            </p:cNvCxnSpPr>
            <p:nvPr/>
          </p:nvCxnSpPr>
          <p:spPr>
            <a:xfrm>
              <a:off x="4742800" y="3376174"/>
              <a:ext cx="909600" cy="0"/>
            </a:xfrm>
            <a:prstGeom prst="straightConnector1">
              <a:avLst/>
            </a:prstGeom>
            <a:noFill/>
            <a:ln cap="flat" cmpd="sng" w="28575">
              <a:solidFill>
                <a:srgbClr val="00FF00"/>
              </a:solidFill>
              <a:prstDash val="solid"/>
              <a:round/>
              <a:headEnd len="sm" w="sm" type="none"/>
              <a:tailEnd len="sm" w="sm" type="none"/>
            </a:ln>
          </p:spPr>
        </p:cxnSp>
      </p:grpSp>
      <p:sp>
        <p:nvSpPr>
          <p:cNvPr id="749" name="Google Shape;749;p25"/>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750" name="Google Shape;750;p25"/>
          <p:cNvSpPr txBox="1"/>
          <p:nvPr/>
        </p:nvSpPr>
        <p:spPr>
          <a:xfrm>
            <a:off x="5424476" y="1243444"/>
            <a:ext cx="3000000" cy="12006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Expected characteristics with a high precision score</a:t>
            </a:r>
            <a:endParaRPr b="0" i="0" sz="1200" u="none" cap="none" strike="noStrike">
              <a:solidFill>
                <a:schemeClr val="dk1"/>
              </a:solidFill>
              <a:latin typeface="Arial"/>
              <a:ea typeface="Arial"/>
              <a:cs typeface="Arial"/>
              <a:sym typeface="Arial"/>
            </a:endParaRPr>
          </a:p>
          <a:p>
            <a:pPr indent="-304800" lvl="0" marL="457200" marR="0" rtl="0" algn="l">
              <a:lnSpc>
                <a:spcPct val="150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Stable value on the base model and during the balancing process</a:t>
            </a:r>
            <a:endParaRPr b="0" i="0" sz="1200" u="none" cap="none" strike="noStrike">
              <a:solidFill>
                <a:schemeClr val="dk1"/>
              </a:solidFill>
              <a:latin typeface="Arial"/>
              <a:ea typeface="Arial"/>
              <a:cs typeface="Arial"/>
              <a:sym typeface="Arial"/>
            </a:endParaRPr>
          </a:p>
        </p:txBody>
      </p:sp>
      <p:grpSp>
        <p:nvGrpSpPr>
          <p:cNvPr id="751" name="Google Shape;751;p25"/>
          <p:cNvGrpSpPr/>
          <p:nvPr/>
        </p:nvGrpSpPr>
        <p:grpSpPr>
          <a:xfrm>
            <a:off x="1009442" y="1248125"/>
            <a:ext cx="4448108" cy="338700"/>
            <a:chOff x="1009442" y="1248125"/>
            <a:chExt cx="4448108" cy="338700"/>
          </a:xfrm>
        </p:grpSpPr>
        <p:sp>
          <p:nvSpPr>
            <p:cNvPr id="752" name="Google Shape;752;p25"/>
            <p:cNvSpPr/>
            <p:nvPr/>
          </p:nvSpPr>
          <p:spPr>
            <a:xfrm>
              <a:off x="1009442" y="1248125"/>
              <a:ext cx="2000400" cy="338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3" name="Google Shape;753;p25"/>
            <p:cNvCxnSpPr/>
            <p:nvPr/>
          </p:nvCxnSpPr>
          <p:spPr>
            <a:xfrm>
              <a:off x="3009850" y="1417474"/>
              <a:ext cx="2447700" cy="0"/>
            </a:xfrm>
            <a:prstGeom prst="straightConnector1">
              <a:avLst/>
            </a:prstGeom>
            <a:noFill/>
            <a:ln cap="flat" cmpd="sng" w="28575">
              <a:solidFill>
                <a:srgbClr val="00FF00"/>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1000"/>
                                        <p:tgtEl>
                                          <p:spTgt spid="746"/>
                                        </p:tgtEl>
                                      </p:cBhvr>
                                    </p:animEffect>
                                  </p:childTnLst>
                                </p:cTn>
                              </p:par>
                              <p:par>
                                <p:cTn fill="hold" nodeType="with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26"/>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04</a:t>
            </a:r>
            <a:endParaRPr/>
          </a:p>
        </p:txBody>
      </p:sp>
      <p:sp>
        <p:nvSpPr>
          <p:cNvPr id="759" name="Google Shape;759;p26"/>
          <p:cNvSpPr txBox="1"/>
          <p:nvPr>
            <p:ph idx="2" type="title"/>
          </p:nvPr>
        </p:nvSpPr>
        <p:spPr>
          <a:xfrm>
            <a:off x="1433700" y="2569800"/>
            <a:ext cx="6276600" cy="10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SOLUTION</a:t>
            </a:r>
            <a:endParaRPr/>
          </a:p>
        </p:txBody>
      </p:sp>
      <p:sp>
        <p:nvSpPr>
          <p:cNvPr id="760" name="Google Shape;760;p26"/>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pic>
        <p:nvPicPr>
          <p:cNvPr id="765" name="Google Shape;765;p27"/>
          <p:cNvPicPr preferRelativeResize="0"/>
          <p:nvPr/>
        </p:nvPicPr>
        <p:blipFill>
          <a:blip r:embed="rId3">
            <a:alphaModFix/>
          </a:blip>
          <a:stretch>
            <a:fillRect/>
          </a:stretch>
        </p:blipFill>
        <p:spPr>
          <a:xfrm>
            <a:off x="493163" y="944125"/>
            <a:ext cx="4306824" cy="1307592"/>
          </a:xfrm>
          <a:prstGeom prst="rect">
            <a:avLst/>
          </a:prstGeom>
          <a:noFill/>
          <a:ln>
            <a:noFill/>
          </a:ln>
        </p:spPr>
      </p:pic>
      <p:sp>
        <p:nvSpPr>
          <p:cNvPr id="766" name="Google Shape;766;p27"/>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RESULT</a:t>
            </a:r>
            <a:endParaRPr>
              <a:solidFill>
                <a:srgbClr val="657E93"/>
              </a:solidFill>
            </a:endParaRPr>
          </a:p>
        </p:txBody>
      </p:sp>
      <p:pic>
        <p:nvPicPr>
          <p:cNvPr id="767" name="Google Shape;767;p27"/>
          <p:cNvPicPr preferRelativeResize="0"/>
          <p:nvPr/>
        </p:nvPicPr>
        <p:blipFill>
          <a:blip r:embed="rId4">
            <a:alphaModFix/>
          </a:blip>
          <a:stretch>
            <a:fillRect/>
          </a:stretch>
        </p:blipFill>
        <p:spPr>
          <a:xfrm>
            <a:off x="4928706" y="738375"/>
            <a:ext cx="3922777" cy="3666744"/>
          </a:xfrm>
          <a:prstGeom prst="rect">
            <a:avLst/>
          </a:prstGeom>
          <a:noFill/>
          <a:ln>
            <a:noFill/>
          </a:ln>
        </p:spPr>
      </p:pic>
      <p:sp>
        <p:nvSpPr>
          <p:cNvPr id="768" name="Google Shape;768;p27"/>
          <p:cNvSpPr txBox="1"/>
          <p:nvPr/>
        </p:nvSpPr>
        <p:spPr>
          <a:xfrm>
            <a:off x="6694125" y="3533650"/>
            <a:ext cx="1480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 sz="2000" u="none" cap="none" strike="noStrike">
                <a:solidFill>
                  <a:srgbClr val="9E9E9E"/>
                </a:solidFill>
                <a:latin typeface="Josefin Sans"/>
                <a:ea typeface="Josefin Sans"/>
                <a:cs typeface="Josefin Sans"/>
                <a:sym typeface="Josefin Sans"/>
              </a:rPr>
              <a:t>TP</a:t>
            </a:r>
            <a:endParaRPr b="1" i="1" sz="2000" u="none" cap="none" strike="noStrike">
              <a:solidFill>
                <a:srgbClr val="9E9E9E"/>
              </a:solidFill>
              <a:latin typeface="Josefin Sans"/>
              <a:ea typeface="Josefin Sans"/>
              <a:cs typeface="Josefin Sans"/>
              <a:sym typeface="Josefin Sans"/>
            </a:endParaRPr>
          </a:p>
        </p:txBody>
      </p:sp>
      <p:sp>
        <p:nvSpPr>
          <p:cNvPr id="769" name="Google Shape;769;p27"/>
          <p:cNvSpPr txBox="1"/>
          <p:nvPr/>
        </p:nvSpPr>
        <p:spPr>
          <a:xfrm>
            <a:off x="5213923" y="2079150"/>
            <a:ext cx="1480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 sz="2000" u="none" cap="none" strike="noStrike">
                <a:solidFill>
                  <a:srgbClr val="9E9E9E"/>
                </a:solidFill>
                <a:latin typeface="Josefin Sans"/>
                <a:ea typeface="Josefin Sans"/>
                <a:cs typeface="Josefin Sans"/>
                <a:sym typeface="Josefin Sans"/>
              </a:rPr>
              <a:t>TN</a:t>
            </a:r>
            <a:endParaRPr b="1" i="1" sz="2000" u="none" cap="none" strike="noStrike">
              <a:solidFill>
                <a:srgbClr val="9E9E9E"/>
              </a:solidFill>
              <a:latin typeface="Josefin Sans"/>
              <a:ea typeface="Josefin Sans"/>
              <a:cs typeface="Josefin Sans"/>
              <a:sym typeface="Josefin Sans"/>
            </a:endParaRPr>
          </a:p>
        </p:txBody>
      </p:sp>
      <p:sp>
        <p:nvSpPr>
          <p:cNvPr id="770" name="Google Shape;770;p27"/>
          <p:cNvSpPr txBox="1"/>
          <p:nvPr/>
        </p:nvSpPr>
        <p:spPr>
          <a:xfrm>
            <a:off x="5213923" y="3533650"/>
            <a:ext cx="1480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 sz="2000" u="none" cap="none" strike="noStrike">
                <a:solidFill>
                  <a:srgbClr val="9E9E9E"/>
                </a:solidFill>
                <a:latin typeface="Josefin Sans"/>
                <a:ea typeface="Josefin Sans"/>
                <a:cs typeface="Josefin Sans"/>
                <a:sym typeface="Josefin Sans"/>
              </a:rPr>
              <a:t>FN</a:t>
            </a:r>
            <a:endParaRPr b="1" i="1" sz="2000" u="none" cap="none" strike="noStrike">
              <a:solidFill>
                <a:srgbClr val="9E9E9E"/>
              </a:solidFill>
              <a:latin typeface="Josefin Sans"/>
              <a:ea typeface="Josefin Sans"/>
              <a:cs typeface="Josefin Sans"/>
              <a:sym typeface="Josefin Sans"/>
            </a:endParaRPr>
          </a:p>
        </p:txBody>
      </p:sp>
      <p:sp>
        <p:nvSpPr>
          <p:cNvPr id="771" name="Google Shape;771;p27"/>
          <p:cNvSpPr txBox="1"/>
          <p:nvPr/>
        </p:nvSpPr>
        <p:spPr>
          <a:xfrm>
            <a:off x="6694125" y="2079150"/>
            <a:ext cx="1480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 sz="2000" u="none" cap="none" strike="noStrike">
                <a:solidFill>
                  <a:srgbClr val="9E9E9E"/>
                </a:solidFill>
                <a:latin typeface="Josefin Sans"/>
                <a:ea typeface="Josefin Sans"/>
                <a:cs typeface="Josefin Sans"/>
                <a:sym typeface="Josefin Sans"/>
              </a:rPr>
              <a:t>FP</a:t>
            </a:r>
            <a:endParaRPr b="1" i="1" sz="2000" u="none" cap="none" strike="noStrike">
              <a:solidFill>
                <a:srgbClr val="9E9E9E"/>
              </a:solidFill>
              <a:latin typeface="Josefin Sans"/>
              <a:ea typeface="Josefin Sans"/>
              <a:cs typeface="Josefin Sans"/>
              <a:sym typeface="Josefin Sans"/>
            </a:endParaRPr>
          </a:p>
        </p:txBody>
      </p:sp>
      <p:sp>
        <p:nvSpPr>
          <p:cNvPr id="772" name="Google Shape;772;p27"/>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graphicFrame>
        <p:nvGraphicFramePr>
          <p:cNvPr id="773" name="Google Shape;773;p27"/>
          <p:cNvGraphicFramePr/>
          <p:nvPr/>
        </p:nvGraphicFramePr>
        <p:xfrm>
          <a:off x="493185" y="2632938"/>
          <a:ext cx="3000000" cy="3000000"/>
        </p:xfrm>
        <a:graphic>
          <a:graphicData uri="http://schemas.openxmlformats.org/drawingml/2006/table">
            <a:tbl>
              <a:tblPr>
                <a:noFill/>
                <a:tableStyleId>{DF2A7C9D-24FA-4F5F-9404-5E0198541380}</a:tableStyleId>
              </a:tblPr>
              <a:tblGrid>
                <a:gridCol w="2619225"/>
                <a:gridCol w="1687575"/>
              </a:tblGrid>
              <a:tr h="504500">
                <a:tc gridSpan="2">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Random Forest Precision Score</a:t>
                      </a:r>
                      <a:endParaRPr b="1" sz="1400" u="none" cap="none" strike="noStrike"/>
                    </a:p>
                  </a:txBody>
                  <a:tcPr marT="91425" marB="91425" marR="91425" marL="91425" anchor="ctr"/>
                </a:tc>
                <a:tc hMerge="1"/>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Base Model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rPr>
                        <a:t>0.898631</a:t>
                      </a:r>
                      <a:endParaRPr sz="1400" u="none" cap="none" strike="noStrike"/>
                    </a:p>
                  </a:txBody>
                  <a:tcPr marT="91425" marB="91425" marR="91425" marL="91425" anchor="ct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Balanced Model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a:t>0.883394</a:t>
                      </a:r>
                      <a:endParaRPr sz="1400" u="none" cap="none" strike="noStrike"/>
                    </a:p>
                  </a:txBody>
                  <a:tcPr marT="91425" marB="91425" marR="91425" marL="91425" anchor="ctr"/>
                </a:tc>
              </a:tr>
              <a:tr h="4471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Balanced &amp; Tuned Model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a:t>0.912669</a:t>
                      </a:r>
                      <a:endParaRPr sz="1400" u="none" cap="none" strike="noStrike"/>
                    </a:p>
                  </a:txBody>
                  <a:tcPr marT="91425" marB="91425" marR="91425" marL="91425" anchor="ctr"/>
                </a:tc>
              </a:tr>
            </a:tbl>
          </a:graphicData>
        </a:graphic>
      </p:graphicFrame>
      <p:sp>
        <p:nvSpPr>
          <p:cNvPr id="774" name="Google Shape;774;p27"/>
          <p:cNvSpPr/>
          <p:nvPr/>
        </p:nvSpPr>
        <p:spPr>
          <a:xfrm>
            <a:off x="1392304" y="1420773"/>
            <a:ext cx="1064100" cy="161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000"/>
                                        <p:tgtEl>
                                          <p:spTgt spid="7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000"/>
                                        <p:tgtEl>
                                          <p:spTgt spid="7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000"/>
                                        <p:tgtEl>
                                          <p:spTgt spid="7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28"/>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FEATURE IMPORTANCE</a:t>
            </a:r>
            <a:endParaRPr>
              <a:solidFill>
                <a:srgbClr val="657E93"/>
              </a:solidFill>
            </a:endParaRPr>
          </a:p>
        </p:txBody>
      </p:sp>
      <p:sp>
        <p:nvSpPr>
          <p:cNvPr id="780" name="Google Shape;780;p28"/>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781" name="Google Shape;781;p28"/>
          <p:cNvSpPr txBox="1"/>
          <p:nvPr/>
        </p:nvSpPr>
        <p:spPr>
          <a:xfrm>
            <a:off x="5702650" y="3243200"/>
            <a:ext cx="339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82" name="Google Shape;782;p28"/>
          <p:cNvSpPr txBox="1"/>
          <p:nvPr/>
        </p:nvSpPr>
        <p:spPr>
          <a:xfrm>
            <a:off x="6408625" y="1897150"/>
            <a:ext cx="2214300" cy="1670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300"/>
              <a:buFont typeface="Arial"/>
              <a:buNone/>
            </a:pPr>
            <a:r>
              <a:rPr b="1" i="0" lang="en" sz="1300" u="none" cap="none" strike="noStrike">
                <a:solidFill>
                  <a:srgbClr val="000000"/>
                </a:solidFill>
                <a:latin typeface="Arial"/>
                <a:ea typeface="Arial"/>
                <a:cs typeface="Arial"/>
                <a:sym typeface="Arial"/>
              </a:rPr>
              <a:t>Not important:</a:t>
            </a:r>
            <a:endParaRPr b="0" i="0" sz="1100" u="none" cap="none" strike="noStrike">
              <a:solidFill>
                <a:srgbClr val="000000"/>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Meal type</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Days in waiting list</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Guest</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Reserved room type</a:t>
            </a:r>
            <a:endParaRPr b="0" i="0" sz="1100" u="none" cap="none" strike="noStrike">
              <a:solidFill>
                <a:schemeClr val="dk1"/>
              </a:solidFill>
              <a:latin typeface="Arial"/>
              <a:ea typeface="Arial"/>
              <a:cs typeface="Arial"/>
              <a:sym typeface="Arial"/>
            </a:endParaRPr>
          </a:p>
          <a:p>
            <a:pPr indent="-298450" lvl="0" marL="457200" rtl="0" algn="l">
              <a:lnSpc>
                <a:spcPct val="150000"/>
              </a:lnSpc>
              <a:spcBef>
                <a:spcPts val="0"/>
              </a:spcBef>
              <a:spcAft>
                <a:spcPts val="0"/>
              </a:spcAft>
              <a:buClr>
                <a:schemeClr val="dk1"/>
              </a:buClr>
              <a:buSzPts val="1100"/>
              <a:buAutoNum type="arabicPeriod"/>
            </a:pPr>
            <a:r>
              <a:rPr lang="en" sz="1100">
                <a:solidFill>
                  <a:schemeClr val="dk1"/>
                </a:solidFill>
              </a:rPr>
              <a:t>Assigned</a:t>
            </a:r>
            <a:r>
              <a:rPr lang="en" sz="1100">
                <a:solidFill>
                  <a:schemeClr val="dk1"/>
                </a:solidFill>
              </a:rPr>
              <a:t> room type</a:t>
            </a:r>
            <a:endParaRPr sz="1100">
              <a:solidFill>
                <a:schemeClr val="dk1"/>
              </a:solidFill>
            </a:endParaRPr>
          </a:p>
        </p:txBody>
      </p:sp>
      <p:pic>
        <p:nvPicPr>
          <p:cNvPr id="783" name="Google Shape;783;p28"/>
          <p:cNvPicPr preferRelativeResize="0"/>
          <p:nvPr/>
        </p:nvPicPr>
        <p:blipFill>
          <a:blip r:embed="rId3">
            <a:alphaModFix/>
          </a:blip>
          <a:stretch>
            <a:fillRect/>
          </a:stretch>
        </p:blipFill>
        <p:spPr>
          <a:xfrm>
            <a:off x="463225" y="526825"/>
            <a:ext cx="5769301" cy="44107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1000"/>
                                        <p:tgtEl>
                                          <p:spTgt spid="7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29"/>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05</a:t>
            </a:r>
            <a:endParaRPr/>
          </a:p>
        </p:txBody>
      </p:sp>
      <p:sp>
        <p:nvSpPr>
          <p:cNvPr id="789" name="Google Shape;789;p29"/>
          <p:cNvSpPr txBox="1"/>
          <p:nvPr>
            <p:ph idx="2" type="title"/>
          </p:nvPr>
        </p:nvSpPr>
        <p:spPr>
          <a:xfrm>
            <a:off x="1044600" y="2571750"/>
            <a:ext cx="7054800" cy="10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RECOMMENDATION &amp; CONCLUSION</a:t>
            </a:r>
            <a:endParaRPr/>
          </a:p>
        </p:txBody>
      </p:sp>
      <p:sp>
        <p:nvSpPr>
          <p:cNvPr id="790" name="Google Shape;790;p29"/>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01</a:t>
            </a:r>
            <a:endParaRPr/>
          </a:p>
        </p:txBody>
      </p:sp>
      <p:sp>
        <p:nvSpPr>
          <p:cNvPr id="372" name="Google Shape;372;p3"/>
          <p:cNvSpPr txBox="1"/>
          <p:nvPr>
            <p:ph idx="2" type="title"/>
          </p:nvPr>
        </p:nvSpPr>
        <p:spPr>
          <a:xfrm>
            <a:off x="1433700" y="2569800"/>
            <a:ext cx="6276600" cy="10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INTRODUCTION</a:t>
            </a:r>
            <a:endParaRPr/>
          </a:p>
        </p:txBody>
      </p:sp>
      <p:sp>
        <p:nvSpPr>
          <p:cNvPr id="373" name="Google Shape;373;p3"/>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0"/>
          <p:cNvSpPr txBox="1"/>
          <p:nvPr>
            <p:ph type="title"/>
          </p:nvPr>
        </p:nvSpPr>
        <p:spPr>
          <a:xfrm>
            <a:off x="1088769" y="406610"/>
            <a:ext cx="7704000" cy="594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en">
                <a:solidFill>
                  <a:srgbClr val="657E93"/>
                </a:solidFill>
              </a:rPr>
              <a:t>CONCLUSION</a:t>
            </a:r>
            <a:endParaRPr>
              <a:solidFill>
                <a:srgbClr val="657E93"/>
              </a:solidFill>
            </a:endParaRPr>
          </a:p>
        </p:txBody>
      </p:sp>
      <p:sp>
        <p:nvSpPr>
          <p:cNvPr id="796" name="Google Shape;796;p30"/>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797" name="Google Shape;797;p30"/>
          <p:cNvSpPr txBox="1"/>
          <p:nvPr/>
        </p:nvSpPr>
        <p:spPr>
          <a:xfrm>
            <a:off x="3596550" y="3219125"/>
            <a:ext cx="51300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Help the </a:t>
            </a:r>
            <a:r>
              <a:rPr b="1" i="0" lang="en" sz="1400" u="none" cap="none" strike="noStrike">
                <a:solidFill>
                  <a:srgbClr val="000000"/>
                </a:solidFill>
                <a:latin typeface="Arial"/>
                <a:ea typeface="Arial"/>
                <a:cs typeface="Arial"/>
                <a:sym typeface="Arial"/>
              </a:rPr>
              <a:t>inventory allocation</a:t>
            </a:r>
            <a:r>
              <a:rPr b="0" i="0" lang="en" sz="1400" u="none" cap="none" strike="noStrike">
                <a:solidFill>
                  <a:srgbClr val="000000"/>
                </a:solidFill>
                <a:latin typeface="Arial"/>
                <a:ea typeface="Arial"/>
                <a:cs typeface="Arial"/>
                <a:sym typeface="Arial"/>
              </a:rPr>
              <a:t> and </a:t>
            </a:r>
            <a:r>
              <a:rPr b="1" i="0" lang="en" sz="1400" u="none" cap="none" strike="noStrike">
                <a:solidFill>
                  <a:srgbClr val="000000"/>
                </a:solidFill>
                <a:latin typeface="Arial"/>
                <a:ea typeface="Arial"/>
                <a:cs typeface="Arial"/>
                <a:sym typeface="Arial"/>
              </a:rPr>
              <a:t>pricing decision</a:t>
            </a:r>
            <a:endParaRPr b="0" i="0" sz="1400" u="none" cap="none" strike="noStrike">
              <a:solidFill>
                <a:srgbClr val="000000"/>
              </a:solidFill>
              <a:latin typeface="Arial"/>
              <a:ea typeface="Arial"/>
              <a:cs typeface="Arial"/>
              <a:sym typeface="Arial"/>
            </a:endParaRPr>
          </a:p>
        </p:txBody>
      </p:sp>
      <p:sp>
        <p:nvSpPr>
          <p:cNvPr id="798" name="Google Shape;798;p30"/>
          <p:cNvSpPr txBox="1"/>
          <p:nvPr/>
        </p:nvSpPr>
        <p:spPr>
          <a:xfrm>
            <a:off x="7656754" y="1279300"/>
            <a:ext cx="1203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rgbClr val="000000"/>
                </a:solidFill>
                <a:latin typeface="Arial"/>
                <a:ea typeface="Arial"/>
                <a:cs typeface="Arial"/>
                <a:sym typeface="Arial"/>
              </a:rPr>
              <a:t>37%</a:t>
            </a:r>
            <a:endParaRPr b="1" i="0" sz="4000" u="none" cap="none" strike="noStrike">
              <a:solidFill>
                <a:srgbClr val="000000"/>
              </a:solidFill>
              <a:latin typeface="Arial"/>
              <a:ea typeface="Arial"/>
              <a:cs typeface="Arial"/>
              <a:sym typeface="Arial"/>
            </a:endParaRPr>
          </a:p>
        </p:txBody>
      </p:sp>
      <p:sp>
        <p:nvSpPr>
          <p:cNvPr id="799" name="Google Shape;799;p30"/>
          <p:cNvSpPr txBox="1"/>
          <p:nvPr/>
        </p:nvSpPr>
        <p:spPr>
          <a:xfrm>
            <a:off x="2980800" y="1305063"/>
            <a:ext cx="4940700" cy="831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our model could make hotels </a:t>
            </a:r>
            <a:r>
              <a:rPr b="1" i="0" lang="en" sz="1400" u="none" cap="none" strike="noStrike">
                <a:solidFill>
                  <a:srgbClr val="000000"/>
                </a:solidFill>
                <a:latin typeface="Arial"/>
                <a:ea typeface="Arial"/>
                <a:cs typeface="Arial"/>
                <a:sym typeface="Arial"/>
              </a:rPr>
              <a:t>avoid a loss of those</a:t>
            </a:r>
            <a:endParaRPr b="1"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customers</a:t>
            </a:r>
            <a:r>
              <a:rPr b="0" i="0" lang="en" sz="1400" u="none" cap="none" strike="noStrike">
                <a:solidFill>
                  <a:srgbClr val="000000"/>
                </a:solidFill>
                <a:latin typeface="Arial"/>
                <a:ea typeface="Arial"/>
                <a:cs typeface="Arial"/>
                <a:sym typeface="Arial"/>
              </a:rPr>
              <a:t> due to the various reasons of cancelling</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by knowing who to prioritize</a:t>
            </a:r>
            <a:endParaRPr b="0" i="0" sz="1400" u="none" cap="none" strike="noStrike">
              <a:solidFill>
                <a:srgbClr val="000000"/>
              </a:solidFill>
              <a:latin typeface="Arial"/>
              <a:ea typeface="Arial"/>
              <a:cs typeface="Arial"/>
              <a:sym typeface="Arial"/>
            </a:endParaRPr>
          </a:p>
        </p:txBody>
      </p:sp>
      <p:grpSp>
        <p:nvGrpSpPr>
          <p:cNvPr id="800" name="Google Shape;800;p30"/>
          <p:cNvGrpSpPr/>
          <p:nvPr/>
        </p:nvGrpSpPr>
        <p:grpSpPr>
          <a:xfrm>
            <a:off x="405225" y="2270125"/>
            <a:ext cx="3369825" cy="800400"/>
            <a:chOff x="405225" y="2270125"/>
            <a:chExt cx="3369825" cy="800400"/>
          </a:xfrm>
        </p:grpSpPr>
        <p:sp>
          <p:nvSpPr>
            <p:cNvPr id="801" name="Google Shape;801;p30"/>
            <p:cNvSpPr txBox="1"/>
            <p:nvPr/>
          </p:nvSpPr>
          <p:spPr>
            <a:xfrm>
              <a:off x="405225" y="2270125"/>
              <a:ext cx="1203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rgbClr val="000000"/>
                  </a:solidFill>
                  <a:latin typeface="Arial"/>
                  <a:ea typeface="Arial"/>
                  <a:cs typeface="Arial"/>
                  <a:sym typeface="Arial"/>
                </a:rPr>
                <a:t>91%</a:t>
              </a:r>
              <a:endParaRPr b="1" i="0" sz="4000" u="none" cap="none" strike="noStrike">
                <a:solidFill>
                  <a:srgbClr val="000000"/>
                </a:solidFill>
                <a:latin typeface="Arial"/>
                <a:ea typeface="Arial"/>
                <a:cs typeface="Arial"/>
                <a:sym typeface="Arial"/>
              </a:endParaRPr>
            </a:p>
          </p:txBody>
        </p:sp>
        <p:sp>
          <p:nvSpPr>
            <p:cNvPr id="802" name="Google Shape;802;p30"/>
            <p:cNvSpPr txBox="1"/>
            <p:nvPr/>
          </p:nvSpPr>
          <p:spPr>
            <a:xfrm>
              <a:off x="775050" y="2369950"/>
              <a:ext cx="3000000" cy="615600"/>
            </a:xfrm>
            <a:prstGeom prst="rect">
              <a:avLst/>
            </a:prstGeom>
            <a:noFill/>
            <a:ln>
              <a:noFill/>
            </a:ln>
          </p:spPr>
          <p:txBody>
            <a:bodyPr anchorCtr="0" anchor="t" bIns="91425" lIns="91425" spcFirstLastPara="1" rIns="91425" wrap="square" tIns="91425">
              <a:spAutoFit/>
            </a:bodyPr>
            <a:lstStyle/>
            <a:p>
              <a:pPr indent="0" lvl="0" marL="45720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prediction success, </a:t>
              </a:r>
              <a:endParaRPr b="0" i="0" sz="1400" u="none" cap="none" strike="noStrike">
                <a:solidFill>
                  <a:schemeClr val="dk1"/>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the hotel can gain up to</a:t>
              </a:r>
              <a:endParaRPr b="0" i="0" sz="1400" u="none" cap="none" strike="noStrike">
                <a:solidFill>
                  <a:schemeClr val="dk1"/>
                </a:solidFill>
                <a:latin typeface="Arial"/>
                <a:ea typeface="Arial"/>
                <a:cs typeface="Arial"/>
                <a:sym typeface="Arial"/>
              </a:endParaRPr>
            </a:p>
          </p:txBody>
        </p:sp>
      </p:grpSp>
      <p:grpSp>
        <p:nvGrpSpPr>
          <p:cNvPr id="803" name="Google Shape;803;p30"/>
          <p:cNvGrpSpPr/>
          <p:nvPr/>
        </p:nvGrpSpPr>
        <p:grpSpPr>
          <a:xfrm>
            <a:off x="3440775" y="2270125"/>
            <a:ext cx="4635500" cy="800400"/>
            <a:chOff x="3440775" y="2270125"/>
            <a:chExt cx="4635500" cy="800400"/>
          </a:xfrm>
        </p:grpSpPr>
        <p:sp>
          <p:nvSpPr>
            <p:cNvPr id="804" name="Google Shape;804;p30"/>
            <p:cNvSpPr txBox="1"/>
            <p:nvPr/>
          </p:nvSpPr>
          <p:spPr>
            <a:xfrm>
              <a:off x="3440775" y="2270125"/>
              <a:ext cx="2136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rgbClr val="000000"/>
                  </a:solidFill>
                  <a:latin typeface="Arial"/>
                  <a:ea typeface="Arial"/>
                  <a:cs typeface="Arial"/>
                  <a:sym typeface="Arial"/>
                </a:rPr>
                <a:t>4m USD</a:t>
              </a:r>
              <a:endParaRPr b="1" i="0" sz="4000" u="none" cap="none" strike="noStrike">
                <a:solidFill>
                  <a:srgbClr val="000000"/>
                </a:solidFill>
                <a:latin typeface="Arial"/>
                <a:ea typeface="Arial"/>
                <a:cs typeface="Arial"/>
                <a:sym typeface="Arial"/>
              </a:endParaRPr>
            </a:p>
          </p:txBody>
        </p:sp>
        <p:sp>
          <p:nvSpPr>
            <p:cNvPr id="805" name="Google Shape;805;p30"/>
            <p:cNvSpPr txBox="1"/>
            <p:nvPr/>
          </p:nvSpPr>
          <p:spPr>
            <a:xfrm>
              <a:off x="5076275" y="2357800"/>
              <a:ext cx="3000000" cy="615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for the next 2 years</a:t>
              </a:r>
              <a:endParaRPr b="0" i="0" sz="1400" u="none" cap="none" strike="noStrik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0"/>
                                        <p:tgtEl>
                                          <p:spTgt spid="8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par>
                                <p:cTn fill="hold" nodeType="with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1"/>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RECOMMENDATION</a:t>
            </a:r>
            <a:endParaRPr>
              <a:solidFill>
                <a:srgbClr val="657E93"/>
              </a:solidFill>
            </a:endParaRPr>
          </a:p>
        </p:txBody>
      </p:sp>
      <p:sp>
        <p:nvSpPr>
          <p:cNvPr id="811" name="Google Shape;811;p31"/>
          <p:cNvSpPr txBox="1"/>
          <p:nvPr/>
        </p:nvSpPr>
        <p:spPr>
          <a:xfrm>
            <a:off x="246825" y="3481200"/>
            <a:ext cx="8849100" cy="369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12" name="Google Shape;812;p31"/>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813" name="Google Shape;813;p31"/>
          <p:cNvSpPr/>
          <p:nvPr/>
        </p:nvSpPr>
        <p:spPr>
          <a:xfrm>
            <a:off x="446394" y="879093"/>
            <a:ext cx="338700" cy="33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1"/>
          <p:cNvSpPr txBox="1"/>
          <p:nvPr/>
        </p:nvSpPr>
        <p:spPr>
          <a:xfrm>
            <a:off x="942075" y="863800"/>
            <a:ext cx="59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1"/>
          <p:cNvSpPr txBox="1"/>
          <p:nvPr/>
        </p:nvSpPr>
        <p:spPr>
          <a:xfrm>
            <a:off x="942075" y="879250"/>
            <a:ext cx="753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Hotel regulations and policies for deposit type should be revised</a:t>
            </a:r>
            <a:endParaRPr b="0" i="0" sz="1200" u="none" cap="none" strike="noStrike">
              <a:solidFill>
                <a:schemeClr val="dk1"/>
              </a:solidFill>
              <a:latin typeface="Arial"/>
              <a:ea typeface="Arial"/>
              <a:cs typeface="Arial"/>
              <a:sym typeface="Arial"/>
            </a:endParaRPr>
          </a:p>
        </p:txBody>
      </p:sp>
      <p:grpSp>
        <p:nvGrpSpPr>
          <p:cNvPr id="816" name="Google Shape;816;p31"/>
          <p:cNvGrpSpPr/>
          <p:nvPr/>
        </p:nvGrpSpPr>
        <p:grpSpPr>
          <a:xfrm>
            <a:off x="446394" y="1428893"/>
            <a:ext cx="8026881" cy="369457"/>
            <a:chOff x="446394" y="1428893"/>
            <a:chExt cx="8026881" cy="369457"/>
          </a:xfrm>
        </p:grpSpPr>
        <p:sp>
          <p:nvSpPr>
            <p:cNvPr id="817" name="Google Shape;817;p31"/>
            <p:cNvSpPr/>
            <p:nvPr/>
          </p:nvSpPr>
          <p:spPr>
            <a:xfrm>
              <a:off x="446394" y="1428893"/>
              <a:ext cx="338700" cy="33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1"/>
            <p:cNvSpPr txBox="1"/>
            <p:nvPr/>
          </p:nvSpPr>
          <p:spPr>
            <a:xfrm>
              <a:off x="942075" y="1429050"/>
              <a:ext cx="753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1200">
                  <a:solidFill>
                    <a:schemeClr val="dk1"/>
                  </a:solidFill>
                </a:rPr>
                <a:t>Promoting saving packages especially in high seasons</a:t>
              </a:r>
              <a:endParaRPr b="0" i="0" sz="1200" u="none" cap="none" strike="noStrike">
                <a:solidFill>
                  <a:schemeClr val="dk1"/>
                </a:solidFill>
                <a:latin typeface="Arial"/>
                <a:ea typeface="Arial"/>
                <a:cs typeface="Arial"/>
                <a:sym typeface="Arial"/>
              </a:endParaRPr>
            </a:p>
          </p:txBody>
        </p:sp>
      </p:grpSp>
      <p:grpSp>
        <p:nvGrpSpPr>
          <p:cNvPr id="819" name="Google Shape;819;p31"/>
          <p:cNvGrpSpPr/>
          <p:nvPr/>
        </p:nvGrpSpPr>
        <p:grpSpPr>
          <a:xfrm>
            <a:off x="446394" y="1963475"/>
            <a:ext cx="8026881" cy="369300"/>
            <a:chOff x="446394" y="1963475"/>
            <a:chExt cx="8026881" cy="369300"/>
          </a:xfrm>
        </p:grpSpPr>
        <p:sp>
          <p:nvSpPr>
            <p:cNvPr id="820" name="Google Shape;820;p31"/>
            <p:cNvSpPr/>
            <p:nvPr/>
          </p:nvSpPr>
          <p:spPr>
            <a:xfrm>
              <a:off x="446394" y="1978693"/>
              <a:ext cx="338700" cy="33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1"/>
            <p:cNvSpPr txBox="1"/>
            <p:nvPr/>
          </p:nvSpPr>
          <p:spPr>
            <a:xfrm>
              <a:off x="942075" y="1963475"/>
              <a:ext cx="753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1200">
                  <a:solidFill>
                    <a:schemeClr val="dk1"/>
                  </a:solidFill>
                </a:rPr>
                <a:t>A sharing room (bunk beds) as an alternative option especially for transient customers</a:t>
              </a:r>
              <a:endParaRPr b="0" i="0" sz="1200" u="none" cap="none" strike="noStrike">
                <a:solidFill>
                  <a:schemeClr val="dk1"/>
                </a:solidFill>
                <a:latin typeface="Arial"/>
                <a:ea typeface="Arial"/>
                <a:cs typeface="Arial"/>
                <a:sym typeface="Arial"/>
              </a:endParaRPr>
            </a:p>
          </p:txBody>
        </p:sp>
      </p:grpSp>
      <p:grpSp>
        <p:nvGrpSpPr>
          <p:cNvPr id="822" name="Google Shape;822;p31"/>
          <p:cNvGrpSpPr/>
          <p:nvPr/>
        </p:nvGrpSpPr>
        <p:grpSpPr>
          <a:xfrm>
            <a:off x="446394" y="2497900"/>
            <a:ext cx="8026881" cy="369300"/>
            <a:chOff x="446394" y="2497900"/>
            <a:chExt cx="8026881" cy="369300"/>
          </a:xfrm>
        </p:grpSpPr>
        <p:sp>
          <p:nvSpPr>
            <p:cNvPr id="823" name="Google Shape;823;p31"/>
            <p:cNvSpPr/>
            <p:nvPr/>
          </p:nvSpPr>
          <p:spPr>
            <a:xfrm>
              <a:off x="446394" y="2528497"/>
              <a:ext cx="338700" cy="33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1"/>
            <p:cNvSpPr txBox="1"/>
            <p:nvPr/>
          </p:nvSpPr>
          <p:spPr>
            <a:xfrm>
              <a:off x="942075" y="2497900"/>
              <a:ext cx="753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1200">
                  <a:solidFill>
                    <a:schemeClr val="dk1"/>
                  </a:solidFill>
                </a:rPr>
                <a:t>Early detection system has to be properly managed especially in high season</a:t>
              </a:r>
              <a:endParaRPr b="0" i="0" sz="1200" u="none" cap="none" strike="noStrike">
                <a:solidFill>
                  <a:schemeClr val="dk1"/>
                </a:solidFill>
                <a:latin typeface="Arial"/>
                <a:ea typeface="Arial"/>
                <a:cs typeface="Arial"/>
                <a:sym typeface="Arial"/>
              </a:endParaRPr>
            </a:p>
          </p:txBody>
        </p:sp>
      </p:grpSp>
      <p:grpSp>
        <p:nvGrpSpPr>
          <p:cNvPr id="825" name="Google Shape;825;p31"/>
          <p:cNvGrpSpPr/>
          <p:nvPr/>
        </p:nvGrpSpPr>
        <p:grpSpPr>
          <a:xfrm>
            <a:off x="446394" y="3047700"/>
            <a:ext cx="8026881" cy="369300"/>
            <a:chOff x="446394" y="3047700"/>
            <a:chExt cx="8026881" cy="369300"/>
          </a:xfrm>
        </p:grpSpPr>
        <p:sp>
          <p:nvSpPr>
            <p:cNvPr id="826" name="Google Shape;826;p31"/>
            <p:cNvSpPr/>
            <p:nvPr/>
          </p:nvSpPr>
          <p:spPr>
            <a:xfrm>
              <a:off x="446394" y="3078297"/>
              <a:ext cx="338700" cy="33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1"/>
            <p:cNvSpPr txBox="1"/>
            <p:nvPr/>
          </p:nvSpPr>
          <p:spPr>
            <a:xfrm>
              <a:off x="942075" y="3047700"/>
              <a:ext cx="753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1200">
                  <a:solidFill>
                    <a:schemeClr val="dk1"/>
                  </a:solidFill>
                </a:rPr>
                <a:t>Offering a form with multiple itinerary choice they can easily pick</a:t>
              </a:r>
              <a:endParaRPr b="0" i="0" sz="1200" u="none" cap="none" strike="noStrike">
                <a:solidFill>
                  <a:schemeClr val="dk1"/>
                </a:solidFill>
                <a:latin typeface="Arial"/>
                <a:ea typeface="Arial"/>
                <a:cs typeface="Arial"/>
                <a:sym typeface="Arial"/>
              </a:endParaRPr>
            </a:p>
          </p:txBody>
        </p:sp>
      </p:grpSp>
      <p:grpSp>
        <p:nvGrpSpPr>
          <p:cNvPr id="828" name="Google Shape;828;p31"/>
          <p:cNvGrpSpPr/>
          <p:nvPr/>
        </p:nvGrpSpPr>
        <p:grpSpPr>
          <a:xfrm>
            <a:off x="446394" y="3566750"/>
            <a:ext cx="8026881" cy="369646"/>
            <a:chOff x="446394" y="3566750"/>
            <a:chExt cx="8026881" cy="369646"/>
          </a:xfrm>
        </p:grpSpPr>
        <p:sp>
          <p:nvSpPr>
            <p:cNvPr id="829" name="Google Shape;829;p31"/>
            <p:cNvSpPr/>
            <p:nvPr/>
          </p:nvSpPr>
          <p:spPr>
            <a:xfrm>
              <a:off x="446394" y="3597696"/>
              <a:ext cx="338700" cy="33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1"/>
            <p:cNvSpPr txBox="1"/>
            <p:nvPr/>
          </p:nvSpPr>
          <p:spPr>
            <a:xfrm>
              <a:off x="942075" y="3566750"/>
              <a:ext cx="753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1200">
                  <a:solidFill>
                    <a:schemeClr val="dk1"/>
                  </a:solidFill>
                </a:rPr>
                <a:t>Promotion should be direct to give a more personal approach to customers</a:t>
              </a:r>
              <a:endParaRPr b="0" i="0" sz="1200" u="none" cap="none" strike="noStrik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1000"/>
                                        <p:tgtEl>
                                          <p:spTgt spid="8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pic>
        <p:nvPicPr>
          <p:cNvPr id="835" name="Google Shape;835;p32"/>
          <p:cNvPicPr preferRelativeResize="0"/>
          <p:nvPr/>
        </p:nvPicPr>
        <p:blipFill rotWithShape="1">
          <a:blip r:embed="rId3">
            <a:alphaModFix/>
          </a:blip>
          <a:srcRect b="0" l="0" r="0" t="0"/>
          <a:stretch/>
        </p:blipFill>
        <p:spPr>
          <a:xfrm>
            <a:off x="6611950" y="1720075"/>
            <a:ext cx="1108449" cy="1279449"/>
          </a:xfrm>
          <a:prstGeom prst="rect">
            <a:avLst/>
          </a:prstGeom>
          <a:noFill/>
          <a:ln>
            <a:noFill/>
          </a:ln>
        </p:spPr>
      </p:pic>
      <p:sp>
        <p:nvSpPr>
          <p:cNvPr id="836" name="Google Shape;836;p32"/>
          <p:cNvSpPr txBox="1"/>
          <p:nvPr>
            <p:ph type="title"/>
          </p:nvPr>
        </p:nvSpPr>
        <p:spPr>
          <a:xfrm>
            <a:off x="720002" y="99803"/>
            <a:ext cx="7704000" cy="59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657E93"/>
                </a:solidFill>
              </a:rPr>
              <a:t>TABLEAU DASHBOARD</a:t>
            </a:r>
            <a:endParaRPr>
              <a:solidFill>
                <a:srgbClr val="657E93"/>
              </a:solidFill>
            </a:endParaRPr>
          </a:p>
        </p:txBody>
      </p:sp>
      <p:sp>
        <p:nvSpPr>
          <p:cNvPr id="837" name="Google Shape;837;p32"/>
          <p:cNvSpPr txBox="1"/>
          <p:nvPr/>
        </p:nvSpPr>
        <p:spPr>
          <a:xfrm>
            <a:off x="5755875" y="3067400"/>
            <a:ext cx="28206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000"/>
              <a:buFont typeface="Arial"/>
              <a:buNone/>
            </a:pPr>
            <a:r>
              <a:rPr b="0" i="0" lang="en" sz="1000" u="sng" cap="none" strike="noStrike">
                <a:solidFill>
                  <a:srgbClr val="0000FF"/>
                </a:solidFill>
                <a:latin typeface="Arial"/>
                <a:ea typeface="Arial"/>
                <a:cs typeface="Arial"/>
                <a:sym typeface="Arial"/>
                <a:hlinkClick r:id="rId4">
                  <a:extLst>
                    <a:ext uri="{A12FA001-AC4F-418D-AE19-62706E023703}">
                      <ahyp:hlinkClr val="tx"/>
                    </a:ext>
                  </a:extLst>
                </a:hlinkClick>
              </a:rPr>
              <a:t>https://public.tableau.com/views/hotel_bookings_16580755476150/Dashboard?:language=en-US&amp;:display_count=n&amp;:origin=viz_share_link</a:t>
            </a:r>
            <a:r>
              <a:rPr b="0" i="0" lang="en" sz="1000" u="none" cap="none" strike="noStrike">
                <a:solidFill>
                  <a:srgbClr val="0000FF"/>
                </a:solidFill>
                <a:latin typeface="Arial"/>
                <a:ea typeface="Arial"/>
                <a:cs typeface="Arial"/>
                <a:sym typeface="Arial"/>
              </a:rPr>
              <a:t> </a:t>
            </a:r>
            <a:endParaRPr b="0" i="0" sz="1000" u="none" cap="none" strike="noStrike">
              <a:solidFill>
                <a:srgbClr val="0000FF"/>
              </a:solidFill>
              <a:latin typeface="Arial"/>
              <a:ea typeface="Arial"/>
              <a:cs typeface="Arial"/>
              <a:sym typeface="Arial"/>
            </a:endParaRPr>
          </a:p>
        </p:txBody>
      </p:sp>
      <p:sp>
        <p:nvSpPr>
          <p:cNvPr id="838" name="Google Shape;838;p32"/>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pic>
        <p:nvPicPr>
          <p:cNvPr id="839" name="Google Shape;839;p32"/>
          <p:cNvPicPr preferRelativeResize="0"/>
          <p:nvPr/>
        </p:nvPicPr>
        <p:blipFill>
          <a:blip r:embed="rId5">
            <a:alphaModFix/>
          </a:blip>
          <a:stretch>
            <a:fillRect/>
          </a:stretch>
        </p:blipFill>
        <p:spPr>
          <a:xfrm>
            <a:off x="861325" y="694400"/>
            <a:ext cx="4820099" cy="416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1000"/>
                                        <p:tgtEl>
                                          <p:spTgt spid="8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par>
                                <p:cTn fill="hold" nodeType="with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1000"/>
                                        <p:tgtEl>
                                          <p:spTgt spid="8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33"/>
          <p:cNvSpPr txBox="1"/>
          <p:nvPr>
            <p:ph type="title"/>
          </p:nvPr>
        </p:nvSpPr>
        <p:spPr>
          <a:xfrm>
            <a:off x="1433700" y="2058300"/>
            <a:ext cx="6276600" cy="10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500"/>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
          <p:cNvSpPr txBox="1"/>
          <p:nvPr>
            <p:ph idx="1" type="subTitle"/>
          </p:nvPr>
        </p:nvSpPr>
        <p:spPr>
          <a:xfrm>
            <a:off x="4278300" y="860858"/>
            <a:ext cx="3600000" cy="50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Clr>
                <a:schemeClr val="dk1"/>
              </a:buClr>
              <a:buSzPts val="1100"/>
              <a:buFont typeface="Arial"/>
              <a:buNone/>
            </a:pPr>
            <a:r>
              <a:rPr lang="en"/>
              <a:t>James Nainggolan</a:t>
            </a:r>
            <a:endParaRPr/>
          </a:p>
        </p:txBody>
      </p:sp>
      <p:sp>
        <p:nvSpPr>
          <p:cNvPr id="379" name="Google Shape;379;p4"/>
          <p:cNvSpPr txBox="1"/>
          <p:nvPr>
            <p:ph idx="2" type="subTitle"/>
          </p:nvPr>
        </p:nvSpPr>
        <p:spPr>
          <a:xfrm>
            <a:off x="4768150" y="3216875"/>
            <a:ext cx="2819400" cy="100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Aircraft Maintenance Engineer</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rPr lang="en" u="sng">
                <a:hlinkClick r:id="rId3"/>
              </a:rPr>
              <a:t>jmsxngl@gmail.com</a:t>
            </a:r>
            <a:endParaRPr/>
          </a:p>
          <a:p>
            <a:pPr indent="0" lvl="0" marL="0" rtl="0" algn="ctr">
              <a:lnSpc>
                <a:spcPct val="100000"/>
              </a:lnSpc>
              <a:spcBef>
                <a:spcPts val="0"/>
              </a:spcBef>
              <a:spcAft>
                <a:spcPts val="0"/>
              </a:spcAft>
              <a:buClr>
                <a:schemeClr val="dk1"/>
              </a:buClr>
              <a:buSzPts val="1100"/>
              <a:buFont typeface="Arial"/>
              <a:buNone/>
            </a:pPr>
            <a:r>
              <a:rPr lang="en" u="sng">
                <a:solidFill>
                  <a:schemeClr val="hlink"/>
                </a:solidFill>
                <a:hlinkClick r:id="rId4"/>
              </a:rPr>
              <a:t>https://github.com/jmsxngl</a:t>
            </a:r>
            <a:r>
              <a:rPr lang="en"/>
              <a:t> </a:t>
            </a:r>
            <a:endParaRPr/>
          </a:p>
        </p:txBody>
      </p:sp>
      <p:sp>
        <p:nvSpPr>
          <p:cNvPr id="380" name="Google Shape;380;p4"/>
          <p:cNvSpPr txBox="1"/>
          <p:nvPr>
            <p:ph idx="3" type="subTitle"/>
          </p:nvPr>
        </p:nvSpPr>
        <p:spPr>
          <a:xfrm>
            <a:off x="1482000" y="860858"/>
            <a:ext cx="3600000" cy="50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Clr>
                <a:schemeClr val="dk1"/>
              </a:buClr>
              <a:buSzPts val="1100"/>
              <a:buFont typeface="Arial"/>
              <a:buNone/>
            </a:pPr>
            <a:r>
              <a:rPr lang="en"/>
              <a:t>Ferdi Endinanda</a:t>
            </a:r>
            <a:endParaRPr/>
          </a:p>
        </p:txBody>
      </p:sp>
      <p:sp>
        <p:nvSpPr>
          <p:cNvPr id="381" name="Google Shape;381;p4"/>
          <p:cNvSpPr txBox="1"/>
          <p:nvPr>
            <p:ph idx="4" type="subTitle"/>
          </p:nvPr>
        </p:nvSpPr>
        <p:spPr>
          <a:xfrm>
            <a:off x="1818500" y="3216875"/>
            <a:ext cx="2896800" cy="100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Project Geological Engineer</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rPr lang="en" u="sng">
                <a:hlinkClick r:id="rId5"/>
              </a:rPr>
              <a:t>ferdiendinanda@gmail.com</a:t>
            </a:r>
            <a:endParaRPr/>
          </a:p>
          <a:p>
            <a:pPr indent="0" lvl="0" marL="0" rtl="0" algn="ctr">
              <a:spcBef>
                <a:spcPts val="0"/>
              </a:spcBef>
              <a:spcAft>
                <a:spcPts val="0"/>
              </a:spcAft>
              <a:buClr>
                <a:schemeClr val="dk1"/>
              </a:buClr>
              <a:buSzPts val="1100"/>
              <a:buFont typeface="Arial"/>
              <a:buNone/>
            </a:pPr>
            <a:r>
              <a:rPr lang="en" u="sng">
                <a:solidFill>
                  <a:schemeClr val="hlink"/>
                </a:solidFill>
                <a:hlinkClick r:id="rId6"/>
              </a:rPr>
              <a:t>https://github.com/ferdiendinanda</a:t>
            </a:r>
            <a:r>
              <a:rPr lang="en"/>
              <a:t> </a:t>
            </a:r>
            <a:endParaRPr/>
          </a:p>
        </p:txBody>
      </p:sp>
      <p:pic>
        <p:nvPicPr>
          <p:cNvPr id="382" name="Google Shape;382;p4"/>
          <p:cNvPicPr preferRelativeResize="0"/>
          <p:nvPr/>
        </p:nvPicPr>
        <p:blipFill rotWithShape="1">
          <a:blip r:embed="rId7">
            <a:alphaModFix/>
          </a:blip>
          <a:srcRect b="0" l="59" r="49" t="0"/>
          <a:stretch/>
        </p:blipFill>
        <p:spPr>
          <a:xfrm>
            <a:off x="5163597" y="1367209"/>
            <a:ext cx="1829400" cy="1830600"/>
          </a:xfrm>
          <a:prstGeom prst="ellipse">
            <a:avLst/>
          </a:prstGeom>
          <a:noFill/>
          <a:ln>
            <a:noFill/>
          </a:ln>
        </p:spPr>
      </p:pic>
      <p:sp>
        <p:nvSpPr>
          <p:cNvPr id="383" name="Google Shape;383;p4"/>
          <p:cNvSpPr/>
          <p:nvPr/>
        </p:nvSpPr>
        <p:spPr>
          <a:xfrm>
            <a:off x="5007350" y="1367209"/>
            <a:ext cx="1829400" cy="182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4" name="Google Shape;384;p4"/>
          <p:cNvPicPr preferRelativeResize="0"/>
          <p:nvPr/>
        </p:nvPicPr>
        <p:blipFill rotWithShape="1">
          <a:blip r:embed="rId8">
            <a:alphaModFix/>
          </a:blip>
          <a:srcRect b="9295" l="12551" r="12557" t="33956"/>
          <a:stretch/>
        </p:blipFill>
        <p:spPr>
          <a:xfrm>
            <a:off x="2342700" y="1358200"/>
            <a:ext cx="1829400" cy="1848600"/>
          </a:xfrm>
          <a:prstGeom prst="ellipse">
            <a:avLst/>
          </a:prstGeom>
          <a:noFill/>
          <a:ln>
            <a:noFill/>
          </a:ln>
        </p:spPr>
      </p:pic>
      <p:sp>
        <p:nvSpPr>
          <p:cNvPr id="385" name="Google Shape;385;p4"/>
          <p:cNvSpPr/>
          <p:nvPr/>
        </p:nvSpPr>
        <p:spPr>
          <a:xfrm>
            <a:off x="2523192" y="1367209"/>
            <a:ext cx="1829400" cy="182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387" name="Google Shape;387;p4"/>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OUR TEAM</a:t>
            </a:r>
            <a:endParaRPr>
              <a:solidFill>
                <a:srgbClr val="657E9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grpSp>
        <p:nvGrpSpPr>
          <p:cNvPr id="392" name="Google Shape;392;p5"/>
          <p:cNvGrpSpPr/>
          <p:nvPr/>
        </p:nvGrpSpPr>
        <p:grpSpPr>
          <a:xfrm>
            <a:off x="5165433" y="2759594"/>
            <a:ext cx="953300" cy="907850"/>
            <a:chOff x="2128184" y="1836238"/>
            <a:chExt cx="953300" cy="907850"/>
          </a:xfrm>
        </p:grpSpPr>
        <p:sp>
          <p:nvSpPr>
            <p:cNvPr id="393" name="Google Shape;393;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5" name="Google Shape;395;p5"/>
          <p:cNvSpPr txBox="1"/>
          <p:nvPr>
            <p:ph idx="4294967295" type="subTitle"/>
          </p:nvPr>
        </p:nvSpPr>
        <p:spPr>
          <a:xfrm>
            <a:off x="7142225" y="3690100"/>
            <a:ext cx="14859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FEATURE</a:t>
            </a:r>
            <a:endParaRPr b="0" i="0" sz="1800" u="none" cap="none" strike="noStrike">
              <a:solidFill>
                <a:schemeClr val="dk2"/>
              </a:solidFill>
              <a:latin typeface="Lato"/>
              <a:ea typeface="Lato"/>
              <a:cs typeface="Lato"/>
              <a:sym typeface="Lato"/>
            </a:endParaRPr>
          </a:p>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SELECTION</a:t>
            </a:r>
            <a:endParaRPr b="0" i="0" sz="1800" u="none" cap="none" strike="noStrike">
              <a:solidFill>
                <a:schemeClr val="dk2"/>
              </a:solidFill>
              <a:latin typeface="Lato"/>
              <a:ea typeface="Lato"/>
              <a:cs typeface="Lato"/>
              <a:sym typeface="Lato"/>
            </a:endParaRPr>
          </a:p>
        </p:txBody>
      </p:sp>
      <p:sp>
        <p:nvSpPr>
          <p:cNvPr id="396" name="Google Shape;396;p5"/>
          <p:cNvSpPr txBox="1"/>
          <p:nvPr>
            <p:ph idx="4294967295" type="subTitle"/>
          </p:nvPr>
        </p:nvSpPr>
        <p:spPr>
          <a:xfrm>
            <a:off x="2663274" y="3741875"/>
            <a:ext cx="15627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MODELING</a:t>
            </a:r>
            <a:endParaRPr b="0" i="0" sz="1800" u="none" cap="none" strike="noStrike">
              <a:solidFill>
                <a:schemeClr val="dk2"/>
              </a:solidFill>
              <a:latin typeface="Lato"/>
              <a:ea typeface="Lato"/>
              <a:cs typeface="Lato"/>
              <a:sym typeface="Lato"/>
            </a:endParaRPr>
          </a:p>
        </p:txBody>
      </p:sp>
      <p:sp>
        <p:nvSpPr>
          <p:cNvPr id="397" name="Google Shape;397;p5"/>
          <p:cNvSpPr txBox="1"/>
          <p:nvPr>
            <p:ph idx="4294967295" type="subTitle"/>
          </p:nvPr>
        </p:nvSpPr>
        <p:spPr>
          <a:xfrm>
            <a:off x="433834" y="3741868"/>
            <a:ext cx="14856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RESULT</a:t>
            </a:r>
            <a:endParaRPr b="0" i="0" sz="1800" u="none" cap="none" strike="noStrike">
              <a:solidFill>
                <a:schemeClr val="dk2"/>
              </a:solidFill>
              <a:latin typeface="Lato"/>
              <a:ea typeface="Lato"/>
              <a:cs typeface="Lato"/>
              <a:sym typeface="Lato"/>
            </a:endParaRPr>
          </a:p>
        </p:txBody>
      </p:sp>
      <p:sp>
        <p:nvSpPr>
          <p:cNvPr id="398" name="Google Shape;398;p5"/>
          <p:cNvSpPr txBox="1"/>
          <p:nvPr>
            <p:ph idx="4294967295" type="subTitle"/>
          </p:nvPr>
        </p:nvSpPr>
        <p:spPr>
          <a:xfrm>
            <a:off x="425475" y="1782807"/>
            <a:ext cx="1485900" cy="64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PROBLEM</a:t>
            </a:r>
            <a:endParaRPr b="0" i="0" sz="1800" u="none" cap="none" strike="noStrike">
              <a:solidFill>
                <a:schemeClr val="dk2"/>
              </a:solidFill>
              <a:latin typeface="Lato"/>
              <a:ea typeface="Lato"/>
              <a:cs typeface="Lato"/>
              <a:sym typeface="Lato"/>
            </a:endParaRPr>
          </a:p>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&amp; GOAL</a:t>
            </a:r>
            <a:endParaRPr b="0" i="0" sz="1800" u="none" cap="none" strike="noStrike">
              <a:solidFill>
                <a:schemeClr val="dk2"/>
              </a:solidFill>
              <a:latin typeface="Lato"/>
              <a:ea typeface="Lato"/>
              <a:cs typeface="Lato"/>
              <a:sym typeface="Lato"/>
            </a:endParaRPr>
          </a:p>
        </p:txBody>
      </p:sp>
      <p:sp>
        <p:nvSpPr>
          <p:cNvPr id="399" name="Google Shape;399;p5"/>
          <p:cNvSpPr txBox="1"/>
          <p:nvPr>
            <p:ph idx="4294967295" type="subTitle"/>
          </p:nvPr>
        </p:nvSpPr>
        <p:spPr>
          <a:xfrm>
            <a:off x="2358025" y="1782800"/>
            <a:ext cx="2173200" cy="795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DATA UNDERSTANDING</a:t>
            </a:r>
            <a:endParaRPr b="0" i="0" sz="1800" u="none" cap="none" strike="noStrike">
              <a:solidFill>
                <a:schemeClr val="dk2"/>
              </a:solidFill>
              <a:latin typeface="Lato"/>
              <a:ea typeface="Lato"/>
              <a:cs typeface="Lato"/>
              <a:sym typeface="Lato"/>
            </a:endParaRPr>
          </a:p>
        </p:txBody>
      </p:sp>
      <p:grpSp>
        <p:nvGrpSpPr>
          <p:cNvPr id="400" name="Google Shape;400;p5"/>
          <p:cNvGrpSpPr/>
          <p:nvPr/>
        </p:nvGrpSpPr>
        <p:grpSpPr>
          <a:xfrm>
            <a:off x="2924509" y="861063"/>
            <a:ext cx="953300" cy="907850"/>
            <a:chOff x="2128184" y="1836238"/>
            <a:chExt cx="953300" cy="907850"/>
          </a:xfrm>
        </p:grpSpPr>
        <p:sp>
          <p:nvSpPr>
            <p:cNvPr id="401" name="Google Shape;401;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3" name="Google Shape;403;p5"/>
            <p:cNvGrpSpPr/>
            <p:nvPr/>
          </p:nvGrpSpPr>
          <p:grpSpPr>
            <a:xfrm>
              <a:off x="2377627" y="2091399"/>
              <a:ext cx="351610" cy="340168"/>
              <a:chOff x="3270550" y="832575"/>
              <a:chExt cx="499375" cy="483125"/>
            </a:xfrm>
          </p:grpSpPr>
          <p:sp>
            <p:nvSpPr>
              <p:cNvPr id="404" name="Google Shape;404;p5"/>
              <p:cNvSpPr/>
              <p:nvPr/>
            </p:nvSpPr>
            <p:spPr>
              <a:xfrm>
                <a:off x="3270550" y="865975"/>
                <a:ext cx="463725" cy="449725"/>
              </a:xfrm>
              <a:custGeom>
                <a:rect b="b" l="l" r="r" t="t"/>
                <a:pathLst>
                  <a:path extrusionOk="0" h="17989" w="18549">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05" name="Google Shape;405;p5"/>
              <p:cNvSpPr/>
              <p:nvPr/>
            </p:nvSpPr>
            <p:spPr>
              <a:xfrm>
                <a:off x="3562600" y="876075"/>
                <a:ext cx="207325" cy="241775"/>
              </a:xfrm>
              <a:custGeom>
                <a:rect b="b" l="l" r="r" t="t"/>
                <a:pathLst>
                  <a:path extrusionOk="0" h="9671" w="8293">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06" name="Google Shape;406;p5"/>
              <p:cNvSpPr/>
              <p:nvPr/>
            </p:nvSpPr>
            <p:spPr>
              <a:xfrm>
                <a:off x="3443500" y="832575"/>
                <a:ext cx="187300" cy="173625"/>
              </a:xfrm>
              <a:custGeom>
                <a:rect b="b" l="l" r="r" t="t"/>
                <a:pathLst>
                  <a:path extrusionOk="0" h="6945" w="7492">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407" name="Google Shape;407;p5"/>
          <p:cNvSpPr txBox="1"/>
          <p:nvPr>
            <p:ph idx="4294967295" type="subTitle"/>
          </p:nvPr>
        </p:nvSpPr>
        <p:spPr>
          <a:xfrm>
            <a:off x="4721900" y="1826813"/>
            <a:ext cx="21732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DATA CLEANING</a:t>
            </a:r>
            <a:endParaRPr b="0" i="0" sz="1800" u="none" cap="none" strike="noStrike">
              <a:solidFill>
                <a:schemeClr val="dk2"/>
              </a:solidFill>
              <a:latin typeface="Lato"/>
              <a:ea typeface="Lato"/>
              <a:cs typeface="Lato"/>
              <a:sym typeface="Lato"/>
            </a:endParaRPr>
          </a:p>
        </p:txBody>
      </p:sp>
      <p:sp>
        <p:nvSpPr>
          <p:cNvPr id="408" name="Google Shape;408;p5"/>
          <p:cNvSpPr txBox="1"/>
          <p:nvPr>
            <p:ph idx="4294967295" type="subTitle"/>
          </p:nvPr>
        </p:nvSpPr>
        <p:spPr>
          <a:xfrm>
            <a:off x="7256675" y="1814394"/>
            <a:ext cx="12570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EDA</a:t>
            </a:r>
            <a:endParaRPr b="0" i="0" sz="1800" u="none" cap="none" strike="noStrike">
              <a:solidFill>
                <a:schemeClr val="dk2"/>
              </a:solidFill>
              <a:latin typeface="Lato"/>
              <a:ea typeface="Lato"/>
              <a:cs typeface="Lato"/>
              <a:sym typeface="Lato"/>
            </a:endParaRPr>
          </a:p>
        </p:txBody>
      </p:sp>
      <p:sp>
        <p:nvSpPr>
          <p:cNvPr id="409" name="Google Shape;409;p5"/>
          <p:cNvSpPr txBox="1"/>
          <p:nvPr>
            <p:ph idx="4294967295" type="subTitle"/>
          </p:nvPr>
        </p:nvSpPr>
        <p:spPr>
          <a:xfrm>
            <a:off x="4634525" y="3701370"/>
            <a:ext cx="2015100" cy="69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FEATURE ENGINEERING</a:t>
            </a:r>
            <a:endParaRPr b="0" i="0" sz="1800" u="none" cap="none" strike="noStrike">
              <a:solidFill>
                <a:schemeClr val="dk2"/>
              </a:solidFill>
              <a:latin typeface="Lato"/>
              <a:ea typeface="Lato"/>
              <a:cs typeface="Lato"/>
              <a:sym typeface="Lato"/>
            </a:endParaRPr>
          </a:p>
        </p:txBody>
      </p:sp>
      <p:sp>
        <p:nvSpPr>
          <p:cNvPr id="410" name="Google Shape;410;p5"/>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WORKFLOW</a:t>
            </a:r>
            <a:endParaRPr>
              <a:solidFill>
                <a:srgbClr val="657E93"/>
              </a:solidFill>
            </a:endParaRPr>
          </a:p>
        </p:txBody>
      </p:sp>
      <p:sp>
        <p:nvSpPr>
          <p:cNvPr id="411" name="Google Shape;411;p5"/>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grpSp>
        <p:nvGrpSpPr>
          <p:cNvPr id="412" name="Google Shape;412;p5"/>
          <p:cNvGrpSpPr/>
          <p:nvPr/>
        </p:nvGrpSpPr>
        <p:grpSpPr>
          <a:xfrm>
            <a:off x="683584" y="861063"/>
            <a:ext cx="953300" cy="907850"/>
            <a:chOff x="2128184" y="1836238"/>
            <a:chExt cx="953300" cy="907850"/>
          </a:xfrm>
        </p:grpSpPr>
        <p:sp>
          <p:nvSpPr>
            <p:cNvPr id="413" name="Google Shape;413;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5"/>
          <p:cNvGrpSpPr/>
          <p:nvPr/>
        </p:nvGrpSpPr>
        <p:grpSpPr>
          <a:xfrm>
            <a:off x="955835" y="1089796"/>
            <a:ext cx="298996" cy="340204"/>
            <a:chOff x="648464" y="2058521"/>
            <a:chExt cx="298996" cy="340204"/>
          </a:xfrm>
        </p:grpSpPr>
        <p:sp>
          <p:nvSpPr>
            <p:cNvPr id="416" name="Google Shape;416;p5"/>
            <p:cNvSpPr/>
            <p:nvPr/>
          </p:nvSpPr>
          <p:spPr>
            <a:xfrm>
              <a:off x="648464" y="2058521"/>
              <a:ext cx="298996" cy="340204"/>
            </a:xfrm>
            <a:custGeom>
              <a:rect b="b" l="l" r="r" t="t"/>
              <a:pathLst>
                <a:path extrusionOk="0" h="19327" w="16986">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17" name="Google Shape;417;p5"/>
            <p:cNvSpPr/>
            <p:nvPr/>
          </p:nvSpPr>
          <p:spPr>
            <a:xfrm>
              <a:off x="744186" y="2119021"/>
              <a:ext cx="103608" cy="99683"/>
            </a:xfrm>
            <a:custGeom>
              <a:rect b="b" l="l" r="r" t="t"/>
              <a:pathLst>
                <a:path extrusionOk="0" h="5663" w="5886">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cxnSp>
        <p:nvCxnSpPr>
          <p:cNvPr id="418" name="Google Shape;418;p5"/>
          <p:cNvCxnSpPr>
            <a:stCxn id="414" idx="6"/>
            <a:endCxn id="402" idx="2"/>
          </p:cNvCxnSpPr>
          <p:nvPr/>
        </p:nvCxnSpPr>
        <p:spPr>
          <a:xfrm>
            <a:off x="1534084" y="1286313"/>
            <a:ext cx="1390500" cy="0"/>
          </a:xfrm>
          <a:prstGeom prst="straightConnector1">
            <a:avLst/>
          </a:prstGeom>
          <a:noFill/>
          <a:ln cap="flat" cmpd="sng" w="38100">
            <a:solidFill>
              <a:schemeClr val="lt2"/>
            </a:solidFill>
            <a:prstDash val="solid"/>
            <a:round/>
            <a:headEnd len="sm" w="sm" type="none"/>
            <a:tailEnd len="med" w="med" type="triangle"/>
          </a:ln>
        </p:spPr>
      </p:cxnSp>
      <p:grpSp>
        <p:nvGrpSpPr>
          <p:cNvPr id="419" name="Google Shape;419;p5"/>
          <p:cNvGrpSpPr/>
          <p:nvPr/>
        </p:nvGrpSpPr>
        <p:grpSpPr>
          <a:xfrm>
            <a:off x="5165428" y="861063"/>
            <a:ext cx="953300" cy="907850"/>
            <a:chOff x="2128184" y="1836238"/>
            <a:chExt cx="953300" cy="907850"/>
          </a:xfrm>
        </p:grpSpPr>
        <p:sp>
          <p:nvSpPr>
            <p:cNvPr id="420" name="Google Shape;420;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5"/>
          <p:cNvGrpSpPr/>
          <p:nvPr/>
        </p:nvGrpSpPr>
        <p:grpSpPr>
          <a:xfrm>
            <a:off x="7408533" y="861063"/>
            <a:ext cx="953300" cy="907850"/>
            <a:chOff x="2128184" y="1836238"/>
            <a:chExt cx="953300" cy="907850"/>
          </a:xfrm>
        </p:grpSpPr>
        <p:sp>
          <p:nvSpPr>
            <p:cNvPr id="423" name="Google Shape;423;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25" name="Google Shape;425;p5"/>
          <p:cNvCxnSpPr/>
          <p:nvPr/>
        </p:nvCxnSpPr>
        <p:spPr>
          <a:xfrm>
            <a:off x="3780740" y="1286313"/>
            <a:ext cx="1394100" cy="0"/>
          </a:xfrm>
          <a:prstGeom prst="straightConnector1">
            <a:avLst/>
          </a:prstGeom>
          <a:noFill/>
          <a:ln cap="flat" cmpd="sng" w="38100">
            <a:solidFill>
              <a:schemeClr val="lt2"/>
            </a:solidFill>
            <a:prstDash val="solid"/>
            <a:round/>
            <a:headEnd len="sm" w="sm" type="none"/>
            <a:tailEnd len="med" w="med" type="triangle"/>
          </a:ln>
        </p:spPr>
      </p:cxnSp>
      <p:cxnSp>
        <p:nvCxnSpPr>
          <p:cNvPr id="426" name="Google Shape;426;p5"/>
          <p:cNvCxnSpPr/>
          <p:nvPr/>
        </p:nvCxnSpPr>
        <p:spPr>
          <a:xfrm>
            <a:off x="6014297" y="1299413"/>
            <a:ext cx="1394100" cy="0"/>
          </a:xfrm>
          <a:prstGeom prst="straightConnector1">
            <a:avLst/>
          </a:prstGeom>
          <a:noFill/>
          <a:ln cap="flat" cmpd="sng" w="38100">
            <a:solidFill>
              <a:schemeClr val="lt2"/>
            </a:solidFill>
            <a:prstDash val="solid"/>
            <a:round/>
            <a:headEnd len="sm" w="sm" type="none"/>
            <a:tailEnd len="med" w="med" type="triangle"/>
          </a:ln>
        </p:spPr>
      </p:cxnSp>
      <p:cxnSp>
        <p:nvCxnSpPr>
          <p:cNvPr id="427" name="Google Shape;427;p5"/>
          <p:cNvCxnSpPr/>
          <p:nvPr/>
        </p:nvCxnSpPr>
        <p:spPr>
          <a:xfrm>
            <a:off x="7885172" y="2266788"/>
            <a:ext cx="0" cy="501000"/>
          </a:xfrm>
          <a:prstGeom prst="straightConnector1">
            <a:avLst/>
          </a:prstGeom>
          <a:noFill/>
          <a:ln cap="flat" cmpd="sng" w="38100">
            <a:solidFill>
              <a:schemeClr val="lt2"/>
            </a:solidFill>
            <a:prstDash val="solid"/>
            <a:round/>
            <a:headEnd len="sm" w="sm" type="none"/>
            <a:tailEnd len="med" w="med" type="triangle"/>
          </a:ln>
        </p:spPr>
      </p:cxnSp>
      <p:cxnSp>
        <p:nvCxnSpPr>
          <p:cNvPr id="428" name="Google Shape;428;p5"/>
          <p:cNvCxnSpPr/>
          <p:nvPr/>
        </p:nvCxnSpPr>
        <p:spPr>
          <a:xfrm rot="10800000">
            <a:off x="5997658" y="3203613"/>
            <a:ext cx="1427400" cy="0"/>
          </a:xfrm>
          <a:prstGeom prst="straightConnector1">
            <a:avLst/>
          </a:prstGeom>
          <a:noFill/>
          <a:ln cap="flat" cmpd="sng" w="38100">
            <a:solidFill>
              <a:schemeClr val="lt2"/>
            </a:solidFill>
            <a:prstDash val="solid"/>
            <a:round/>
            <a:headEnd len="sm" w="sm" type="none"/>
            <a:tailEnd len="med" w="med" type="triangle"/>
          </a:ln>
        </p:spPr>
      </p:cxnSp>
      <p:grpSp>
        <p:nvGrpSpPr>
          <p:cNvPr id="429" name="Google Shape;429;p5"/>
          <p:cNvGrpSpPr/>
          <p:nvPr/>
        </p:nvGrpSpPr>
        <p:grpSpPr>
          <a:xfrm>
            <a:off x="7408533" y="2759594"/>
            <a:ext cx="953300" cy="907850"/>
            <a:chOff x="2128184" y="1836238"/>
            <a:chExt cx="953300" cy="907850"/>
          </a:xfrm>
        </p:grpSpPr>
        <p:sp>
          <p:nvSpPr>
            <p:cNvPr id="430" name="Google Shape;430;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 name="Google Shape;432;p5"/>
          <p:cNvGrpSpPr/>
          <p:nvPr/>
        </p:nvGrpSpPr>
        <p:grpSpPr>
          <a:xfrm>
            <a:off x="2967983" y="2759594"/>
            <a:ext cx="953300" cy="907850"/>
            <a:chOff x="2128184" y="1836238"/>
            <a:chExt cx="953300" cy="907850"/>
          </a:xfrm>
        </p:grpSpPr>
        <p:sp>
          <p:nvSpPr>
            <p:cNvPr id="433" name="Google Shape;433;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5" name="Google Shape;435;p5"/>
          <p:cNvGrpSpPr/>
          <p:nvPr/>
        </p:nvGrpSpPr>
        <p:grpSpPr>
          <a:xfrm>
            <a:off x="699977" y="2759594"/>
            <a:ext cx="953300" cy="907850"/>
            <a:chOff x="2128184" y="1836238"/>
            <a:chExt cx="953300" cy="907850"/>
          </a:xfrm>
        </p:grpSpPr>
        <p:sp>
          <p:nvSpPr>
            <p:cNvPr id="436" name="Google Shape;436;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38" name="Google Shape;438;p5"/>
          <p:cNvCxnSpPr/>
          <p:nvPr/>
        </p:nvCxnSpPr>
        <p:spPr>
          <a:xfrm rot="10800000">
            <a:off x="3813108" y="3203613"/>
            <a:ext cx="1427400" cy="0"/>
          </a:xfrm>
          <a:prstGeom prst="straightConnector1">
            <a:avLst/>
          </a:prstGeom>
          <a:noFill/>
          <a:ln cap="flat" cmpd="sng" w="38100">
            <a:solidFill>
              <a:schemeClr val="lt2"/>
            </a:solidFill>
            <a:prstDash val="solid"/>
            <a:round/>
            <a:headEnd len="sm" w="sm" type="none"/>
            <a:tailEnd len="med" w="med" type="triangle"/>
          </a:ln>
        </p:spPr>
      </p:cxnSp>
      <p:cxnSp>
        <p:nvCxnSpPr>
          <p:cNvPr id="439" name="Google Shape;439;p5"/>
          <p:cNvCxnSpPr/>
          <p:nvPr/>
        </p:nvCxnSpPr>
        <p:spPr>
          <a:xfrm rot="10800000">
            <a:off x="1542277" y="3208513"/>
            <a:ext cx="1427400" cy="0"/>
          </a:xfrm>
          <a:prstGeom prst="straightConnector1">
            <a:avLst/>
          </a:prstGeom>
          <a:noFill/>
          <a:ln cap="flat" cmpd="sng" w="38100">
            <a:solidFill>
              <a:schemeClr val="lt2"/>
            </a:solidFill>
            <a:prstDash val="solid"/>
            <a:round/>
            <a:headEnd len="sm" w="sm" type="none"/>
            <a:tailEnd len="med" w="med" type="triangle"/>
          </a:ln>
        </p:spPr>
      </p:cxnSp>
      <p:pic>
        <p:nvPicPr>
          <p:cNvPr id="440" name="Google Shape;440;p5"/>
          <p:cNvPicPr preferRelativeResize="0"/>
          <p:nvPr/>
        </p:nvPicPr>
        <p:blipFill rotWithShape="1">
          <a:blip r:embed="rId3">
            <a:alphaModFix/>
          </a:blip>
          <a:srcRect b="0" l="0" r="0" t="0"/>
          <a:stretch/>
        </p:blipFill>
        <p:spPr>
          <a:xfrm>
            <a:off x="5399262" y="1113125"/>
            <a:ext cx="390638" cy="372600"/>
          </a:xfrm>
          <a:prstGeom prst="rect">
            <a:avLst/>
          </a:prstGeom>
          <a:noFill/>
          <a:ln>
            <a:noFill/>
          </a:ln>
        </p:spPr>
      </p:pic>
      <p:pic>
        <p:nvPicPr>
          <p:cNvPr id="441" name="Google Shape;441;p5"/>
          <p:cNvPicPr preferRelativeResize="0"/>
          <p:nvPr/>
        </p:nvPicPr>
        <p:blipFill rotWithShape="1">
          <a:blip r:embed="rId4">
            <a:alphaModFix/>
          </a:blip>
          <a:srcRect b="0" l="0" r="0" t="0"/>
          <a:stretch/>
        </p:blipFill>
        <p:spPr>
          <a:xfrm>
            <a:off x="7632798" y="1072915"/>
            <a:ext cx="390650" cy="426809"/>
          </a:xfrm>
          <a:prstGeom prst="rect">
            <a:avLst/>
          </a:prstGeom>
          <a:noFill/>
          <a:ln>
            <a:noFill/>
          </a:ln>
        </p:spPr>
      </p:pic>
      <p:pic>
        <p:nvPicPr>
          <p:cNvPr id="442" name="Google Shape;442;p5"/>
          <p:cNvPicPr preferRelativeResize="0"/>
          <p:nvPr/>
        </p:nvPicPr>
        <p:blipFill rotWithShape="1">
          <a:blip r:embed="rId5">
            <a:alphaModFix/>
          </a:blip>
          <a:srcRect b="0" l="0" r="0" t="0"/>
          <a:stretch/>
        </p:blipFill>
        <p:spPr>
          <a:xfrm>
            <a:off x="7632800" y="2973838"/>
            <a:ext cx="426801" cy="426801"/>
          </a:xfrm>
          <a:prstGeom prst="rect">
            <a:avLst/>
          </a:prstGeom>
          <a:noFill/>
          <a:ln>
            <a:noFill/>
          </a:ln>
        </p:spPr>
      </p:pic>
      <p:pic>
        <p:nvPicPr>
          <p:cNvPr id="443" name="Google Shape;443;p5"/>
          <p:cNvPicPr preferRelativeResize="0"/>
          <p:nvPr/>
        </p:nvPicPr>
        <p:blipFill rotWithShape="1">
          <a:blip r:embed="rId6">
            <a:alphaModFix/>
          </a:blip>
          <a:srcRect b="0" l="0" r="0" t="0"/>
          <a:stretch/>
        </p:blipFill>
        <p:spPr>
          <a:xfrm>
            <a:off x="5399250" y="3018201"/>
            <a:ext cx="390651" cy="390651"/>
          </a:xfrm>
          <a:prstGeom prst="rect">
            <a:avLst/>
          </a:prstGeom>
          <a:noFill/>
          <a:ln>
            <a:noFill/>
          </a:ln>
        </p:spPr>
      </p:pic>
      <p:pic>
        <p:nvPicPr>
          <p:cNvPr id="444" name="Google Shape;444;p5"/>
          <p:cNvPicPr preferRelativeResize="0"/>
          <p:nvPr/>
        </p:nvPicPr>
        <p:blipFill rotWithShape="1">
          <a:blip r:embed="rId7">
            <a:alphaModFix/>
          </a:blip>
          <a:srcRect b="0" l="0" r="0" t="0"/>
          <a:stretch/>
        </p:blipFill>
        <p:spPr>
          <a:xfrm>
            <a:off x="3196054" y="2948881"/>
            <a:ext cx="390650" cy="460339"/>
          </a:xfrm>
          <a:prstGeom prst="rect">
            <a:avLst/>
          </a:prstGeom>
          <a:noFill/>
          <a:ln>
            <a:noFill/>
          </a:ln>
        </p:spPr>
      </p:pic>
      <p:pic>
        <p:nvPicPr>
          <p:cNvPr id="445" name="Google Shape;445;p5"/>
          <p:cNvPicPr preferRelativeResize="0"/>
          <p:nvPr/>
        </p:nvPicPr>
        <p:blipFill rotWithShape="1">
          <a:blip r:embed="rId8">
            <a:alphaModFix/>
          </a:blip>
          <a:srcRect b="0" l="0" r="0" t="0"/>
          <a:stretch/>
        </p:blipFill>
        <p:spPr>
          <a:xfrm>
            <a:off x="851800" y="2913200"/>
            <a:ext cx="531702" cy="5317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
          <p:cNvSpPr txBox="1"/>
          <p:nvPr>
            <p:ph type="title"/>
          </p:nvPr>
        </p:nvSpPr>
        <p:spPr>
          <a:xfrm>
            <a:off x="952900" y="709375"/>
            <a:ext cx="21594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657E93"/>
                </a:solidFill>
              </a:rPr>
              <a:t>THE PROBLEM</a:t>
            </a:r>
            <a:endParaRPr sz="2000">
              <a:solidFill>
                <a:srgbClr val="657E93"/>
              </a:solidFill>
            </a:endParaRPr>
          </a:p>
        </p:txBody>
      </p:sp>
      <p:sp>
        <p:nvSpPr>
          <p:cNvPr id="451" name="Google Shape;451;p6"/>
          <p:cNvSpPr txBox="1"/>
          <p:nvPr>
            <p:ph idx="4294967295" type="subTitle"/>
          </p:nvPr>
        </p:nvSpPr>
        <p:spPr>
          <a:xfrm>
            <a:off x="318450" y="1161550"/>
            <a:ext cx="3574200" cy="227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Lato"/>
              <a:buNone/>
            </a:pPr>
            <a:r>
              <a:rPr b="0" i="0" lang="en" sz="1400" u="none" cap="none" strike="noStrike">
                <a:solidFill>
                  <a:srgbClr val="7994A9"/>
                </a:solidFill>
                <a:latin typeface="Lato"/>
                <a:ea typeface="Lato"/>
                <a:cs typeface="Lato"/>
                <a:sym typeface="Lato"/>
              </a:rPr>
              <a:t>In this project we position ourselves as Data Scientist consulting for a client which is a hotel management that is facing a problem</a:t>
            </a:r>
            <a:r>
              <a:rPr b="0" i="0" lang="en" sz="1400" u="none" cap="none" strike="noStrike">
                <a:solidFill>
                  <a:schemeClr val="dk1"/>
                </a:solidFill>
                <a:latin typeface="Lato"/>
                <a:ea typeface="Lato"/>
                <a:cs typeface="Lato"/>
                <a:sym typeface="Lato"/>
              </a:rPr>
              <a:t>:</a:t>
            </a:r>
            <a:endParaRPr b="0" i="0" sz="1400" u="none" cap="none" strike="noStrike">
              <a:solidFill>
                <a:schemeClr val="dk1"/>
              </a:solidFill>
              <a:latin typeface="Lato"/>
              <a:ea typeface="Lato"/>
              <a:cs typeface="Lato"/>
              <a:sym typeface="Lato"/>
            </a:endParaRPr>
          </a:p>
          <a:p>
            <a:pPr indent="0" lvl="0" marL="0" marR="0" rtl="0" algn="l">
              <a:lnSpc>
                <a:spcPct val="115000"/>
              </a:lnSpc>
              <a:spcBef>
                <a:spcPts val="1600"/>
              </a:spcBef>
              <a:spcAft>
                <a:spcPts val="0"/>
              </a:spcAft>
              <a:buClr>
                <a:schemeClr val="dk1"/>
              </a:buClr>
              <a:buSzPts val="1800"/>
              <a:buFont typeface="Lato"/>
              <a:buNone/>
            </a:pPr>
            <a:r>
              <a:rPr b="1" i="0" lang="en" sz="1400" u="none" cap="none" strike="noStrike">
                <a:solidFill>
                  <a:schemeClr val="dk1"/>
                </a:solidFill>
                <a:latin typeface="Lato"/>
                <a:ea typeface="Lato"/>
                <a:cs typeface="Lato"/>
                <a:sym typeface="Lato"/>
              </a:rPr>
              <a:t>Experiencing an increase in booking cancellations especially in high peak seasons</a:t>
            </a:r>
            <a:r>
              <a:rPr b="0" i="0" lang="en" sz="1400" u="none" cap="none" strike="noStrike">
                <a:solidFill>
                  <a:schemeClr val="dk1"/>
                </a:solidFill>
                <a:latin typeface="Lato"/>
                <a:ea typeface="Lato"/>
                <a:cs typeface="Lato"/>
                <a:sym typeface="Lato"/>
              </a:rPr>
              <a:t> and they would like to be able to prioritize among those who the hotel thinks are likely to be cancelling.</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1600"/>
              </a:spcBef>
              <a:spcAft>
                <a:spcPts val="0"/>
              </a:spcAft>
              <a:buClr>
                <a:schemeClr val="dk1"/>
              </a:buClr>
              <a:buSzPts val="1800"/>
              <a:buFont typeface="Lato"/>
              <a:buNone/>
            </a:pPr>
            <a:r>
              <a:t/>
            </a:r>
            <a:endParaRPr b="1" i="0" sz="1400" u="none" cap="none" strike="noStrike">
              <a:solidFill>
                <a:schemeClr val="dk1"/>
              </a:solidFill>
              <a:latin typeface="Lato"/>
              <a:ea typeface="Lato"/>
              <a:cs typeface="Lato"/>
              <a:sym typeface="Lato"/>
            </a:endParaRPr>
          </a:p>
          <a:p>
            <a:pPr indent="0" lvl="0" marL="0" marR="0" rtl="0" algn="l">
              <a:lnSpc>
                <a:spcPct val="115000"/>
              </a:lnSpc>
              <a:spcBef>
                <a:spcPts val="1600"/>
              </a:spcBef>
              <a:spcAft>
                <a:spcPts val="1600"/>
              </a:spcAft>
              <a:buClr>
                <a:schemeClr val="dk1"/>
              </a:buClr>
              <a:buSzPts val="1800"/>
              <a:buFont typeface="Lato"/>
              <a:buNone/>
            </a:pPr>
            <a:r>
              <a:t/>
            </a:r>
            <a:endParaRPr b="0" i="0" sz="1400" u="none" cap="none" strike="noStrike">
              <a:solidFill>
                <a:schemeClr val="dk1"/>
              </a:solidFill>
              <a:latin typeface="Lato"/>
              <a:ea typeface="Lato"/>
              <a:cs typeface="Lato"/>
              <a:sym typeface="Lato"/>
            </a:endParaRPr>
          </a:p>
        </p:txBody>
      </p:sp>
      <p:sp>
        <p:nvSpPr>
          <p:cNvPr id="452" name="Google Shape;452;p6"/>
          <p:cNvSpPr txBox="1"/>
          <p:nvPr/>
        </p:nvSpPr>
        <p:spPr>
          <a:xfrm>
            <a:off x="6097781" y="3230281"/>
            <a:ext cx="3106800" cy="114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400"/>
              <a:buFont typeface="Arial"/>
              <a:buNone/>
            </a:pPr>
            <a:r>
              <a:rPr b="0" i="0" lang="en" sz="1400" u="none" cap="none" strike="noStrike">
                <a:solidFill>
                  <a:srgbClr val="7994A9"/>
                </a:solidFill>
                <a:latin typeface="Lato"/>
                <a:ea typeface="Lato"/>
                <a:cs typeface="Lato"/>
                <a:sym typeface="Lato"/>
              </a:rPr>
              <a:t>We are assigned to </a:t>
            </a:r>
            <a:r>
              <a:rPr b="1" i="0" lang="en" sz="1400" u="none" cap="none" strike="noStrike">
                <a:solidFill>
                  <a:schemeClr val="dk1"/>
                </a:solidFill>
                <a:latin typeface="Lato"/>
                <a:ea typeface="Lato"/>
                <a:cs typeface="Lato"/>
                <a:sym typeface="Lato"/>
              </a:rPr>
              <a:t>predict booking cancellations based on customer behavior</a:t>
            </a:r>
            <a:r>
              <a:rPr b="0" i="0" lang="en" sz="1400" u="none" cap="none" strike="noStrike">
                <a:solidFill>
                  <a:schemeClr val="dk1"/>
                </a:solidFill>
                <a:latin typeface="Lato"/>
                <a:ea typeface="Lato"/>
                <a:cs typeface="Lato"/>
                <a:sym typeface="Lato"/>
              </a:rPr>
              <a:t> </a:t>
            </a:r>
            <a:r>
              <a:rPr b="0" i="0" lang="en" sz="1400" u="none" cap="none" strike="noStrike">
                <a:solidFill>
                  <a:srgbClr val="7994A9"/>
                </a:solidFill>
                <a:latin typeface="Lato"/>
                <a:ea typeface="Lato"/>
                <a:cs typeface="Lato"/>
                <a:sym typeface="Lato"/>
              </a:rPr>
              <a:t>to distinct them between the ones that are not canceling.</a:t>
            </a:r>
            <a:endParaRPr b="0" i="0" sz="1400" u="none" cap="none" strike="noStrike">
              <a:solidFill>
                <a:srgbClr val="000000"/>
              </a:solidFill>
              <a:latin typeface="Arial"/>
              <a:ea typeface="Arial"/>
              <a:cs typeface="Arial"/>
              <a:sym typeface="Arial"/>
            </a:endParaRPr>
          </a:p>
        </p:txBody>
      </p:sp>
      <p:pic>
        <p:nvPicPr>
          <p:cNvPr id="453" name="Google Shape;453;p6"/>
          <p:cNvPicPr preferRelativeResize="0"/>
          <p:nvPr/>
        </p:nvPicPr>
        <p:blipFill rotWithShape="1">
          <a:blip r:embed="rId3">
            <a:alphaModFix/>
          </a:blip>
          <a:srcRect b="7034" l="0" r="7637" t="5780"/>
          <a:stretch/>
        </p:blipFill>
        <p:spPr>
          <a:xfrm>
            <a:off x="3968853" y="522844"/>
            <a:ext cx="2773500" cy="2773200"/>
          </a:xfrm>
          <a:prstGeom prst="ellipse">
            <a:avLst/>
          </a:prstGeom>
          <a:noFill/>
          <a:ln>
            <a:noFill/>
          </a:ln>
          <a:effectLst>
            <a:outerShdw blurRad="57150" rotWithShape="0" algn="bl" dir="5400000" dist="19050">
              <a:srgbClr val="000000">
                <a:alpha val="49803"/>
              </a:srgbClr>
            </a:outerShdw>
          </a:effectLst>
        </p:spPr>
      </p:pic>
      <p:sp>
        <p:nvSpPr>
          <p:cNvPr id="454" name="Google Shape;454;p6"/>
          <p:cNvSpPr/>
          <p:nvPr/>
        </p:nvSpPr>
        <p:spPr>
          <a:xfrm>
            <a:off x="3892151" y="857400"/>
            <a:ext cx="2773500" cy="2683800"/>
          </a:xfrm>
          <a:prstGeom prst="ellipse">
            <a:avLst/>
          </a:prstGeom>
          <a:noFill/>
          <a:ln cap="flat" cmpd="sng" w="19050">
            <a:solidFill>
              <a:srgbClr val="337E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5" name="Google Shape;455;p6"/>
          <p:cNvCxnSpPr/>
          <p:nvPr/>
        </p:nvCxnSpPr>
        <p:spPr>
          <a:xfrm rot="10800000">
            <a:off x="1099741" y="1109700"/>
            <a:ext cx="3375600" cy="0"/>
          </a:xfrm>
          <a:prstGeom prst="straightConnector1">
            <a:avLst/>
          </a:prstGeom>
          <a:noFill/>
          <a:ln cap="flat" cmpd="sng" w="19050">
            <a:solidFill>
              <a:srgbClr val="337E90"/>
            </a:solidFill>
            <a:prstDash val="solid"/>
            <a:round/>
            <a:headEnd len="sm" w="sm" type="none"/>
            <a:tailEnd len="sm" w="sm" type="none"/>
          </a:ln>
        </p:spPr>
      </p:cxnSp>
      <p:cxnSp>
        <p:nvCxnSpPr>
          <p:cNvPr id="456" name="Google Shape;456;p6"/>
          <p:cNvCxnSpPr/>
          <p:nvPr/>
        </p:nvCxnSpPr>
        <p:spPr>
          <a:xfrm rot="10800000">
            <a:off x="6415988" y="3001653"/>
            <a:ext cx="2059500" cy="0"/>
          </a:xfrm>
          <a:prstGeom prst="straightConnector1">
            <a:avLst/>
          </a:prstGeom>
          <a:noFill/>
          <a:ln cap="flat" cmpd="sng" w="19050">
            <a:solidFill>
              <a:srgbClr val="337E90"/>
            </a:solidFill>
            <a:prstDash val="solid"/>
            <a:round/>
            <a:headEnd len="sm" w="sm" type="none"/>
            <a:tailEnd len="sm" w="sm" type="none"/>
          </a:ln>
        </p:spPr>
      </p:cxnSp>
      <p:sp>
        <p:nvSpPr>
          <p:cNvPr id="457" name="Google Shape;457;p6"/>
          <p:cNvSpPr txBox="1"/>
          <p:nvPr>
            <p:ph type="title"/>
          </p:nvPr>
        </p:nvSpPr>
        <p:spPr>
          <a:xfrm>
            <a:off x="6665657" y="2531562"/>
            <a:ext cx="2159400" cy="42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657E93"/>
                </a:solidFill>
              </a:rPr>
              <a:t>THE GOAL</a:t>
            </a:r>
            <a:endParaRPr sz="2000">
              <a:solidFill>
                <a:srgbClr val="657E93"/>
              </a:solidFill>
            </a:endParaRPr>
          </a:p>
        </p:txBody>
      </p:sp>
      <p:sp>
        <p:nvSpPr>
          <p:cNvPr id="458" name="Google Shape;458;p6"/>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02</a:t>
            </a:r>
            <a:endParaRPr/>
          </a:p>
        </p:txBody>
      </p:sp>
      <p:sp>
        <p:nvSpPr>
          <p:cNvPr id="464" name="Google Shape;464;p7"/>
          <p:cNvSpPr txBox="1"/>
          <p:nvPr>
            <p:ph idx="2" type="title"/>
          </p:nvPr>
        </p:nvSpPr>
        <p:spPr>
          <a:xfrm>
            <a:off x="1433700" y="2569800"/>
            <a:ext cx="6276600" cy="10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DATA PREPROCESSING</a:t>
            </a:r>
            <a:endParaRPr/>
          </a:p>
        </p:txBody>
      </p:sp>
      <p:sp>
        <p:nvSpPr>
          <p:cNvPr id="465" name="Google Shape;465;p7"/>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
          <p:cNvSpPr txBox="1"/>
          <p:nvPr/>
        </p:nvSpPr>
        <p:spPr>
          <a:xfrm>
            <a:off x="329175" y="1827700"/>
            <a:ext cx="4174200" cy="32325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hotel : </a:t>
            </a:r>
            <a:r>
              <a:rPr b="0" i="0" lang="en" sz="1000" u="none" cap="none" strike="noStrike">
                <a:solidFill>
                  <a:schemeClr val="dk1"/>
                </a:solidFill>
                <a:latin typeface="Arial"/>
                <a:ea typeface="Arial"/>
                <a:cs typeface="Arial"/>
                <a:sym typeface="Arial"/>
              </a:rPr>
              <a:t>H1 (Resort Hotel) or H2 (City Hotel)</a:t>
            </a:r>
            <a:endParaRPr b="0" i="0" sz="1000" u="none" cap="none" strike="noStrike">
              <a:solidFill>
                <a:schemeClr val="dk1"/>
              </a:solidFill>
              <a:latin typeface="Arial"/>
              <a:ea typeface="Arial"/>
              <a:cs typeface="Arial"/>
              <a:sym typeface="Arial"/>
            </a:endParaRPr>
          </a:p>
          <a:p>
            <a:pPr indent="-292100" lvl="0" marL="457200" marR="0" rtl="0" algn="l">
              <a:lnSpc>
                <a:spcPct val="100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is_canceled</a:t>
            </a:r>
            <a:r>
              <a:rPr b="0" i="0" lang="en" sz="1000" u="none" cap="none" strike="noStrike">
                <a:solidFill>
                  <a:schemeClr val="dk1"/>
                </a:solidFill>
                <a:latin typeface="Arial"/>
                <a:ea typeface="Arial"/>
                <a:cs typeface="Arial"/>
                <a:sym typeface="Arial"/>
              </a:rPr>
              <a:t> : Value indicating if the booking was canceled (1) or not (0)</a:t>
            </a:r>
            <a:endParaRPr b="0" i="0" sz="1000" u="none" cap="none" strike="noStrike">
              <a:solidFill>
                <a:schemeClr val="dk1"/>
              </a:solidFill>
              <a:latin typeface="Arial"/>
              <a:ea typeface="Arial"/>
              <a:cs typeface="Arial"/>
              <a:sym typeface="Arial"/>
            </a:endParaRPr>
          </a:p>
          <a:p>
            <a:pPr indent="-292100" lvl="0" marL="457200" marR="0" rtl="0" algn="l">
              <a:lnSpc>
                <a:spcPct val="100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lead_time</a:t>
            </a:r>
            <a:r>
              <a:rPr b="0" i="0" lang="en" sz="1000" u="none" cap="none" strike="noStrike">
                <a:solidFill>
                  <a:schemeClr val="dk1"/>
                </a:solidFill>
                <a:latin typeface="Arial"/>
                <a:ea typeface="Arial"/>
                <a:cs typeface="Arial"/>
                <a:sym typeface="Arial"/>
              </a:rPr>
              <a:t> : Number of days that elapsed between the entering date of the booking into the PMS and the arrival date</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adults </a:t>
            </a:r>
            <a:r>
              <a:rPr b="0" i="0" lang="en" sz="1000" u="none" cap="none" strike="noStrike">
                <a:solidFill>
                  <a:schemeClr val="dk1"/>
                </a:solidFill>
                <a:latin typeface="Arial"/>
                <a:ea typeface="Arial"/>
                <a:cs typeface="Arial"/>
                <a:sym typeface="Arial"/>
              </a:rPr>
              <a:t>: Number of adults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children</a:t>
            </a:r>
            <a:r>
              <a:rPr b="0" i="0" lang="en" sz="1000" u="none" cap="none" strike="noStrike">
                <a:solidFill>
                  <a:schemeClr val="dk1"/>
                </a:solidFill>
                <a:latin typeface="Arial"/>
                <a:ea typeface="Arial"/>
                <a:cs typeface="Arial"/>
                <a:sym typeface="Arial"/>
              </a:rPr>
              <a:t> : Number of children</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babies</a:t>
            </a:r>
            <a:r>
              <a:rPr b="0" i="0" lang="en" sz="1000" u="none" cap="none" strike="noStrike">
                <a:solidFill>
                  <a:schemeClr val="dk1"/>
                </a:solidFill>
                <a:latin typeface="Arial"/>
                <a:ea typeface="Arial"/>
                <a:cs typeface="Arial"/>
                <a:sym typeface="Arial"/>
              </a:rPr>
              <a:t> : Number of babies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meal</a:t>
            </a:r>
            <a:r>
              <a:rPr b="0" i="0" lang="en" sz="1000" u="none" cap="none" strike="noStrike">
                <a:solidFill>
                  <a:schemeClr val="dk1"/>
                </a:solidFill>
                <a:latin typeface="Arial"/>
                <a:ea typeface="Arial"/>
                <a:cs typeface="Arial"/>
                <a:sym typeface="Arial"/>
              </a:rPr>
              <a:t> : Type of meal booked. Categories are presented in standard hospitality meal package Undefined/SC – no meal</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market_segment</a:t>
            </a:r>
            <a:r>
              <a:rPr b="0" i="0" lang="en" sz="1000" u="none" cap="none" strike="noStrike">
                <a:solidFill>
                  <a:schemeClr val="dk1"/>
                </a:solidFill>
                <a:latin typeface="Arial"/>
                <a:ea typeface="Arial"/>
                <a:cs typeface="Arial"/>
                <a:sym typeface="Arial"/>
              </a:rPr>
              <a:t> : Market segment designation. In categories, the term “TA” means “Travel Agents” and “TO” means “Tour Operators”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distribution_channel </a:t>
            </a:r>
            <a:r>
              <a:rPr b="0" i="0" lang="en" sz="1000" u="none" cap="none" strike="noStrike">
                <a:solidFill>
                  <a:schemeClr val="dk1"/>
                </a:solidFill>
                <a:latin typeface="Arial"/>
                <a:ea typeface="Arial"/>
                <a:cs typeface="Arial"/>
                <a:sym typeface="Arial"/>
              </a:rPr>
              <a:t>: Booking distribution channel. The term “TA” means “Travel Agents” and “TO” means “Tour Operators”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booking_changes</a:t>
            </a:r>
            <a:r>
              <a:rPr b="0" i="0" lang="en" sz="1000" u="none" cap="none" strike="noStrike">
                <a:solidFill>
                  <a:schemeClr val="dk1"/>
                </a:solidFill>
                <a:latin typeface="Arial"/>
                <a:ea typeface="Arial"/>
                <a:cs typeface="Arial"/>
                <a:sym typeface="Arial"/>
              </a:rPr>
              <a:t> : Number of changes made to the booking from the moment the booking was entered on the PMS until the moment of check-in or out</a:t>
            </a:r>
            <a:endParaRPr b="0" i="0" sz="1000" u="none" cap="none" strike="noStrike">
              <a:solidFill>
                <a:schemeClr val="dk1"/>
              </a:solidFill>
              <a:latin typeface="Arial"/>
              <a:ea typeface="Arial"/>
              <a:cs typeface="Arial"/>
              <a:sym typeface="Arial"/>
            </a:endParaRPr>
          </a:p>
        </p:txBody>
      </p:sp>
      <p:sp>
        <p:nvSpPr>
          <p:cNvPr id="471" name="Google Shape;471;p8"/>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DATA UNDERSTANDING</a:t>
            </a:r>
            <a:endParaRPr>
              <a:solidFill>
                <a:srgbClr val="657E93"/>
              </a:solidFill>
            </a:endParaRPr>
          </a:p>
        </p:txBody>
      </p:sp>
      <p:sp>
        <p:nvSpPr>
          <p:cNvPr id="472" name="Google Shape;472;p8"/>
          <p:cNvSpPr txBox="1"/>
          <p:nvPr>
            <p:ph idx="4294967295" type="body"/>
          </p:nvPr>
        </p:nvSpPr>
        <p:spPr>
          <a:xfrm>
            <a:off x="360100" y="864138"/>
            <a:ext cx="8218200" cy="7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a:t>The data contains hotel bookings due to arrive </a:t>
            </a:r>
            <a:r>
              <a:rPr b="1" lang="en" sz="1300">
                <a:solidFill>
                  <a:srgbClr val="657E93"/>
                </a:solidFill>
              </a:rPr>
              <a:t>between 2015</a:t>
            </a:r>
            <a:r>
              <a:rPr b="1" lang="en" sz="1300"/>
              <a:t> </a:t>
            </a:r>
            <a:r>
              <a:rPr b="1" lang="en" sz="1300">
                <a:solidFill>
                  <a:srgbClr val="657E93"/>
                </a:solidFill>
              </a:rPr>
              <a:t>and 2017 </a:t>
            </a:r>
            <a:r>
              <a:rPr lang="en" sz="1100"/>
              <a:t>and most of this data is taken in </a:t>
            </a:r>
            <a:r>
              <a:rPr b="1" lang="en" sz="1300">
                <a:solidFill>
                  <a:srgbClr val="657E93"/>
                </a:solidFill>
              </a:rPr>
              <a:t> Portugal</a:t>
            </a:r>
            <a:endParaRPr b="1" sz="1300">
              <a:solidFill>
                <a:srgbClr val="657E93"/>
              </a:solidFill>
            </a:endParaRPr>
          </a:p>
          <a:p>
            <a:pPr indent="0" lvl="0" marL="0" rtl="0" algn="l">
              <a:lnSpc>
                <a:spcPct val="115000"/>
              </a:lnSpc>
              <a:spcBef>
                <a:spcPts val="0"/>
              </a:spcBef>
              <a:spcAft>
                <a:spcPts val="0"/>
              </a:spcAft>
              <a:buSzPts val="1800"/>
              <a:buNone/>
            </a:pPr>
            <a:r>
              <a:rPr lang="en" sz="1100"/>
              <a:t>Booking data shape is </a:t>
            </a:r>
            <a:r>
              <a:rPr b="1" lang="en" sz="1300">
                <a:solidFill>
                  <a:srgbClr val="657E93"/>
                </a:solidFill>
              </a:rPr>
              <a:t>119390</a:t>
            </a:r>
            <a:r>
              <a:rPr b="1" lang="en" sz="1300"/>
              <a:t> </a:t>
            </a:r>
            <a:r>
              <a:rPr lang="en" sz="1100"/>
              <a:t>rows and </a:t>
            </a:r>
            <a:r>
              <a:rPr b="1" lang="en" sz="1300">
                <a:solidFill>
                  <a:srgbClr val="657E93"/>
                </a:solidFill>
              </a:rPr>
              <a:t>32</a:t>
            </a:r>
            <a:r>
              <a:rPr lang="en" sz="1300">
                <a:solidFill>
                  <a:srgbClr val="657E93"/>
                </a:solidFill>
              </a:rPr>
              <a:t> </a:t>
            </a:r>
            <a:r>
              <a:rPr lang="en" sz="1100"/>
              <a:t>features</a:t>
            </a:r>
            <a:endParaRPr sz="1100"/>
          </a:p>
          <a:p>
            <a:pPr indent="0" lvl="0" marL="0" rtl="0" algn="l">
              <a:lnSpc>
                <a:spcPct val="115000"/>
              </a:lnSpc>
              <a:spcBef>
                <a:spcPts val="0"/>
              </a:spcBef>
              <a:spcAft>
                <a:spcPts val="0"/>
              </a:spcAft>
              <a:buSzPts val="1800"/>
              <a:buNone/>
            </a:pPr>
            <a:r>
              <a:rPr lang="en" sz="1100"/>
              <a:t>Each record of data represents information related to ordering transactions that occur. </a:t>
            </a:r>
            <a:r>
              <a:rPr b="1" lang="en" sz="1300">
                <a:solidFill>
                  <a:srgbClr val="657E93"/>
                </a:solidFill>
              </a:rPr>
              <a:t>Unbalanced dataset</a:t>
            </a:r>
            <a:r>
              <a:rPr lang="en" sz="1100"/>
              <a:t> (is_canceled)</a:t>
            </a:r>
            <a:endParaRPr sz="1100"/>
          </a:p>
        </p:txBody>
      </p:sp>
      <p:sp>
        <p:nvSpPr>
          <p:cNvPr id="473" name="Google Shape;473;p8"/>
          <p:cNvSpPr txBox="1"/>
          <p:nvPr>
            <p:ph idx="4294967295" type="body"/>
          </p:nvPr>
        </p:nvSpPr>
        <p:spPr>
          <a:xfrm>
            <a:off x="360107" y="588575"/>
            <a:ext cx="7907100" cy="41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100"/>
              <a:t>The data is taken from		             </a:t>
            </a:r>
            <a:r>
              <a:rPr lang="en" sz="1100" u="sng">
                <a:solidFill>
                  <a:srgbClr val="1155CC"/>
                </a:solidFill>
              </a:rPr>
              <a:t>https://www.kaggle.com/datasets/jessemostipak/hotel-booking-demand</a:t>
            </a:r>
            <a:endParaRPr sz="1100" u="sng">
              <a:solidFill>
                <a:srgbClr val="1155CC"/>
              </a:solidFill>
            </a:endParaRPr>
          </a:p>
        </p:txBody>
      </p:sp>
      <p:pic>
        <p:nvPicPr>
          <p:cNvPr descr="kaggle spark online sales &gt; OFF-65%" id="474" name="Google Shape;474;p8"/>
          <p:cNvPicPr preferRelativeResize="0"/>
          <p:nvPr/>
        </p:nvPicPr>
        <p:blipFill rotWithShape="1">
          <a:blip r:embed="rId3">
            <a:alphaModFix/>
          </a:blip>
          <a:srcRect b="28477" l="21683" r="22570" t="27977"/>
          <a:stretch/>
        </p:blipFill>
        <p:spPr>
          <a:xfrm>
            <a:off x="1838461" y="591845"/>
            <a:ext cx="753974" cy="328225"/>
          </a:xfrm>
          <a:prstGeom prst="rect">
            <a:avLst/>
          </a:prstGeom>
          <a:noFill/>
          <a:ln>
            <a:noFill/>
          </a:ln>
        </p:spPr>
      </p:pic>
      <p:sp>
        <p:nvSpPr>
          <p:cNvPr id="475" name="Google Shape;475;p8"/>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476" name="Google Shape;476;p8"/>
          <p:cNvSpPr txBox="1"/>
          <p:nvPr/>
        </p:nvSpPr>
        <p:spPr>
          <a:xfrm>
            <a:off x="4503375" y="1712500"/>
            <a:ext cx="4174200" cy="33477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is_repeated_guest : </a:t>
            </a:r>
            <a:r>
              <a:rPr b="0" i="0" lang="en" sz="1000" u="none" cap="none" strike="noStrike">
                <a:solidFill>
                  <a:schemeClr val="dk1"/>
                </a:solidFill>
                <a:latin typeface="Arial"/>
                <a:ea typeface="Arial"/>
                <a:cs typeface="Arial"/>
                <a:sym typeface="Arial"/>
              </a:rPr>
              <a:t>Value indicating if the booking name was from a repeated guest (1) or not (0)</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previous_cancellations</a:t>
            </a:r>
            <a:r>
              <a:rPr b="0" i="0" lang="en" sz="1000" u="none" cap="none" strike="noStrike">
                <a:solidFill>
                  <a:schemeClr val="dk1"/>
                </a:solidFill>
                <a:latin typeface="Arial"/>
                <a:ea typeface="Arial"/>
                <a:cs typeface="Arial"/>
                <a:sym typeface="Arial"/>
              </a:rPr>
              <a:t> : Number of previous bookings that were cancelled by the customer prior to the current booking</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assigned_room_type : </a:t>
            </a:r>
            <a:r>
              <a:rPr b="0" i="0" lang="en" sz="1000" u="none" cap="none" strike="noStrike">
                <a:solidFill>
                  <a:schemeClr val="dk1"/>
                </a:solidFill>
                <a:latin typeface="Arial"/>
                <a:ea typeface="Arial"/>
                <a:cs typeface="Arial"/>
                <a:sym typeface="Arial"/>
              </a:rPr>
              <a:t>Code for the type of room assigned to the booking.Code is presented instead of designation for anonymity reasons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deposit_type : </a:t>
            </a:r>
            <a:r>
              <a:rPr b="0" i="0" lang="en" sz="1000" u="none" cap="none" strike="noStrike">
                <a:solidFill>
                  <a:schemeClr val="dk1"/>
                </a:solidFill>
                <a:latin typeface="Arial"/>
                <a:ea typeface="Arial"/>
                <a:cs typeface="Arial"/>
                <a:sym typeface="Arial"/>
              </a:rPr>
              <a:t>Indication on if the customer made a deposit to guarantee the booking. This variable can assume three categories No</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customer_type</a:t>
            </a:r>
            <a:r>
              <a:rPr b="0" i="0" lang="en" sz="1000" u="none" cap="none" strike="noStrike">
                <a:solidFill>
                  <a:schemeClr val="dk1"/>
                </a:solidFill>
                <a:latin typeface="Arial"/>
                <a:ea typeface="Arial"/>
                <a:cs typeface="Arial"/>
                <a:sym typeface="Arial"/>
              </a:rPr>
              <a:t> : Type of booking, assuming one of four categories Transient - Transient-Party - Contract - Group</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adr : </a:t>
            </a:r>
            <a:r>
              <a:rPr b="0" i="0" lang="en" sz="1000" u="none" cap="none" strike="noStrike">
                <a:solidFill>
                  <a:schemeClr val="dk1"/>
                </a:solidFill>
                <a:latin typeface="Arial"/>
                <a:ea typeface="Arial"/>
                <a:cs typeface="Arial"/>
                <a:sym typeface="Arial"/>
              </a:rPr>
              <a:t>Average Daily Rate as defined by dividing the sum of all lodging transactions by the total number of staying nights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required_car_parking_spaces</a:t>
            </a:r>
            <a:r>
              <a:rPr b="0" i="0" lang="en" sz="1000" u="none" cap="none" strike="noStrike">
                <a:solidFill>
                  <a:schemeClr val="dk1"/>
                </a:solidFill>
                <a:latin typeface="Arial"/>
                <a:ea typeface="Arial"/>
                <a:cs typeface="Arial"/>
                <a:sym typeface="Arial"/>
              </a:rPr>
              <a:t> : Number of car parking spaces required by the customer</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total_of_special_requests</a:t>
            </a:r>
            <a:r>
              <a:rPr b="0" i="0" lang="en" sz="1000" u="none" cap="none" strike="noStrike">
                <a:solidFill>
                  <a:schemeClr val="dk1"/>
                </a:solidFill>
                <a:latin typeface="Arial"/>
                <a:ea typeface="Arial"/>
                <a:cs typeface="Arial"/>
                <a:sym typeface="Arial"/>
              </a:rPr>
              <a:t> : Number of special requests made by the customer (e.g. twin bed or high floor)</a:t>
            </a:r>
            <a:endParaRPr b="0" i="0" sz="1000" u="none" cap="none" strike="noStrike">
              <a:solidFill>
                <a:schemeClr val="dk1"/>
              </a:solidFill>
              <a:latin typeface="Arial"/>
              <a:ea typeface="Arial"/>
              <a:cs typeface="Arial"/>
              <a:sym typeface="Arial"/>
            </a:endParaRPr>
          </a:p>
        </p:txBody>
      </p:sp>
      <p:sp>
        <p:nvSpPr>
          <p:cNvPr id="477" name="Google Shape;477;p8"/>
          <p:cNvSpPr txBox="1"/>
          <p:nvPr/>
        </p:nvSpPr>
        <p:spPr>
          <a:xfrm>
            <a:off x="360100" y="1580850"/>
            <a:ext cx="21294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chemeClr val="dk1"/>
              </a:buClr>
              <a:buSzPts val="1100"/>
              <a:buFont typeface="Arial"/>
              <a:buNone/>
            </a:pPr>
            <a:r>
              <a:rPr b="1" i="0" lang="en" sz="1300" u="none" cap="none" strike="noStrike">
                <a:solidFill>
                  <a:srgbClr val="657E93"/>
                </a:solidFill>
                <a:latin typeface="Lato"/>
                <a:ea typeface="Lato"/>
                <a:cs typeface="Lato"/>
                <a:sym typeface="Lato"/>
              </a:rPr>
              <a:t>Useful Features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9"/>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DATA CLEANING</a:t>
            </a:r>
            <a:endParaRPr>
              <a:solidFill>
                <a:srgbClr val="657E93"/>
              </a:solidFill>
            </a:endParaRPr>
          </a:p>
        </p:txBody>
      </p:sp>
      <p:sp>
        <p:nvSpPr>
          <p:cNvPr id="483" name="Google Shape;483;p9"/>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484" name="Google Shape;484;p9"/>
          <p:cNvSpPr txBox="1"/>
          <p:nvPr/>
        </p:nvSpPr>
        <p:spPr>
          <a:xfrm>
            <a:off x="1327375" y="2167025"/>
            <a:ext cx="56424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Reformat reservation status date to date and time format, also the arrival date into a new date and time feature.</a:t>
            </a:r>
            <a:endParaRPr b="0" i="0" sz="1400" u="none" cap="none" strike="noStrike">
              <a:solidFill>
                <a:srgbClr val="000000"/>
              </a:solidFill>
              <a:latin typeface="Arial"/>
              <a:ea typeface="Arial"/>
              <a:cs typeface="Arial"/>
              <a:sym typeface="Arial"/>
            </a:endParaRPr>
          </a:p>
        </p:txBody>
      </p:sp>
      <p:sp>
        <p:nvSpPr>
          <p:cNvPr id="485" name="Google Shape;485;p9"/>
          <p:cNvSpPr txBox="1"/>
          <p:nvPr/>
        </p:nvSpPr>
        <p:spPr>
          <a:xfrm>
            <a:off x="1327375" y="1050000"/>
            <a:ext cx="56424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Check NaN values → </a:t>
            </a:r>
            <a:r>
              <a:rPr b="0" i="0" lang="en" sz="1400" u="none" cap="none" strike="noStrike">
                <a:solidFill>
                  <a:schemeClr val="dk1"/>
                </a:solidFill>
                <a:latin typeface="Arial"/>
                <a:ea typeface="Arial"/>
                <a:cs typeface="Arial"/>
                <a:sym typeface="Arial"/>
              </a:rPr>
              <a:t>The 'company' feature has 94% NaN values and considered to be dropped, null in children filled with 0.</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6" name="Google Shape;486;p9"/>
          <p:cNvGrpSpPr/>
          <p:nvPr/>
        </p:nvGrpSpPr>
        <p:grpSpPr>
          <a:xfrm>
            <a:off x="536225" y="1076683"/>
            <a:ext cx="618978" cy="594642"/>
            <a:chOff x="2128184" y="1836238"/>
            <a:chExt cx="953300" cy="907850"/>
          </a:xfrm>
        </p:grpSpPr>
        <p:sp>
          <p:nvSpPr>
            <p:cNvPr id="487" name="Google Shape;487;p9"/>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9"/>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9"/>
          <p:cNvSpPr txBox="1"/>
          <p:nvPr>
            <p:ph idx="4294967295" type="title"/>
          </p:nvPr>
        </p:nvSpPr>
        <p:spPr>
          <a:xfrm>
            <a:off x="495282" y="1076675"/>
            <a:ext cx="618900" cy="40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200">
                <a:solidFill>
                  <a:schemeClr val="lt1"/>
                </a:solidFill>
              </a:rPr>
              <a:t>01</a:t>
            </a:r>
            <a:endParaRPr sz="2200">
              <a:solidFill>
                <a:schemeClr val="lt1"/>
              </a:solidFill>
            </a:endParaRPr>
          </a:p>
        </p:txBody>
      </p:sp>
      <p:grpSp>
        <p:nvGrpSpPr>
          <p:cNvPr id="490" name="Google Shape;490;p9"/>
          <p:cNvGrpSpPr/>
          <p:nvPr/>
        </p:nvGrpSpPr>
        <p:grpSpPr>
          <a:xfrm>
            <a:off x="556700" y="2193708"/>
            <a:ext cx="618978" cy="594642"/>
            <a:chOff x="2128184" y="1836238"/>
            <a:chExt cx="953300" cy="907850"/>
          </a:xfrm>
        </p:grpSpPr>
        <p:sp>
          <p:nvSpPr>
            <p:cNvPr id="491" name="Google Shape;491;p9"/>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9"/>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3" name="Google Shape;493;p9"/>
          <p:cNvSpPr txBox="1"/>
          <p:nvPr>
            <p:ph idx="4294967295" type="title"/>
          </p:nvPr>
        </p:nvSpPr>
        <p:spPr>
          <a:xfrm>
            <a:off x="515757" y="2193700"/>
            <a:ext cx="618900" cy="40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200">
                <a:solidFill>
                  <a:schemeClr val="lt1"/>
                </a:solidFill>
              </a:rPr>
              <a:t>02</a:t>
            </a:r>
            <a:endParaRPr sz="2200">
              <a:solidFill>
                <a:schemeClr val="lt1"/>
              </a:solidFill>
            </a:endParaRPr>
          </a:p>
        </p:txBody>
      </p:sp>
      <p:grpSp>
        <p:nvGrpSpPr>
          <p:cNvPr id="494" name="Google Shape;494;p9"/>
          <p:cNvGrpSpPr/>
          <p:nvPr/>
        </p:nvGrpSpPr>
        <p:grpSpPr>
          <a:xfrm>
            <a:off x="577175" y="3345708"/>
            <a:ext cx="618978" cy="594642"/>
            <a:chOff x="2128184" y="1836238"/>
            <a:chExt cx="953300" cy="907850"/>
          </a:xfrm>
        </p:grpSpPr>
        <p:sp>
          <p:nvSpPr>
            <p:cNvPr id="495" name="Google Shape;495;p9"/>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9"/>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7" name="Google Shape;497;p9"/>
          <p:cNvSpPr txBox="1"/>
          <p:nvPr>
            <p:ph idx="4294967295" type="title"/>
          </p:nvPr>
        </p:nvSpPr>
        <p:spPr>
          <a:xfrm>
            <a:off x="536232" y="3345700"/>
            <a:ext cx="618900" cy="40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200">
                <a:solidFill>
                  <a:schemeClr val="lt1"/>
                </a:solidFill>
              </a:rPr>
              <a:t>03</a:t>
            </a:r>
            <a:endParaRPr sz="2200">
              <a:solidFill>
                <a:schemeClr val="lt1"/>
              </a:solidFill>
            </a:endParaRPr>
          </a:p>
        </p:txBody>
      </p:sp>
      <p:sp>
        <p:nvSpPr>
          <p:cNvPr id="498" name="Google Shape;498;p9"/>
          <p:cNvSpPr txBox="1"/>
          <p:nvPr/>
        </p:nvSpPr>
        <p:spPr>
          <a:xfrm>
            <a:off x="1327375" y="3195125"/>
            <a:ext cx="56424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Spotting undefined, negatives, outliers, and irrational values and changing them into mean or mode of the data. The features are meals, lead time, adr, market segment, distribution channel,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XL Hotel Marketing by Slidesgo">
  <a:themeElements>
    <a:clrScheme name="Simple Light">
      <a:dk1>
        <a:srgbClr val="000000"/>
      </a:dk1>
      <a:lt1>
        <a:srgbClr val="FFFFFF"/>
      </a:lt1>
      <a:dk2>
        <a:srgbClr val="337E90"/>
      </a:dk2>
      <a:lt2>
        <a:srgbClr val="9FC3CB"/>
      </a:lt2>
      <a:accent1>
        <a:srgbClr val="E1E7EC"/>
      </a:accent1>
      <a:accent2>
        <a:srgbClr val="212121"/>
      </a:accent2>
      <a:accent3>
        <a:srgbClr val="78909C"/>
      </a:accent3>
      <a:accent4>
        <a:srgbClr val="D7DFE5"/>
      </a:accent4>
      <a:accent5>
        <a:srgbClr val="9FC3CB"/>
      </a:accent5>
      <a:accent6>
        <a:srgbClr val="78909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