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7" r:id="rId2"/>
    <p:sldId id="258" r:id="rId3"/>
  </p:sldIdLst>
  <p:sldSz cx="9144000" cy="5143500" type="screen16x9"/>
  <p:notesSz cx="6858000" cy="9144000"/>
  <p:embeddedFontLst>
    <p:embeddedFont>
      <p:font typeface="Open Sans"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7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ngt\Documents\Udacity\Business%20Analyst%20Nanodegree\Project%202%20Analyze%20NYSE%20Data\projectdata-nyse_m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ngt\Documents\Udacity\Business%20Analyst%20Nanodegree\Project%202%20Analyze%20NYSE%20Data\projectdata-nyse_m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[projectdata-nyse_mt.xlsx]pivot tables for charts!PivotTable1</c:name>
    <c:fmtId val="28"/>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Gross Profit for Health Care in Year 1 </a:t>
            </a:r>
          </a:p>
        </c:rich>
      </c:tx>
      <c:layout>
        <c:manualLayout>
          <c:xMode val="edge"/>
          <c:yMode val="edge"/>
          <c:x val="0.29245593542510162"/>
          <c:y val="6.4736509006137657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028832533214639"/>
          <c:y val="0.19253675814794996"/>
          <c:w val="0.84872918777714768"/>
          <c:h val="0.39906536682914634"/>
        </c:manualLayout>
      </c:layout>
      <c:barChart>
        <c:barDir val="col"/>
        <c:grouping val="clustered"/>
        <c:varyColors val="0"/>
        <c:ser>
          <c:idx val="0"/>
          <c:order val="0"/>
          <c:tx>
            <c:strRef>
              <c:f>'pivot tables for charts'!$C$4</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'pivot tables for charts'!$B$5:$B$10</c:f>
              <c:strCache>
                <c:ptCount val="5"/>
                <c:pt idx="0">
                  <c:v>-2647000000-7352999999</c:v>
                </c:pt>
                <c:pt idx="1">
                  <c:v>7353000000-17352999999</c:v>
                </c:pt>
                <c:pt idx="2">
                  <c:v>17353000000-27352999999</c:v>
                </c:pt>
                <c:pt idx="3">
                  <c:v>27353000000-37352999999</c:v>
                </c:pt>
                <c:pt idx="4">
                  <c:v>37353000000-47352999999</c:v>
                </c:pt>
              </c:strCache>
            </c:strRef>
          </c:cat>
          <c:val>
            <c:numRef>
              <c:f>'pivot tables for charts'!$C$5:$C$10</c:f>
              <c:numCache>
                <c:formatCode>General</c:formatCode>
                <c:ptCount val="5"/>
                <c:pt idx="0">
                  <c:v>36</c:v>
                </c:pt>
                <c:pt idx="1">
                  <c:v>7</c:v>
                </c:pt>
                <c:pt idx="2">
                  <c:v>2</c:v>
                </c:pt>
                <c:pt idx="3">
                  <c:v>2</c:v>
                </c:pt>
                <c:pt idx="4">
                  <c:v>1</c:v>
                </c:pt>
              </c:numCache>
            </c:numRef>
          </c:val>
          <c:extLst>
            <c:ext xmlns:c16="http://schemas.microsoft.com/office/drawing/2014/chart" uri="{C3380CC4-5D6E-409C-BE32-E72D297353CC}">
              <c16:uniqueId val="{00000000-1A88-4ED2-A2D3-B894500CE871}"/>
            </c:ext>
          </c:extLst>
        </c:ser>
        <c:dLbls>
          <c:dLblPos val="outEnd"/>
          <c:showLegendKey val="0"/>
          <c:showVal val="1"/>
          <c:showCatName val="0"/>
          <c:showSerName val="0"/>
          <c:showPercent val="0"/>
          <c:showBubbleSize val="0"/>
        </c:dLbls>
        <c:gapWidth val="315"/>
        <c:axId val="470010224"/>
        <c:axId val="470007272"/>
      </c:barChart>
      <c:catAx>
        <c:axId val="470010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400"/>
                  <a:t>Amount in dollars</a:t>
                </a:r>
              </a:p>
            </c:rich>
          </c:tx>
          <c:layout>
            <c:manualLayout>
              <c:xMode val="edge"/>
              <c:yMode val="edge"/>
              <c:x val="0.40590536852509196"/>
              <c:y val="0.88890237128235017"/>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70007272"/>
        <c:crosses val="autoZero"/>
        <c:auto val="1"/>
        <c:lblAlgn val="ctr"/>
        <c:lblOffset val="100"/>
        <c:noMultiLvlLbl val="0"/>
      </c:catAx>
      <c:valAx>
        <c:axId val="47000727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400" b="1" i="0" u="none" strike="noStrike" kern="1200" baseline="0">
                    <a:solidFill>
                      <a:schemeClr val="lt1">
                        <a:lumMod val="75000"/>
                      </a:schemeClr>
                    </a:solidFill>
                    <a:latin typeface="+mn-lt"/>
                    <a:ea typeface="+mn-ea"/>
                    <a:cs typeface="+mn-cs"/>
                  </a:defRPr>
                </a:pPr>
                <a:r>
                  <a:rPr lang="en-US" sz="1400"/>
                  <a:t> Frequency</a:t>
                </a:r>
              </a:p>
            </c:rich>
          </c:tx>
          <c:layout>
            <c:manualLayout>
              <c:xMode val="edge"/>
              <c:yMode val="edge"/>
              <c:x val="1.7815976233118907E-2"/>
              <c:y val="0.26756287745585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70010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[projectdata-nyse_mt.xlsx]pivot tables for charts!PivotTable2</c:name>
    <c:fmtId val="3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Gross Profit for Information Technology </a:t>
            </a:r>
          </a:p>
        </c:rich>
      </c:tx>
      <c:layout>
        <c:manualLayout>
          <c:xMode val="edge"/>
          <c:yMode val="edge"/>
          <c:x val="0.24201851810701391"/>
          <c:y val="2.6915062443938445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 for charts'!$F$4</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'pivot tables for charts'!$E$5:$E$11</c:f>
              <c:strCache>
                <c:ptCount val="6"/>
                <c:pt idx="0">
                  <c:v>-2647000000-7352999999</c:v>
                </c:pt>
                <c:pt idx="1">
                  <c:v>7353000000-17352999999</c:v>
                </c:pt>
                <c:pt idx="2">
                  <c:v>17353000000-27352999999</c:v>
                </c:pt>
                <c:pt idx="3">
                  <c:v>27353000000-37352999999</c:v>
                </c:pt>
                <c:pt idx="4">
                  <c:v>47353000000-57352999999</c:v>
                </c:pt>
                <c:pt idx="5">
                  <c:v>57353000000-67352999999</c:v>
                </c:pt>
              </c:strCache>
            </c:strRef>
          </c:cat>
          <c:val>
            <c:numRef>
              <c:f>'pivot tables for charts'!$F$5:$F$11</c:f>
              <c:numCache>
                <c:formatCode>General</c:formatCode>
                <c:ptCount val="6"/>
                <c:pt idx="0">
                  <c:v>49</c:v>
                </c:pt>
                <c:pt idx="1">
                  <c:v>4</c:v>
                </c:pt>
                <c:pt idx="2">
                  <c:v>1</c:v>
                </c:pt>
                <c:pt idx="3">
                  <c:v>2</c:v>
                </c:pt>
                <c:pt idx="4">
                  <c:v>1</c:v>
                </c:pt>
                <c:pt idx="5">
                  <c:v>2</c:v>
                </c:pt>
              </c:numCache>
            </c:numRef>
          </c:val>
          <c:extLst>
            <c:ext xmlns:c16="http://schemas.microsoft.com/office/drawing/2014/chart" uri="{C3380CC4-5D6E-409C-BE32-E72D297353CC}">
              <c16:uniqueId val="{00000000-5889-47C9-BB76-729795107994}"/>
            </c:ext>
          </c:extLst>
        </c:ser>
        <c:dLbls>
          <c:dLblPos val="outEnd"/>
          <c:showLegendKey val="0"/>
          <c:showVal val="1"/>
          <c:showCatName val="0"/>
          <c:showSerName val="0"/>
          <c:showPercent val="0"/>
          <c:showBubbleSize val="0"/>
        </c:dLbls>
        <c:gapWidth val="315"/>
        <c:axId val="629380224"/>
        <c:axId val="629377272"/>
      </c:barChart>
      <c:catAx>
        <c:axId val="629380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400"/>
                  <a:t>Amount in dollars</a:t>
                </a:r>
              </a:p>
            </c:rich>
          </c:tx>
          <c:layout>
            <c:manualLayout>
              <c:xMode val="edge"/>
              <c:yMode val="edge"/>
              <c:x val="0.38225185922779359"/>
              <c:y val="0.9169465719082774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29377272"/>
        <c:crosses val="autoZero"/>
        <c:auto val="1"/>
        <c:lblAlgn val="ctr"/>
        <c:lblOffset val="100"/>
        <c:noMultiLvlLbl val="0"/>
      </c:catAx>
      <c:valAx>
        <c:axId val="62937727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400"/>
                  <a:t>Frequency</a:t>
                </a:r>
              </a:p>
            </c:rich>
          </c:tx>
          <c:layout>
            <c:manualLayout>
              <c:xMode val="edge"/>
              <c:yMode val="edge"/>
              <c:x val="1.8518518518518517E-2"/>
              <c:y val="0.3029606806395577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29380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15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6610865" y="795600"/>
            <a:ext cx="2533135" cy="4347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latin typeface="Open Sans"/>
                <a:ea typeface="Open Sans"/>
                <a:cs typeface="Open Sans"/>
                <a:sym typeface="Open Sans"/>
              </a:rPr>
              <a:t>This is the graph for the Gross Profit in Y</a:t>
            </a:r>
            <a:r>
              <a:rPr lang="en-US" sz="1000" dirty="0">
                <a:latin typeface="Open Sans"/>
                <a:ea typeface="Open Sans"/>
                <a:cs typeface="Open Sans"/>
                <a:sym typeface="Open Sans"/>
              </a:rPr>
              <a:t>e</a:t>
            </a:r>
            <a:r>
              <a:rPr lang="en" sz="1000" dirty="0">
                <a:latin typeface="Open Sans"/>
                <a:ea typeface="Open Sans"/>
                <a:cs typeface="Open Sans"/>
                <a:sym typeface="Open Sans"/>
              </a:rPr>
              <a:t>ar 1 for the health care sector. The distribution is right skewed, meaning that the average is higher than the median. </a:t>
            </a:r>
          </a:p>
          <a:p>
            <a:pPr marL="0" lvl="0" indent="0" algn="l" rtl="0">
              <a:spcBef>
                <a:spcPts val="0"/>
              </a:spcBef>
              <a:spcAft>
                <a:spcPts val="1600"/>
              </a:spcAft>
              <a:buNone/>
            </a:pPr>
            <a:r>
              <a:rPr lang="en" sz="1000" dirty="0">
                <a:latin typeface="Open Sans"/>
                <a:ea typeface="Open Sans"/>
                <a:cs typeface="Open Sans"/>
                <a:sym typeface="Open Sans"/>
              </a:rPr>
              <a:t>T</a:t>
            </a:r>
            <a:r>
              <a:rPr lang="en-US" sz="1000" dirty="0">
                <a:latin typeface="Open Sans"/>
                <a:ea typeface="Open Sans"/>
                <a:cs typeface="Open Sans"/>
                <a:sym typeface="Open Sans"/>
              </a:rPr>
              <a:t>h</a:t>
            </a:r>
            <a:r>
              <a:rPr lang="en" sz="1000" dirty="0">
                <a:latin typeface="Open Sans"/>
                <a:ea typeface="Open Sans"/>
                <a:cs typeface="Open Sans"/>
                <a:sym typeface="Open Sans"/>
              </a:rPr>
              <a:t>e median for gross profit in year 1 is $3,182,250,00 dollars while the average is </a:t>
            </a:r>
            <a:r>
              <a:rPr lang="en-US" sz="1000" dirty="0">
                <a:latin typeface="Open Sans"/>
                <a:ea typeface="Open Sans"/>
                <a:cs typeface="Open Sans"/>
              </a:rPr>
              <a:t>$7,186,189,563 dollars. The standard Deviation is $9,305,432,337.77, and the range is $44,136,852,000. </a:t>
            </a:r>
          </a:p>
          <a:p>
            <a:pPr marL="0" lvl="0" indent="0" algn="l" rtl="0">
              <a:spcBef>
                <a:spcPts val="0"/>
              </a:spcBef>
              <a:spcAft>
                <a:spcPts val="1600"/>
              </a:spcAft>
              <a:buNone/>
            </a:pPr>
            <a:r>
              <a:rPr lang="en-US" sz="1000" dirty="0">
                <a:latin typeface="Open Sans"/>
                <a:ea typeface="Open Sans"/>
                <a:cs typeface="Open Sans"/>
                <a:sym typeface="Open Sans"/>
              </a:rPr>
              <a:t>The standard deviation and range of health care compared to information technology tells us that health care has much less variability when gross profit is compared. This industry is more consistent across all companies in terms of earnings, and the difference in earnings between the lowest and highest companies are much closer together than that of information technology. </a:t>
            </a:r>
            <a:endParaRPr lang="en" sz="1000" dirty="0">
              <a:latin typeface="Open Sans"/>
              <a:ea typeface="Open Sans"/>
              <a:cs typeface="Open Sans"/>
              <a:sym typeface="Open Sans"/>
            </a:endParaRPr>
          </a:p>
          <a:p>
            <a:pPr marL="0" lvl="0" indent="0" algn="l" rtl="0">
              <a:spcBef>
                <a:spcPts val="0"/>
              </a:spcBef>
              <a:spcAft>
                <a:spcPts val="1600"/>
              </a:spcAft>
              <a:buNone/>
            </a:pPr>
            <a:endParaRPr lang="en" dirty="0">
              <a:latin typeface="Open Sans"/>
              <a:ea typeface="Open Sans"/>
              <a:cs typeface="Open Sans"/>
              <a:sym typeface="Open Sans"/>
            </a:endParaRPr>
          </a:p>
          <a:p>
            <a:pPr marL="0" lvl="0" indent="0" algn="l" rtl="0">
              <a:spcBef>
                <a:spcPts val="0"/>
              </a:spcBef>
              <a:spcAft>
                <a:spcPts val="1600"/>
              </a:spcAft>
              <a:buNone/>
            </a:pPr>
            <a:endParaRPr dirty="0">
              <a:latin typeface="Open Sans"/>
              <a:ea typeface="Open Sans"/>
              <a:cs typeface="Open Sans"/>
              <a:sym typeface="Open Sans"/>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latin typeface="Open Sans"/>
                <a:ea typeface="Open Sans"/>
                <a:cs typeface="Open Sans"/>
                <a:sym typeface="Open Sans"/>
              </a:rPr>
              <a:t>How does the healthcare industry compare with the information technology in terms of gross profit in year 1?</a:t>
            </a:r>
            <a:endParaRPr sz="2000"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4A83410C-0E83-43ED-AC5A-4A87074EEDD1}"/>
              </a:ext>
            </a:extLst>
          </p:cNvPr>
          <p:cNvGraphicFramePr>
            <a:graphicFrameLocks/>
          </p:cNvGraphicFramePr>
          <p:nvPr>
            <p:extLst>
              <p:ext uri="{D42A27DB-BD31-4B8C-83A1-F6EECF244321}">
                <p14:modId xmlns:p14="http://schemas.microsoft.com/office/powerpoint/2010/main" val="901112344"/>
              </p:ext>
            </p:extLst>
          </p:nvPr>
        </p:nvGraphicFramePr>
        <p:xfrm>
          <a:off x="-1" y="795600"/>
          <a:ext cx="6610866" cy="43479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6660292" y="795600"/>
            <a:ext cx="2483708" cy="4347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latin typeface="Open Sans"/>
                <a:ea typeface="Open Sans"/>
                <a:cs typeface="Open Sans"/>
                <a:sym typeface="Open Sans"/>
              </a:rPr>
              <a:t>This is the graph for the Gross Profit in Y</a:t>
            </a:r>
            <a:r>
              <a:rPr lang="en-US" sz="1000" dirty="0">
                <a:latin typeface="Open Sans"/>
                <a:ea typeface="Open Sans"/>
                <a:cs typeface="Open Sans"/>
                <a:sym typeface="Open Sans"/>
              </a:rPr>
              <a:t>e</a:t>
            </a:r>
            <a:r>
              <a:rPr lang="en" sz="1000" dirty="0">
                <a:latin typeface="Open Sans"/>
                <a:ea typeface="Open Sans"/>
                <a:cs typeface="Open Sans"/>
                <a:sym typeface="Open Sans"/>
              </a:rPr>
              <a:t>ar 1 for the information technology sector. The distribution is right skewed, meaning that the average is higher than the median. </a:t>
            </a:r>
          </a:p>
          <a:p>
            <a:pPr marL="0" lvl="0" indent="0" algn="l" rtl="0">
              <a:spcBef>
                <a:spcPts val="0"/>
              </a:spcBef>
              <a:spcAft>
                <a:spcPts val="1600"/>
              </a:spcAft>
              <a:buNone/>
            </a:pPr>
            <a:r>
              <a:rPr lang="en" sz="1000" dirty="0">
                <a:latin typeface="Open Sans"/>
                <a:ea typeface="Open Sans"/>
                <a:cs typeface="Open Sans"/>
                <a:sym typeface="Open Sans"/>
              </a:rPr>
              <a:t>T</a:t>
            </a:r>
            <a:r>
              <a:rPr lang="en-US" sz="1000" dirty="0">
                <a:latin typeface="Open Sans"/>
                <a:ea typeface="Open Sans"/>
                <a:cs typeface="Open Sans"/>
                <a:sym typeface="Open Sans"/>
              </a:rPr>
              <a:t>h</a:t>
            </a:r>
            <a:r>
              <a:rPr lang="en" sz="1000" dirty="0">
                <a:latin typeface="Open Sans"/>
                <a:ea typeface="Open Sans"/>
                <a:cs typeface="Open Sans"/>
                <a:sym typeface="Open Sans"/>
              </a:rPr>
              <a:t>e median for gross profit in year 1 is </a:t>
            </a:r>
            <a:r>
              <a:rPr lang="en-US" sz="1000" dirty="0">
                <a:latin typeface="Open Sans"/>
                <a:ea typeface="Open Sans"/>
                <a:cs typeface="Open Sans"/>
              </a:rPr>
              <a:t>$2,415,639,000 </a:t>
            </a:r>
            <a:r>
              <a:rPr lang="en" sz="1000" dirty="0">
                <a:latin typeface="Open Sans"/>
                <a:ea typeface="Open Sans"/>
                <a:cs typeface="Open Sans"/>
                <a:sym typeface="Open Sans"/>
              </a:rPr>
              <a:t>dollars while the average is </a:t>
            </a:r>
            <a:r>
              <a:rPr lang="en-US" sz="1000" dirty="0">
                <a:latin typeface="Open Sans"/>
                <a:ea typeface="Open Sans"/>
                <a:cs typeface="Open Sans"/>
              </a:rPr>
              <a:t>$7,260,933,661 dollars. The standard Deviation is $13,316,886,471.28, and the range is $63,899,073,000. </a:t>
            </a:r>
          </a:p>
          <a:p>
            <a:pPr marL="0" lvl="0" indent="0" algn="l" rtl="0">
              <a:spcBef>
                <a:spcPts val="0"/>
              </a:spcBef>
              <a:spcAft>
                <a:spcPts val="1600"/>
              </a:spcAft>
              <a:buNone/>
            </a:pPr>
            <a:r>
              <a:rPr lang="en-US" sz="1000" dirty="0">
                <a:latin typeface="Open Sans"/>
                <a:ea typeface="Open Sans"/>
                <a:cs typeface="Open Sans"/>
                <a:sym typeface="Open Sans"/>
              </a:rPr>
              <a:t>The standard deviation and range of health care compared to information technology tells us that information technology has much more variability when gross profit is compared. This industry is more consistent across all companies in terms of earnings, and the difference in earnings between the lowest and highest companies are much farther apart than that of health care. </a:t>
            </a:r>
            <a:endParaRPr lang="en" sz="1000" dirty="0">
              <a:latin typeface="Open Sans"/>
              <a:ea typeface="Open Sans"/>
              <a:cs typeface="Open Sans"/>
              <a:sym typeface="Open Sans"/>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latin typeface="Open Sans"/>
                <a:ea typeface="Open Sans"/>
                <a:cs typeface="Open Sans"/>
                <a:sym typeface="Open Sans"/>
              </a:rPr>
              <a:t>How does the healthcare industry compare with the information technology in terms of gross profit in year 1?</a:t>
            </a:r>
            <a:endParaRPr sz="2000" dirty="0">
              <a:solidFill>
                <a:srgbClr val="FFFFFF"/>
              </a:solidFill>
              <a:latin typeface="Open Sans"/>
              <a:ea typeface="Open Sans"/>
              <a:cs typeface="Open Sans"/>
              <a:sym typeface="Open Sans"/>
            </a:endParaRPr>
          </a:p>
        </p:txBody>
      </p:sp>
      <p:graphicFrame>
        <p:nvGraphicFramePr>
          <p:cNvPr id="8" name="Chart 7">
            <a:extLst>
              <a:ext uri="{FF2B5EF4-FFF2-40B4-BE49-F238E27FC236}">
                <a16:creationId xmlns:a16="http://schemas.microsoft.com/office/drawing/2014/main" id="{B70F8B3A-AB7D-4E13-BDC1-AC82A3800365}"/>
              </a:ext>
            </a:extLst>
          </p:cNvPr>
          <p:cNvGraphicFramePr>
            <a:graphicFrameLocks/>
          </p:cNvGraphicFramePr>
          <p:nvPr>
            <p:extLst>
              <p:ext uri="{D42A27DB-BD31-4B8C-83A1-F6EECF244321}">
                <p14:modId xmlns:p14="http://schemas.microsoft.com/office/powerpoint/2010/main" val="409909042"/>
              </p:ext>
            </p:extLst>
          </p:nvPr>
        </p:nvGraphicFramePr>
        <p:xfrm>
          <a:off x="0" y="795600"/>
          <a:ext cx="6660292" cy="4347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25863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1227</TotalTime>
  <Words>324</Words>
  <Application>Microsoft Office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Open Sans</vt:lpstr>
      <vt:lpstr>Arial</vt:lpstr>
      <vt:lpstr>Simple Light</vt:lpstr>
      <vt:lpstr>How does the healthcare industry compare with the information technology in terms of gross profit in year 1?</vt:lpstr>
      <vt:lpstr>How does the healthcare industry compare with the information technology in terms of gross profit in year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Ting</dc:creator>
  <cp:lastModifiedBy>Ming Ting</cp:lastModifiedBy>
  <cp:revision>31</cp:revision>
  <dcterms:modified xsi:type="dcterms:W3CDTF">2021-01-05T08:30:15Z</dcterms:modified>
</cp:coreProperties>
</file>