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ngt\Documents\Udacity\Business%20Analyst%20Nanodegree\Project%203%20Query%20a%20Digital%20Music%20Store%20Database\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ngt\Documents\Udacity\Business%20Analyst%20Nanodegree\Project%203%20Query%20a%20Digital%20Music%20Store%20Database\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ngt\Documents\Udacity\Business%20Analyst%20Nanodegree\Project%203%20Query%20a%20Digital%20Music%20Store%20Database\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ngt\Documents\Udacity\Business%20Analyst%20Nanodegree\Project%203%20Query%20a%20Digital%20Music%20Store%20Database\graph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selling albums of the music store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'q1'!$A$2:$B$11</c:f>
              <c:multiLvlStrCache>
                <c:ptCount val="10"/>
                <c:lvl>
                  <c:pt idx="0">
                    <c:v>Chico Buarque</c:v>
                  </c:pt>
                  <c:pt idx="1">
                    <c:v>Lenny Kravitz</c:v>
                  </c:pt>
                  <c:pt idx="2">
                    <c:v>Eric Clapton</c:v>
                  </c:pt>
                  <c:pt idx="3">
                    <c:v>Titãs</c:v>
                  </c:pt>
                  <c:pt idx="4">
                    <c:v>Kiss</c:v>
                  </c:pt>
                  <c:pt idx="5">
                    <c:v>Caetano Veloso</c:v>
                  </c:pt>
                  <c:pt idx="6">
                    <c:v>The Who</c:v>
                  </c:pt>
                  <c:pt idx="7">
                    <c:v>Creedence Clearwater Revival</c:v>
                  </c:pt>
                  <c:pt idx="8">
                    <c:v>Green Day</c:v>
                  </c:pt>
                  <c:pt idx="9">
                    <c:v>Creedence Clearwater Revival</c:v>
                  </c:pt>
                </c:lvl>
                <c:lvl>
                  <c:pt idx="0">
                    <c:v>Minha Historia</c:v>
                  </c:pt>
                  <c:pt idx="1">
                    <c:v>Greatest Hits</c:v>
                  </c:pt>
                  <c:pt idx="2">
                    <c:v>Unplugged</c:v>
                  </c:pt>
                  <c:pt idx="3">
                    <c:v>Acústico</c:v>
                  </c:pt>
                  <c:pt idx="4">
                    <c:v>Greatest Kiss</c:v>
                  </c:pt>
                  <c:pt idx="5">
                    <c:v>Prenda Minha</c:v>
                  </c:pt>
                  <c:pt idx="6">
                    <c:v>My Generation - The Very Best Of The Who</c:v>
                  </c:pt>
                  <c:pt idx="7">
                    <c:v>Chronicle, Vol. 2</c:v>
                  </c:pt>
                  <c:pt idx="8">
                    <c:v>International Superhits</c:v>
                  </c:pt>
                  <c:pt idx="9">
                    <c:v>Chronicle, Vol. 1</c:v>
                  </c:pt>
                </c:lvl>
              </c:multiLvlStrCache>
            </c:multiLvlStrRef>
          </c:cat>
          <c:val>
            <c:numRef>
              <c:f>'q1'!$C$2:$C$11</c:f>
              <c:numCache>
                <c:formatCode>General</c:formatCode>
                <c:ptCount val="10"/>
                <c:pt idx="0">
                  <c:v>27</c:v>
                </c:pt>
                <c:pt idx="1">
                  <c:v>26</c:v>
                </c:pt>
                <c:pt idx="2">
                  <c:v>25</c:v>
                </c:pt>
                <c:pt idx="3">
                  <c:v>22</c:v>
                </c:pt>
                <c:pt idx="4">
                  <c:v>20</c:v>
                </c:pt>
                <c:pt idx="5">
                  <c:v>19</c:v>
                </c:pt>
                <c:pt idx="6">
                  <c:v>19</c:v>
                </c:pt>
                <c:pt idx="7">
                  <c:v>19</c:v>
                </c:pt>
                <c:pt idx="8">
                  <c:v>18</c:v>
                </c:pt>
                <c:pt idx="9">
                  <c:v>18</c:v>
                </c:pt>
              </c:numCache>
            </c:numRef>
          </c:val>
          <c:extLst>
            <c:ext xmlns:c16="http://schemas.microsoft.com/office/drawing/2014/chart" uri="{C3380CC4-5D6E-409C-BE32-E72D297353CC}">
              <c16:uniqueId val="{00000000-8CE3-4E86-9118-B094F9A5EE08}"/>
            </c:ext>
          </c:extLst>
        </c:ser>
        <c:dLbls>
          <c:dLblPos val="outEnd"/>
          <c:showLegendKey val="0"/>
          <c:showVal val="1"/>
          <c:showCatName val="0"/>
          <c:showSerName val="0"/>
          <c:showPercent val="0"/>
          <c:showBubbleSize val="0"/>
        </c:dLbls>
        <c:gapWidth val="219"/>
        <c:overlap val="-27"/>
        <c:axId val="454605144"/>
        <c:axId val="454605472"/>
      </c:barChart>
      <c:catAx>
        <c:axId val="4546051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aseline="0"/>
                  <a:t>Artists and their Albums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54605472"/>
        <c:crosses val="autoZero"/>
        <c:auto val="1"/>
        <c:lblAlgn val="ctr"/>
        <c:lblOffset val="100"/>
        <c:noMultiLvlLbl val="0"/>
      </c:catAx>
      <c:valAx>
        <c:axId val="454605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a:t>Number of Copies Sold</a:t>
                </a:r>
              </a:p>
            </c:rich>
          </c:tx>
          <c:layout>
            <c:manualLayout>
              <c:xMode val="edge"/>
              <c:yMode val="edge"/>
              <c:x val="1.2638230647709321E-2"/>
              <c:y val="0.2411574074074074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5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Each music genre's average song length in</a:t>
            </a:r>
            <a:r>
              <a:rPr lang="en-US" baseline="0" dirty="0"/>
              <a:t> minutes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'q2'!$A$1:$A$20</c:f>
              <c:strCache>
                <c:ptCount val="20"/>
                <c:pt idx="0">
                  <c:v>Metal</c:v>
                </c:pt>
                <c:pt idx="1">
                  <c:v>Electronica/Dance</c:v>
                </c:pt>
                <c:pt idx="2">
                  <c:v>Heavy Metal</c:v>
                </c:pt>
                <c:pt idx="3">
                  <c:v>Classical</c:v>
                </c:pt>
                <c:pt idx="4">
                  <c:v>Jazz</c:v>
                </c:pt>
                <c:pt idx="5">
                  <c:v>Rock</c:v>
                </c:pt>
                <c:pt idx="6">
                  <c:v>Blues</c:v>
                </c:pt>
                <c:pt idx="7">
                  <c:v>Alternative</c:v>
                </c:pt>
                <c:pt idx="8">
                  <c:v>Reggae</c:v>
                </c:pt>
                <c:pt idx="9">
                  <c:v>Soundtrack</c:v>
                </c:pt>
                <c:pt idx="10">
                  <c:v>Alternative &amp; Punk</c:v>
                </c:pt>
                <c:pt idx="11">
                  <c:v>Latin</c:v>
                </c:pt>
                <c:pt idx="12">
                  <c:v>Pop</c:v>
                </c:pt>
                <c:pt idx="13">
                  <c:v>World</c:v>
                </c:pt>
                <c:pt idx="14">
                  <c:v>R&amp;B/Soul</c:v>
                </c:pt>
                <c:pt idx="15">
                  <c:v>Bossa Nova</c:v>
                </c:pt>
                <c:pt idx="16">
                  <c:v>Easy Listening</c:v>
                </c:pt>
                <c:pt idx="17">
                  <c:v>Hip Hop/Rap</c:v>
                </c:pt>
                <c:pt idx="18">
                  <c:v>Opera</c:v>
                </c:pt>
                <c:pt idx="19">
                  <c:v>Rock And Roll</c:v>
                </c:pt>
              </c:strCache>
            </c:strRef>
          </c:cat>
          <c:val>
            <c:numRef>
              <c:f>'q2'!$B$1:$B$20</c:f>
              <c:numCache>
                <c:formatCode>0.00</c:formatCode>
                <c:ptCount val="20"/>
                <c:pt idx="0">
                  <c:v>5.1624907308377903</c:v>
                </c:pt>
                <c:pt idx="1">
                  <c:v>5.0497633333333303</c:v>
                </c:pt>
                <c:pt idx="2">
                  <c:v>4.9575488095238098</c:v>
                </c:pt>
                <c:pt idx="3">
                  <c:v>4.8977927927927896</c:v>
                </c:pt>
                <c:pt idx="4">
                  <c:v>4.8625896153846204</c:v>
                </c:pt>
                <c:pt idx="5">
                  <c:v>4.7318340529426903</c:v>
                </c:pt>
                <c:pt idx="6">
                  <c:v>4.5059962962963001</c:v>
                </c:pt>
                <c:pt idx="7">
                  <c:v>4.4009754166666699</c:v>
                </c:pt>
                <c:pt idx="8">
                  <c:v>4.1196293103448296</c:v>
                </c:pt>
                <c:pt idx="9">
                  <c:v>4.0728480620154999</c:v>
                </c:pt>
                <c:pt idx="10">
                  <c:v>3.9058974899598402</c:v>
                </c:pt>
                <c:pt idx="11">
                  <c:v>3.8809877086931501</c:v>
                </c:pt>
                <c:pt idx="12">
                  <c:v>3.8172350694444401</c:v>
                </c:pt>
                <c:pt idx="13">
                  <c:v>3.7487303571428598</c:v>
                </c:pt>
                <c:pt idx="14">
                  <c:v>3.6677808743169402</c:v>
                </c:pt>
                <c:pt idx="15">
                  <c:v>3.6598333333333302</c:v>
                </c:pt>
                <c:pt idx="16">
                  <c:v>3.15273680555556</c:v>
                </c:pt>
                <c:pt idx="17">
                  <c:v>2.9696047619047601</c:v>
                </c:pt>
                <c:pt idx="18">
                  <c:v>2.9135499999999999</c:v>
                </c:pt>
                <c:pt idx="19">
                  <c:v>2.2440583333333302</c:v>
                </c:pt>
              </c:numCache>
            </c:numRef>
          </c:val>
          <c:extLst>
            <c:ext xmlns:c16="http://schemas.microsoft.com/office/drawing/2014/chart" uri="{C3380CC4-5D6E-409C-BE32-E72D297353CC}">
              <c16:uniqueId val="{00000000-2160-4CF4-A496-35E885B68BE9}"/>
            </c:ext>
          </c:extLst>
        </c:ser>
        <c:dLbls>
          <c:dLblPos val="outEnd"/>
          <c:showLegendKey val="0"/>
          <c:showVal val="1"/>
          <c:showCatName val="0"/>
          <c:showSerName val="0"/>
          <c:showPercent val="0"/>
          <c:showBubbleSize val="0"/>
        </c:dLbls>
        <c:gapWidth val="219"/>
        <c:overlap val="-27"/>
        <c:axId val="574654528"/>
        <c:axId val="574649608"/>
      </c:barChart>
      <c:catAx>
        <c:axId val="574654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a:t>Music Genre</a:t>
                </a:r>
              </a:p>
            </c:rich>
          </c:tx>
          <c:layout>
            <c:manualLayout>
              <c:xMode val="edge"/>
              <c:yMode val="edge"/>
              <c:x val="0.44750366072661968"/>
              <c:y val="0.8673611111111111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49608"/>
        <c:crosses val="autoZero"/>
        <c:auto val="1"/>
        <c:lblAlgn val="ctr"/>
        <c:lblOffset val="100"/>
        <c:noMultiLvlLbl val="0"/>
      </c:catAx>
      <c:valAx>
        <c:axId val="574649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aseline="0"/>
                  <a:t>Average Song Length</a:t>
                </a:r>
              </a:p>
            </c:rich>
          </c:tx>
          <c:layout>
            <c:manualLayout>
              <c:xMode val="edge"/>
              <c:yMode val="edge"/>
              <c:x val="7.0625210310249669E-3"/>
              <c:y val="0.2689351851851851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5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cities that bought Rock music copies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'q3'!$A$1:$A$10</c:f>
              <c:strCache>
                <c:ptCount val="10"/>
                <c:pt idx="0">
                  <c:v>São Paulo</c:v>
                </c:pt>
                <c:pt idx="1">
                  <c:v>Berlin</c:v>
                </c:pt>
                <c:pt idx="2">
                  <c:v>Paris</c:v>
                </c:pt>
                <c:pt idx="3">
                  <c:v>London</c:v>
                </c:pt>
                <c:pt idx="4">
                  <c:v>Toronto</c:v>
                </c:pt>
                <c:pt idx="5">
                  <c:v>Prague</c:v>
                </c:pt>
                <c:pt idx="6">
                  <c:v>Warsaw</c:v>
                </c:pt>
                <c:pt idx="7">
                  <c:v>Sidney</c:v>
                </c:pt>
                <c:pt idx="8">
                  <c:v>Madrid</c:v>
                </c:pt>
                <c:pt idx="9">
                  <c:v>Mountain View</c:v>
                </c:pt>
              </c:strCache>
            </c:strRef>
          </c:cat>
          <c:val>
            <c:numRef>
              <c:f>'q3'!$B$1:$B$10</c:f>
              <c:numCache>
                <c:formatCode>General</c:formatCode>
                <c:ptCount val="10"/>
                <c:pt idx="0">
                  <c:v>40</c:v>
                </c:pt>
                <c:pt idx="1">
                  <c:v>34</c:v>
                </c:pt>
                <c:pt idx="2">
                  <c:v>30</c:v>
                </c:pt>
                <c:pt idx="3">
                  <c:v>26</c:v>
                </c:pt>
                <c:pt idx="4">
                  <c:v>25</c:v>
                </c:pt>
                <c:pt idx="5">
                  <c:v>25</c:v>
                </c:pt>
                <c:pt idx="6">
                  <c:v>22</c:v>
                </c:pt>
                <c:pt idx="7">
                  <c:v>22</c:v>
                </c:pt>
                <c:pt idx="8">
                  <c:v>22</c:v>
                </c:pt>
                <c:pt idx="9">
                  <c:v>21</c:v>
                </c:pt>
              </c:numCache>
            </c:numRef>
          </c:val>
          <c:extLst>
            <c:ext xmlns:c16="http://schemas.microsoft.com/office/drawing/2014/chart" uri="{C3380CC4-5D6E-409C-BE32-E72D297353CC}">
              <c16:uniqueId val="{00000000-EC86-4D45-9319-1F301E67B462}"/>
            </c:ext>
          </c:extLst>
        </c:ser>
        <c:dLbls>
          <c:dLblPos val="outEnd"/>
          <c:showLegendKey val="0"/>
          <c:showVal val="1"/>
          <c:showCatName val="0"/>
          <c:showSerName val="0"/>
          <c:showPercent val="0"/>
          <c:showBubbleSize val="0"/>
        </c:dLbls>
        <c:gapWidth val="219"/>
        <c:overlap val="-27"/>
        <c:axId val="574664368"/>
        <c:axId val="574661416"/>
      </c:barChart>
      <c:catAx>
        <c:axId val="574664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a:t>Cities</a:t>
                </a:r>
              </a:p>
            </c:rich>
          </c:tx>
          <c:layout>
            <c:manualLayout>
              <c:xMode val="edge"/>
              <c:yMode val="edge"/>
              <c:x val="0.46501946631671043"/>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61416"/>
        <c:crosses val="autoZero"/>
        <c:auto val="1"/>
        <c:lblAlgn val="ctr"/>
        <c:lblOffset val="100"/>
        <c:noMultiLvlLbl val="0"/>
      </c:catAx>
      <c:valAx>
        <c:axId val="574661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copies bought</a:t>
                </a:r>
                <a:endParaRPr lang="en-US"/>
              </a:p>
            </c:rich>
          </c:tx>
          <c:layout>
            <c:manualLayout>
              <c:xMode val="edge"/>
              <c:yMode val="edge"/>
              <c:x val="1.1111111111111112E-2"/>
              <c:y val="0.1994907407407407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64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songs with their</a:t>
            </a:r>
            <a:r>
              <a:rPr lang="en-US" baseline="0"/>
              <a:t> composer </a:t>
            </a:r>
            <a:r>
              <a:rPr lang="en-US"/>
              <a:t>featured on playlists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'q4'!$A$1:$B$10</c:f>
              <c:multiLvlStrCache>
                <c:ptCount val="10"/>
                <c:lvl>
                  <c:pt idx="0">
                    <c:v>Steve Harris</c:v>
                  </c:pt>
                  <c:pt idx="1">
                    <c:v>U2</c:v>
                  </c:pt>
                  <c:pt idx="2">
                    <c:v>Jagger/Richards</c:v>
                  </c:pt>
                  <c:pt idx="3">
                    <c:v>Kurt Cobain</c:v>
                  </c:pt>
                  <c:pt idx="4">
                    <c:v>Billy Corgan</c:v>
                  </c:pt>
                  <c:pt idx="5">
                    <c:v>The Tea Party</c:v>
                  </c:pt>
                  <c:pt idx="6">
                    <c:v>Chico Science</c:v>
                  </c:pt>
                  <c:pt idx="7">
                    <c:v>Titãs</c:v>
                  </c:pt>
                  <c:pt idx="8">
                    <c:v>Gilberto Gil</c:v>
                  </c:pt>
                  <c:pt idx="9">
                    <c:v>Bill Berry-Peter Buck-Mike Mills-Michael Stipe</c:v>
                  </c:pt>
                </c:lvl>
                <c:lvl>
                  <c:pt idx="0">
                    <c:v>01 - Prowler</c:v>
                  </c:pt>
                  <c:pt idx="1">
                    <c:v>Zoo Station</c:v>
                  </c:pt>
                  <c:pt idx="2">
                    <c:v>Heart Of Stone</c:v>
                  </c:pt>
                  <c:pt idx="3">
                    <c:v>Intro</c:v>
                  </c:pt>
                  <c:pt idx="4">
                    <c:v>Lucky 13</c:v>
                  </c:pt>
                  <c:pt idx="5">
                    <c:v>Walking Wounded</c:v>
                  </c:pt>
                  <c:pt idx="6">
                    <c:v>Mateus Enter</c:v>
                  </c:pt>
                  <c:pt idx="7">
                    <c:v>Comida</c:v>
                  </c:pt>
                  <c:pt idx="8">
                    <c:v>Bem Devagar</c:v>
                  </c:pt>
                  <c:pt idx="9">
                    <c:v>Pop Song 89</c:v>
                  </c:pt>
                </c:lvl>
              </c:multiLvlStrCache>
            </c:multiLvlStrRef>
          </c:cat>
          <c:val>
            <c:numRef>
              <c:f>'q4'!$C$1:$C$10</c:f>
              <c:numCache>
                <c:formatCode>General</c:formatCode>
                <c:ptCount val="10"/>
                <c:pt idx="0">
                  <c:v>193</c:v>
                </c:pt>
                <c:pt idx="1">
                  <c:v>122</c:v>
                </c:pt>
                <c:pt idx="2">
                  <c:v>96</c:v>
                </c:pt>
                <c:pt idx="3">
                  <c:v>84</c:v>
                </c:pt>
                <c:pt idx="4">
                  <c:v>77</c:v>
                </c:pt>
                <c:pt idx="5">
                  <c:v>71</c:v>
                </c:pt>
                <c:pt idx="6">
                  <c:v>69</c:v>
                </c:pt>
                <c:pt idx="7">
                  <c:v>66</c:v>
                </c:pt>
                <c:pt idx="8">
                  <c:v>65</c:v>
                </c:pt>
                <c:pt idx="9">
                  <c:v>64</c:v>
                </c:pt>
              </c:numCache>
            </c:numRef>
          </c:val>
          <c:extLst>
            <c:ext xmlns:c16="http://schemas.microsoft.com/office/drawing/2014/chart" uri="{C3380CC4-5D6E-409C-BE32-E72D297353CC}">
              <c16:uniqueId val="{00000000-56F6-4B45-A305-3A445C28F5AD}"/>
            </c:ext>
          </c:extLst>
        </c:ser>
        <c:dLbls>
          <c:dLblPos val="outEnd"/>
          <c:showLegendKey val="0"/>
          <c:showVal val="1"/>
          <c:showCatName val="0"/>
          <c:showSerName val="0"/>
          <c:showPercent val="0"/>
          <c:showBubbleSize val="0"/>
        </c:dLbls>
        <c:gapWidth val="219"/>
        <c:overlap val="-27"/>
        <c:axId val="726168944"/>
        <c:axId val="726165992"/>
      </c:barChart>
      <c:catAx>
        <c:axId val="726168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Artists and their songs </a:t>
                </a:r>
              </a:p>
            </c:rich>
          </c:tx>
          <c:layout>
            <c:manualLayout>
              <c:xMode val="edge"/>
              <c:yMode val="edge"/>
              <c:x val="0.4144678566269559"/>
              <c:y val="0.898783161954118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165992"/>
        <c:crosses val="autoZero"/>
        <c:auto val="1"/>
        <c:lblAlgn val="ctr"/>
        <c:lblOffset val="100"/>
        <c:noMultiLvlLbl val="0"/>
      </c:catAx>
      <c:valAx>
        <c:axId val="726165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times featured</a:t>
                </a:r>
                <a:endParaRPr lang="en-US"/>
              </a:p>
            </c:rich>
          </c:tx>
          <c:layout>
            <c:manualLayout>
              <c:xMode val="edge"/>
              <c:yMode val="edge"/>
              <c:x val="1.7307026652821047E-2"/>
              <c:y val="0.2707222865971418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168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0" y="4003588"/>
            <a:ext cx="9143998" cy="113991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pen Sans"/>
                <a:ea typeface="Open Sans"/>
                <a:cs typeface="Open Sans"/>
                <a:sym typeface="Open Sans"/>
              </a:rPr>
              <a:t>The number one selling album of the music store is “</a:t>
            </a:r>
            <a:r>
              <a:rPr lang="en-US" dirty="0" err="1">
                <a:latin typeface="Open Sans"/>
                <a:ea typeface="Open Sans"/>
                <a:cs typeface="Open Sans"/>
                <a:sym typeface="Open Sans"/>
              </a:rPr>
              <a:t>Minha</a:t>
            </a:r>
            <a:r>
              <a:rPr lang="en-US" dirty="0">
                <a:latin typeface="Open Sans"/>
                <a:ea typeface="Open Sans"/>
                <a:cs typeface="Open Sans"/>
                <a:sym typeface="Open Sans"/>
              </a:rPr>
              <a:t> </a:t>
            </a:r>
            <a:r>
              <a:rPr lang="en-US" dirty="0" err="1">
                <a:latin typeface="Open Sans"/>
                <a:ea typeface="Open Sans"/>
                <a:cs typeface="Open Sans"/>
                <a:sym typeface="Open Sans"/>
              </a:rPr>
              <a:t>Historica</a:t>
            </a:r>
            <a:r>
              <a:rPr lang="en-US" dirty="0">
                <a:latin typeface="Open Sans"/>
                <a:ea typeface="Open Sans"/>
                <a:cs typeface="Open Sans"/>
                <a:sym typeface="Open Sans"/>
              </a:rPr>
              <a:t>” composed by Chico </a:t>
            </a:r>
            <a:r>
              <a:rPr lang="en-US" dirty="0" err="1">
                <a:latin typeface="Open Sans"/>
                <a:ea typeface="Open Sans"/>
                <a:cs typeface="Open Sans"/>
                <a:sym typeface="Open Sans"/>
              </a:rPr>
              <a:t>Buarque</a:t>
            </a:r>
            <a:r>
              <a:rPr lang="en-US" dirty="0">
                <a:latin typeface="Open Sans"/>
                <a:ea typeface="Open Sans"/>
                <a:cs typeface="Open Sans"/>
                <a:sym typeface="Open Sans"/>
              </a:rPr>
              <a:t> with 27 copies sold. The number two selling album of the music store is “Great Hits” composed by Lenny Kravitz with 26 copies sold. The number three selling album of the music store is “Unplugged” composed by Eric Clapton with 25 copies sold. </a:t>
            </a:r>
            <a:endParaRPr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What are the top 10 selling albums and their artists from the music store?</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AA68BCC3-2C69-437E-BBB3-70294C5D64A6}"/>
              </a:ext>
            </a:extLst>
          </p:cNvPr>
          <p:cNvGraphicFramePr>
            <a:graphicFrameLocks/>
          </p:cNvGraphicFramePr>
          <p:nvPr>
            <p:extLst>
              <p:ext uri="{D42A27DB-BD31-4B8C-83A1-F6EECF244321}">
                <p14:modId xmlns:p14="http://schemas.microsoft.com/office/powerpoint/2010/main" val="1278170122"/>
              </p:ext>
            </p:extLst>
          </p:nvPr>
        </p:nvGraphicFramePr>
        <p:xfrm>
          <a:off x="0" y="795600"/>
          <a:ext cx="9143999" cy="32079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0" y="4213654"/>
            <a:ext cx="9143998" cy="91634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 dirty="0">
                <a:latin typeface="Open Sans"/>
                <a:ea typeface="Open Sans"/>
                <a:cs typeface="Open Sans"/>
                <a:sym typeface="Open Sans"/>
              </a:rPr>
              <a:t>The genre with the longest average song length is Metal, with 5.16 minutes. </a:t>
            </a:r>
            <a:r>
              <a:rPr lang="en-US" dirty="0">
                <a:latin typeface="Open Sans"/>
                <a:ea typeface="Open Sans"/>
                <a:cs typeface="Open Sans"/>
                <a:sym typeface="Open Sans"/>
              </a:rPr>
              <a:t>The genre with the second longest average song length is Electronica/Dance, with 5.05 minutes. The genre with the third longest average song length is Heavy Metal, with 4.96 minutes. </a:t>
            </a:r>
          </a:p>
          <a:p>
            <a:pPr marL="0" indent="0">
              <a:spcAft>
                <a:spcPts val="1600"/>
              </a:spcAft>
              <a:buNone/>
            </a:pPr>
            <a:r>
              <a:rPr lang="en-US" dirty="0">
                <a:latin typeface="Open Sans"/>
                <a:ea typeface="Open Sans"/>
                <a:cs typeface="Open Sans"/>
                <a:sym typeface="Open Sans"/>
              </a:rPr>
              <a:t> </a:t>
            </a:r>
          </a:p>
          <a:p>
            <a:pPr marL="0" lvl="0" indent="0" algn="l" rtl="0">
              <a:spcBef>
                <a:spcPts val="0"/>
              </a:spcBef>
              <a:spcAft>
                <a:spcPts val="1600"/>
              </a:spcAft>
              <a:buNone/>
            </a:pPr>
            <a:endParaRPr dirty="0">
              <a:latin typeface="Open Sans"/>
              <a:ea typeface="Open Sans"/>
              <a:cs typeface="Open Sans"/>
              <a:sym typeface="Open Sans"/>
            </a:endParaRPr>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What are the average length of each music genre’s songs?</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FDEF1675-9C32-4C44-9A02-E0E019606B77}"/>
              </a:ext>
            </a:extLst>
          </p:cNvPr>
          <p:cNvGraphicFramePr>
            <a:graphicFrameLocks/>
          </p:cNvGraphicFramePr>
          <p:nvPr>
            <p:extLst>
              <p:ext uri="{D42A27DB-BD31-4B8C-83A1-F6EECF244321}">
                <p14:modId xmlns:p14="http://schemas.microsoft.com/office/powerpoint/2010/main" val="2412072786"/>
              </p:ext>
            </p:extLst>
          </p:nvPr>
        </p:nvGraphicFramePr>
        <p:xfrm>
          <a:off x="-1" y="795600"/>
          <a:ext cx="9143999" cy="34180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0" y="4448432"/>
            <a:ext cx="9143998" cy="69506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city that bought the most rock music is Sao Paulo with 40 copies. The city that bought the second most rock music is Berlin with 34 copies. The city that bought the third most rock music is Paris with 30 copies. </a:t>
            </a:r>
            <a:endParaRPr dirty="0">
              <a:latin typeface="Open Sans"/>
              <a:ea typeface="Open Sans"/>
              <a:cs typeface="Open Sans"/>
              <a:sym typeface="Open Sans"/>
            </a:endParaRPr>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What are the top 10 cities that bought the most rock music?</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B3699FE5-75DB-4424-9D15-CD9934ADC8C8}"/>
              </a:ext>
            </a:extLst>
          </p:cNvPr>
          <p:cNvGraphicFramePr>
            <a:graphicFrameLocks/>
          </p:cNvGraphicFramePr>
          <p:nvPr>
            <p:extLst>
              <p:ext uri="{D42A27DB-BD31-4B8C-83A1-F6EECF244321}">
                <p14:modId xmlns:p14="http://schemas.microsoft.com/office/powerpoint/2010/main" val="704364378"/>
              </p:ext>
            </p:extLst>
          </p:nvPr>
        </p:nvGraphicFramePr>
        <p:xfrm>
          <a:off x="-1" y="795600"/>
          <a:ext cx="9143999" cy="36528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1" y="4201297"/>
            <a:ext cx="9143998" cy="942203"/>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 dirty="0">
                <a:latin typeface="Open Sans"/>
                <a:ea typeface="Open Sans"/>
                <a:cs typeface="Open Sans"/>
                <a:sym typeface="Open Sans"/>
              </a:rPr>
              <a:t>The most featured song on playlists is “Prowler” by Steve Harris with 193. </a:t>
            </a:r>
            <a:r>
              <a:rPr lang="en-US" dirty="0">
                <a:latin typeface="Open Sans"/>
                <a:ea typeface="Open Sans"/>
                <a:cs typeface="Open Sans"/>
                <a:sym typeface="Open Sans"/>
              </a:rPr>
              <a:t>The second most featured song on playlists is “U2” by Zoo Station with 122. The third most featured song on playlists is “Heart of Stone” by Jagger/Richards with 96. </a:t>
            </a:r>
          </a:p>
          <a:p>
            <a:pPr marL="0" indent="0">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endParaRPr dirty="0">
              <a:latin typeface="Open Sans"/>
              <a:ea typeface="Open Sans"/>
              <a:cs typeface="Open Sans"/>
              <a:sym typeface="Open Sans"/>
            </a:endParaRPr>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What are the top 10 songs and their composer most featured on playlist?</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F15B462F-A3E2-4954-BDED-03926540F7C0}"/>
              </a:ext>
            </a:extLst>
          </p:cNvPr>
          <p:cNvGraphicFramePr>
            <a:graphicFrameLocks/>
          </p:cNvGraphicFramePr>
          <p:nvPr>
            <p:extLst>
              <p:ext uri="{D42A27DB-BD31-4B8C-83A1-F6EECF244321}">
                <p14:modId xmlns:p14="http://schemas.microsoft.com/office/powerpoint/2010/main" val="605023353"/>
              </p:ext>
            </p:extLst>
          </p:nvPr>
        </p:nvGraphicFramePr>
        <p:xfrm>
          <a:off x="1" y="795599"/>
          <a:ext cx="9143999" cy="34056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333</Words>
  <Application>Microsoft Office PowerPoint</Application>
  <PresentationFormat>On-screen Show (16:9)</PresentationFormat>
  <Paragraphs>21</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  What are the top 10 selling albums and their artists from the music store?</vt:lpstr>
      <vt:lpstr>  What are the average length of each music genre’s songs?</vt:lpstr>
      <vt:lpstr>  What are the top 10 cities that bought the most rock music?</vt:lpstr>
      <vt:lpstr>  What are the top 10 songs and their composer most featured on playlist?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top 10 selling albums and their artists from the music store?</dc:title>
  <dc:creator>Ming Ting</dc:creator>
  <cp:lastModifiedBy>Ming Ting</cp:lastModifiedBy>
  <cp:revision>8</cp:revision>
  <dcterms:modified xsi:type="dcterms:W3CDTF">2021-01-14T13:53:16Z</dcterms:modified>
</cp:coreProperties>
</file>