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51" d="100"/>
          <a:sy n="51" d="100"/>
        </p:scale>
        <p:origin x="92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DDC2B-88DF-4BAE-92FF-3633B50AD3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6AC7D0-AE7F-4E9C-BC9F-85D78B5B67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90BB48-A799-4E13-83A6-54FBBA0AA0C2}"/>
              </a:ext>
            </a:extLst>
          </p:cNvPr>
          <p:cNvSpPr>
            <a:spLocks noGrp="1"/>
          </p:cNvSpPr>
          <p:nvPr>
            <p:ph type="dt" sz="half" idx="10"/>
          </p:nvPr>
        </p:nvSpPr>
        <p:spPr/>
        <p:txBody>
          <a:bodyPr/>
          <a:lstStyle/>
          <a:p>
            <a:fld id="{56742177-7410-42B9-A846-4DF2279F6164}" type="datetimeFigureOut">
              <a:rPr lang="en-US" smtClean="0"/>
              <a:t>1/26/2021</a:t>
            </a:fld>
            <a:endParaRPr lang="en-US"/>
          </a:p>
        </p:txBody>
      </p:sp>
      <p:sp>
        <p:nvSpPr>
          <p:cNvPr id="5" name="Footer Placeholder 4">
            <a:extLst>
              <a:ext uri="{FF2B5EF4-FFF2-40B4-BE49-F238E27FC236}">
                <a16:creationId xmlns:a16="http://schemas.microsoft.com/office/drawing/2014/main" id="{57FC9489-385D-4CB2-B115-6FED127E12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9A5F3C-EBD1-4125-9717-8526203AE09E}"/>
              </a:ext>
            </a:extLst>
          </p:cNvPr>
          <p:cNvSpPr>
            <a:spLocks noGrp="1"/>
          </p:cNvSpPr>
          <p:nvPr>
            <p:ph type="sldNum" sz="quarter" idx="12"/>
          </p:nvPr>
        </p:nvSpPr>
        <p:spPr/>
        <p:txBody>
          <a:bodyPr/>
          <a:lstStyle/>
          <a:p>
            <a:fld id="{99A5FAB7-6B7C-4104-AD9B-CAF298D42E3C}" type="slidenum">
              <a:rPr lang="en-US" smtClean="0"/>
              <a:t>‹#›</a:t>
            </a:fld>
            <a:endParaRPr lang="en-US"/>
          </a:p>
        </p:txBody>
      </p:sp>
    </p:spTree>
    <p:extLst>
      <p:ext uri="{BB962C8B-B14F-4D97-AF65-F5344CB8AC3E}">
        <p14:creationId xmlns:p14="http://schemas.microsoft.com/office/powerpoint/2010/main" val="1600188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C2B13-D9C0-4429-B72C-CC8FA04956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2E65E4-1952-4AD0-88C8-FDD858F1B5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74E210-78DA-4EE9-A107-6F761A5A7F15}"/>
              </a:ext>
            </a:extLst>
          </p:cNvPr>
          <p:cNvSpPr>
            <a:spLocks noGrp="1"/>
          </p:cNvSpPr>
          <p:nvPr>
            <p:ph type="dt" sz="half" idx="10"/>
          </p:nvPr>
        </p:nvSpPr>
        <p:spPr/>
        <p:txBody>
          <a:bodyPr/>
          <a:lstStyle/>
          <a:p>
            <a:fld id="{56742177-7410-42B9-A846-4DF2279F6164}" type="datetimeFigureOut">
              <a:rPr lang="en-US" smtClean="0"/>
              <a:t>1/26/2021</a:t>
            </a:fld>
            <a:endParaRPr lang="en-US"/>
          </a:p>
        </p:txBody>
      </p:sp>
      <p:sp>
        <p:nvSpPr>
          <p:cNvPr id="5" name="Footer Placeholder 4">
            <a:extLst>
              <a:ext uri="{FF2B5EF4-FFF2-40B4-BE49-F238E27FC236}">
                <a16:creationId xmlns:a16="http://schemas.microsoft.com/office/drawing/2014/main" id="{8F05FAED-67E0-4BFD-849F-2A91C55373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6B8FD4-D5D6-4461-A62D-511286A848F0}"/>
              </a:ext>
            </a:extLst>
          </p:cNvPr>
          <p:cNvSpPr>
            <a:spLocks noGrp="1"/>
          </p:cNvSpPr>
          <p:nvPr>
            <p:ph type="sldNum" sz="quarter" idx="12"/>
          </p:nvPr>
        </p:nvSpPr>
        <p:spPr/>
        <p:txBody>
          <a:bodyPr/>
          <a:lstStyle/>
          <a:p>
            <a:fld id="{99A5FAB7-6B7C-4104-AD9B-CAF298D42E3C}" type="slidenum">
              <a:rPr lang="en-US" smtClean="0"/>
              <a:t>‹#›</a:t>
            </a:fld>
            <a:endParaRPr lang="en-US"/>
          </a:p>
        </p:txBody>
      </p:sp>
    </p:spTree>
    <p:extLst>
      <p:ext uri="{BB962C8B-B14F-4D97-AF65-F5344CB8AC3E}">
        <p14:creationId xmlns:p14="http://schemas.microsoft.com/office/powerpoint/2010/main" val="227728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3EEA68-AFA6-458A-B327-856AD504F6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77F712-4160-4C23-A090-407F79F17F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513C61-5961-43E1-B700-957B503A22E7}"/>
              </a:ext>
            </a:extLst>
          </p:cNvPr>
          <p:cNvSpPr>
            <a:spLocks noGrp="1"/>
          </p:cNvSpPr>
          <p:nvPr>
            <p:ph type="dt" sz="half" idx="10"/>
          </p:nvPr>
        </p:nvSpPr>
        <p:spPr/>
        <p:txBody>
          <a:bodyPr/>
          <a:lstStyle/>
          <a:p>
            <a:fld id="{56742177-7410-42B9-A846-4DF2279F6164}" type="datetimeFigureOut">
              <a:rPr lang="en-US" smtClean="0"/>
              <a:t>1/26/2021</a:t>
            </a:fld>
            <a:endParaRPr lang="en-US"/>
          </a:p>
        </p:txBody>
      </p:sp>
      <p:sp>
        <p:nvSpPr>
          <p:cNvPr id="5" name="Footer Placeholder 4">
            <a:extLst>
              <a:ext uri="{FF2B5EF4-FFF2-40B4-BE49-F238E27FC236}">
                <a16:creationId xmlns:a16="http://schemas.microsoft.com/office/drawing/2014/main" id="{E4C4CA29-1DB9-41F3-BABD-DDDE1864C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83440-952C-447F-AF13-DB055F8974CD}"/>
              </a:ext>
            </a:extLst>
          </p:cNvPr>
          <p:cNvSpPr>
            <a:spLocks noGrp="1"/>
          </p:cNvSpPr>
          <p:nvPr>
            <p:ph type="sldNum" sz="quarter" idx="12"/>
          </p:nvPr>
        </p:nvSpPr>
        <p:spPr/>
        <p:txBody>
          <a:bodyPr/>
          <a:lstStyle/>
          <a:p>
            <a:fld id="{99A5FAB7-6B7C-4104-AD9B-CAF298D42E3C}" type="slidenum">
              <a:rPr lang="en-US" smtClean="0"/>
              <a:t>‹#›</a:t>
            </a:fld>
            <a:endParaRPr lang="en-US"/>
          </a:p>
        </p:txBody>
      </p:sp>
    </p:spTree>
    <p:extLst>
      <p:ext uri="{BB962C8B-B14F-4D97-AF65-F5344CB8AC3E}">
        <p14:creationId xmlns:p14="http://schemas.microsoft.com/office/powerpoint/2010/main" val="914887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F17AD-2F78-4327-8833-5C02C3CC2D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05A475-DA74-4E0E-A3B8-8A72495789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8546DF-B9DB-4976-A70C-302308510C88}"/>
              </a:ext>
            </a:extLst>
          </p:cNvPr>
          <p:cNvSpPr>
            <a:spLocks noGrp="1"/>
          </p:cNvSpPr>
          <p:nvPr>
            <p:ph type="dt" sz="half" idx="10"/>
          </p:nvPr>
        </p:nvSpPr>
        <p:spPr/>
        <p:txBody>
          <a:bodyPr/>
          <a:lstStyle/>
          <a:p>
            <a:fld id="{56742177-7410-42B9-A846-4DF2279F6164}" type="datetimeFigureOut">
              <a:rPr lang="en-US" smtClean="0"/>
              <a:t>1/26/2021</a:t>
            </a:fld>
            <a:endParaRPr lang="en-US"/>
          </a:p>
        </p:txBody>
      </p:sp>
      <p:sp>
        <p:nvSpPr>
          <p:cNvPr id="5" name="Footer Placeholder 4">
            <a:extLst>
              <a:ext uri="{FF2B5EF4-FFF2-40B4-BE49-F238E27FC236}">
                <a16:creationId xmlns:a16="http://schemas.microsoft.com/office/drawing/2014/main" id="{2605A543-EA5B-4C89-B61D-2BB4B118AE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E5D6BB-4A88-410B-8085-484042D6C04B}"/>
              </a:ext>
            </a:extLst>
          </p:cNvPr>
          <p:cNvSpPr>
            <a:spLocks noGrp="1"/>
          </p:cNvSpPr>
          <p:nvPr>
            <p:ph type="sldNum" sz="quarter" idx="12"/>
          </p:nvPr>
        </p:nvSpPr>
        <p:spPr/>
        <p:txBody>
          <a:bodyPr/>
          <a:lstStyle/>
          <a:p>
            <a:fld id="{99A5FAB7-6B7C-4104-AD9B-CAF298D42E3C}" type="slidenum">
              <a:rPr lang="en-US" smtClean="0"/>
              <a:t>‹#›</a:t>
            </a:fld>
            <a:endParaRPr lang="en-US"/>
          </a:p>
        </p:txBody>
      </p:sp>
    </p:spTree>
    <p:extLst>
      <p:ext uri="{BB962C8B-B14F-4D97-AF65-F5344CB8AC3E}">
        <p14:creationId xmlns:p14="http://schemas.microsoft.com/office/powerpoint/2010/main" val="510109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DC86A-258B-4147-A362-C9417ED6A4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1ABA5E-6E6F-43EB-A552-7EE326D57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4E3B44-1FA3-4DBE-970F-821EA5B41020}"/>
              </a:ext>
            </a:extLst>
          </p:cNvPr>
          <p:cNvSpPr>
            <a:spLocks noGrp="1"/>
          </p:cNvSpPr>
          <p:nvPr>
            <p:ph type="dt" sz="half" idx="10"/>
          </p:nvPr>
        </p:nvSpPr>
        <p:spPr/>
        <p:txBody>
          <a:bodyPr/>
          <a:lstStyle/>
          <a:p>
            <a:fld id="{56742177-7410-42B9-A846-4DF2279F6164}" type="datetimeFigureOut">
              <a:rPr lang="en-US" smtClean="0"/>
              <a:t>1/26/2021</a:t>
            </a:fld>
            <a:endParaRPr lang="en-US"/>
          </a:p>
        </p:txBody>
      </p:sp>
      <p:sp>
        <p:nvSpPr>
          <p:cNvPr id="5" name="Footer Placeholder 4">
            <a:extLst>
              <a:ext uri="{FF2B5EF4-FFF2-40B4-BE49-F238E27FC236}">
                <a16:creationId xmlns:a16="http://schemas.microsoft.com/office/drawing/2014/main" id="{9FEB31D9-3949-47AC-A05B-D9072859C0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000D29-86F9-4179-935E-3523DC0B3122}"/>
              </a:ext>
            </a:extLst>
          </p:cNvPr>
          <p:cNvSpPr>
            <a:spLocks noGrp="1"/>
          </p:cNvSpPr>
          <p:nvPr>
            <p:ph type="sldNum" sz="quarter" idx="12"/>
          </p:nvPr>
        </p:nvSpPr>
        <p:spPr/>
        <p:txBody>
          <a:bodyPr/>
          <a:lstStyle/>
          <a:p>
            <a:fld id="{99A5FAB7-6B7C-4104-AD9B-CAF298D42E3C}" type="slidenum">
              <a:rPr lang="en-US" smtClean="0"/>
              <a:t>‹#›</a:t>
            </a:fld>
            <a:endParaRPr lang="en-US"/>
          </a:p>
        </p:txBody>
      </p:sp>
    </p:spTree>
    <p:extLst>
      <p:ext uri="{BB962C8B-B14F-4D97-AF65-F5344CB8AC3E}">
        <p14:creationId xmlns:p14="http://schemas.microsoft.com/office/powerpoint/2010/main" val="4291070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6F2D1-A00D-4478-B8DD-AB98231FD4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AC34D7-8D8E-4FA1-BCB0-CC497155EE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542F2A-FFCE-45D3-ABDF-F6EEFAAFC0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DE9A6C-FFA8-4671-9EE5-245D67A5FD66}"/>
              </a:ext>
            </a:extLst>
          </p:cNvPr>
          <p:cNvSpPr>
            <a:spLocks noGrp="1"/>
          </p:cNvSpPr>
          <p:nvPr>
            <p:ph type="dt" sz="half" idx="10"/>
          </p:nvPr>
        </p:nvSpPr>
        <p:spPr/>
        <p:txBody>
          <a:bodyPr/>
          <a:lstStyle/>
          <a:p>
            <a:fld id="{56742177-7410-42B9-A846-4DF2279F6164}" type="datetimeFigureOut">
              <a:rPr lang="en-US" smtClean="0"/>
              <a:t>1/26/2021</a:t>
            </a:fld>
            <a:endParaRPr lang="en-US"/>
          </a:p>
        </p:txBody>
      </p:sp>
      <p:sp>
        <p:nvSpPr>
          <p:cNvPr id="6" name="Footer Placeholder 5">
            <a:extLst>
              <a:ext uri="{FF2B5EF4-FFF2-40B4-BE49-F238E27FC236}">
                <a16:creationId xmlns:a16="http://schemas.microsoft.com/office/drawing/2014/main" id="{704AC48A-8FA4-487B-830B-6827EB7CF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FB5974-DAF6-4C90-9A6D-E30E3733D955}"/>
              </a:ext>
            </a:extLst>
          </p:cNvPr>
          <p:cNvSpPr>
            <a:spLocks noGrp="1"/>
          </p:cNvSpPr>
          <p:nvPr>
            <p:ph type="sldNum" sz="quarter" idx="12"/>
          </p:nvPr>
        </p:nvSpPr>
        <p:spPr/>
        <p:txBody>
          <a:bodyPr/>
          <a:lstStyle/>
          <a:p>
            <a:fld id="{99A5FAB7-6B7C-4104-AD9B-CAF298D42E3C}" type="slidenum">
              <a:rPr lang="en-US" smtClean="0"/>
              <a:t>‹#›</a:t>
            </a:fld>
            <a:endParaRPr lang="en-US"/>
          </a:p>
        </p:txBody>
      </p:sp>
    </p:spTree>
    <p:extLst>
      <p:ext uri="{BB962C8B-B14F-4D97-AF65-F5344CB8AC3E}">
        <p14:creationId xmlns:p14="http://schemas.microsoft.com/office/powerpoint/2010/main" val="1080307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A30-1787-4CFF-9920-7065364230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410E4A-369B-43D3-A6EF-6ABA3032FC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F41E3B-9D02-493F-9F85-6257A56FA8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1C6773-C76B-41D0-9228-D242A7A9E0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D40204-8DA2-47DA-B179-C86FEF22C9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960F0B-0BE7-4235-8049-04676A8DE8EF}"/>
              </a:ext>
            </a:extLst>
          </p:cNvPr>
          <p:cNvSpPr>
            <a:spLocks noGrp="1"/>
          </p:cNvSpPr>
          <p:nvPr>
            <p:ph type="dt" sz="half" idx="10"/>
          </p:nvPr>
        </p:nvSpPr>
        <p:spPr/>
        <p:txBody>
          <a:bodyPr/>
          <a:lstStyle/>
          <a:p>
            <a:fld id="{56742177-7410-42B9-A846-4DF2279F6164}" type="datetimeFigureOut">
              <a:rPr lang="en-US" smtClean="0"/>
              <a:t>1/26/2021</a:t>
            </a:fld>
            <a:endParaRPr lang="en-US"/>
          </a:p>
        </p:txBody>
      </p:sp>
      <p:sp>
        <p:nvSpPr>
          <p:cNvPr id="8" name="Footer Placeholder 7">
            <a:extLst>
              <a:ext uri="{FF2B5EF4-FFF2-40B4-BE49-F238E27FC236}">
                <a16:creationId xmlns:a16="http://schemas.microsoft.com/office/drawing/2014/main" id="{EBE4A97C-5782-4C2D-AC3D-00F4F71EA8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FF6D30-9B42-4315-8A53-C88A9A934E41}"/>
              </a:ext>
            </a:extLst>
          </p:cNvPr>
          <p:cNvSpPr>
            <a:spLocks noGrp="1"/>
          </p:cNvSpPr>
          <p:nvPr>
            <p:ph type="sldNum" sz="quarter" idx="12"/>
          </p:nvPr>
        </p:nvSpPr>
        <p:spPr/>
        <p:txBody>
          <a:bodyPr/>
          <a:lstStyle/>
          <a:p>
            <a:fld id="{99A5FAB7-6B7C-4104-AD9B-CAF298D42E3C}" type="slidenum">
              <a:rPr lang="en-US" smtClean="0"/>
              <a:t>‹#›</a:t>
            </a:fld>
            <a:endParaRPr lang="en-US"/>
          </a:p>
        </p:txBody>
      </p:sp>
    </p:spTree>
    <p:extLst>
      <p:ext uri="{BB962C8B-B14F-4D97-AF65-F5344CB8AC3E}">
        <p14:creationId xmlns:p14="http://schemas.microsoft.com/office/powerpoint/2010/main" val="430682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489A2-C494-40D9-A4F2-2314A57912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6E863D-F25B-429C-9ED6-58315DC7ECDE}"/>
              </a:ext>
            </a:extLst>
          </p:cNvPr>
          <p:cNvSpPr>
            <a:spLocks noGrp="1"/>
          </p:cNvSpPr>
          <p:nvPr>
            <p:ph type="dt" sz="half" idx="10"/>
          </p:nvPr>
        </p:nvSpPr>
        <p:spPr/>
        <p:txBody>
          <a:bodyPr/>
          <a:lstStyle/>
          <a:p>
            <a:fld id="{56742177-7410-42B9-A846-4DF2279F6164}" type="datetimeFigureOut">
              <a:rPr lang="en-US" smtClean="0"/>
              <a:t>1/26/2021</a:t>
            </a:fld>
            <a:endParaRPr lang="en-US"/>
          </a:p>
        </p:txBody>
      </p:sp>
      <p:sp>
        <p:nvSpPr>
          <p:cNvPr id="4" name="Footer Placeholder 3">
            <a:extLst>
              <a:ext uri="{FF2B5EF4-FFF2-40B4-BE49-F238E27FC236}">
                <a16:creationId xmlns:a16="http://schemas.microsoft.com/office/drawing/2014/main" id="{2CBAB8B3-2239-4C81-893A-24324DFA34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1205FD-3928-402F-A878-BC40F2B62C5F}"/>
              </a:ext>
            </a:extLst>
          </p:cNvPr>
          <p:cNvSpPr>
            <a:spLocks noGrp="1"/>
          </p:cNvSpPr>
          <p:nvPr>
            <p:ph type="sldNum" sz="quarter" idx="12"/>
          </p:nvPr>
        </p:nvSpPr>
        <p:spPr/>
        <p:txBody>
          <a:bodyPr/>
          <a:lstStyle/>
          <a:p>
            <a:fld id="{99A5FAB7-6B7C-4104-AD9B-CAF298D42E3C}" type="slidenum">
              <a:rPr lang="en-US" smtClean="0"/>
              <a:t>‹#›</a:t>
            </a:fld>
            <a:endParaRPr lang="en-US"/>
          </a:p>
        </p:txBody>
      </p:sp>
    </p:spTree>
    <p:extLst>
      <p:ext uri="{BB962C8B-B14F-4D97-AF65-F5344CB8AC3E}">
        <p14:creationId xmlns:p14="http://schemas.microsoft.com/office/powerpoint/2010/main" val="2827315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C55BD7-0F5F-47AF-ABCD-C9551C1F3AA0}"/>
              </a:ext>
            </a:extLst>
          </p:cNvPr>
          <p:cNvSpPr>
            <a:spLocks noGrp="1"/>
          </p:cNvSpPr>
          <p:nvPr>
            <p:ph type="dt" sz="half" idx="10"/>
          </p:nvPr>
        </p:nvSpPr>
        <p:spPr/>
        <p:txBody>
          <a:bodyPr/>
          <a:lstStyle/>
          <a:p>
            <a:fld id="{56742177-7410-42B9-A846-4DF2279F6164}" type="datetimeFigureOut">
              <a:rPr lang="en-US" smtClean="0"/>
              <a:t>1/26/2021</a:t>
            </a:fld>
            <a:endParaRPr lang="en-US"/>
          </a:p>
        </p:txBody>
      </p:sp>
      <p:sp>
        <p:nvSpPr>
          <p:cNvPr id="3" name="Footer Placeholder 2">
            <a:extLst>
              <a:ext uri="{FF2B5EF4-FFF2-40B4-BE49-F238E27FC236}">
                <a16:creationId xmlns:a16="http://schemas.microsoft.com/office/drawing/2014/main" id="{443031EA-D2AF-4799-A4D9-D6DC1C3AF4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98FB0E-41EE-4B12-882E-D493CF6AA136}"/>
              </a:ext>
            </a:extLst>
          </p:cNvPr>
          <p:cNvSpPr>
            <a:spLocks noGrp="1"/>
          </p:cNvSpPr>
          <p:nvPr>
            <p:ph type="sldNum" sz="quarter" idx="12"/>
          </p:nvPr>
        </p:nvSpPr>
        <p:spPr/>
        <p:txBody>
          <a:bodyPr/>
          <a:lstStyle/>
          <a:p>
            <a:fld id="{99A5FAB7-6B7C-4104-AD9B-CAF298D42E3C}" type="slidenum">
              <a:rPr lang="en-US" smtClean="0"/>
              <a:t>‹#›</a:t>
            </a:fld>
            <a:endParaRPr lang="en-US"/>
          </a:p>
        </p:txBody>
      </p:sp>
    </p:spTree>
    <p:extLst>
      <p:ext uri="{BB962C8B-B14F-4D97-AF65-F5344CB8AC3E}">
        <p14:creationId xmlns:p14="http://schemas.microsoft.com/office/powerpoint/2010/main" val="386318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D904B-298D-49DA-992B-39C5C24072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F9C486-91AA-4049-A033-F9A13ACBDB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7F2EAB-3786-47CB-B2FB-FAF011B957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82DB40-B294-4034-B417-97F57DFD229D}"/>
              </a:ext>
            </a:extLst>
          </p:cNvPr>
          <p:cNvSpPr>
            <a:spLocks noGrp="1"/>
          </p:cNvSpPr>
          <p:nvPr>
            <p:ph type="dt" sz="half" idx="10"/>
          </p:nvPr>
        </p:nvSpPr>
        <p:spPr/>
        <p:txBody>
          <a:bodyPr/>
          <a:lstStyle/>
          <a:p>
            <a:fld id="{56742177-7410-42B9-A846-4DF2279F6164}" type="datetimeFigureOut">
              <a:rPr lang="en-US" smtClean="0"/>
              <a:t>1/26/2021</a:t>
            </a:fld>
            <a:endParaRPr lang="en-US"/>
          </a:p>
        </p:txBody>
      </p:sp>
      <p:sp>
        <p:nvSpPr>
          <p:cNvPr id="6" name="Footer Placeholder 5">
            <a:extLst>
              <a:ext uri="{FF2B5EF4-FFF2-40B4-BE49-F238E27FC236}">
                <a16:creationId xmlns:a16="http://schemas.microsoft.com/office/drawing/2014/main" id="{4F79B14E-DC9B-455C-9945-4971E4A4F6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C09D90-DF4A-4AE3-9748-CE5D17EF71D2}"/>
              </a:ext>
            </a:extLst>
          </p:cNvPr>
          <p:cNvSpPr>
            <a:spLocks noGrp="1"/>
          </p:cNvSpPr>
          <p:nvPr>
            <p:ph type="sldNum" sz="quarter" idx="12"/>
          </p:nvPr>
        </p:nvSpPr>
        <p:spPr/>
        <p:txBody>
          <a:bodyPr/>
          <a:lstStyle/>
          <a:p>
            <a:fld id="{99A5FAB7-6B7C-4104-AD9B-CAF298D42E3C}" type="slidenum">
              <a:rPr lang="en-US" smtClean="0"/>
              <a:t>‹#›</a:t>
            </a:fld>
            <a:endParaRPr lang="en-US"/>
          </a:p>
        </p:txBody>
      </p:sp>
    </p:spTree>
    <p:extLst>
      <p:ext uri="{BB962C8B-B14F-4D97-AF65-F5344CB8AC3E}">
        <p14:creationId xmlns:p14="http://schemas.microsoft.com/office/powerpoint/2010/main" val="429503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FFA76-0AF6-4423-A416-2082DDA0C6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159B5B-8871-477C-94F7-EAE8ACDDA8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6617B0-60F6-472E-88C2-4350E39F4C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A67B58-7687-4E81-8081-9C0CD358A644}"/>
              </a:ext>
            </a:extLst>
          </p:cNvPr>
          <p:cNvSpPr>
            <a:spLocks noGrp="1"/>
          </p:cNvSpPr>
          <p:nvPr>
            <p:ph type="dt" sz="half" idx="10"/>
          </p:nvPr>
        </p:nvSpPr>
        <p:spPr/>
        <p:txBody>
          <a:bodyPr/>
          <a:lstStyle/>
          <a:p>
            <a:fld id="{56742177-7410-42B9-A846-4DF2279F6164}" type="datetimeFigureOut">
              <a:rPr lang="en-US" smtClean="0"/>
              <a:t>1/26/2021</a:t>
            </a:fld>
            <a:endParaRPr lang="en-US"/>
          </a:p>
        </p:txBody>
      </p:sp>
      <p:sp>
        <p:nvSpPr>
          <p:cNvPr id="6" name="Footer Placeholder 5">
            <a:extLst>
              <a:ext uri="{FF2B5EF4-FFF2-40B4-BE49-F238E27FC236}">
                <a16:creationId xmlns:a16="http://schemas.microsoft.com/office/drawing/2014/main" id="{4A8B8458-3A3F-4F96-8F0A-B9F6354251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A83FF3-C1C3-4EF1-B0D1-9DC18193C16D}"/>
              </a:ext>
            </a:extLst>
          </p:cNvPr>
          <p:cNvSpPr>
            <a:spLocks noGrp="1"/>
          </p:cNvSpPr>
          <p:nvPr>
            <p:ph type="sldNum" sz="quarter" idx="12"/>
          </p:nvPr>
        </p:nvSpPr>
        <p:spPr/>
        <p:txBody>
          <a:bodyPr/>
          <a:lstStyle/>
          <a:p>
            <a:fld id="{99A5FAB7-6B7C-4104-AD9B-CAF298D42E3C}" type="slidenum">
              <a:rPr lang="en-US" smtClean="0"/>
              <a:t>‹#›</a:t>
            </a:fld>
            <a:endParaRPr lang="en-US"/>
          </a:p>
        </p:txBody>
      </p:sp>
    </p:spTree>
    <p:extLst>
      <p:ext uri="{BB962C8B-B14F-4D97-AF65-F5344CB8AC3E}">
        <p14:creationId xmlns:p14="http://schemas.microsoft.com/office/powerpoint/2010/main" val="761444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6B1B99-DC49-4337-BDC5-D3146844C6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C6BA27-E558-4948-8806-060CFFB0DF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6AB23F-745E-4514-BDF6-DC2667C942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742177-7410-42B9-A846-4DF2279F6164}" type="datetimeFigureOut">
              <a:rPr lang="en-US" smtClean="0"/>
              <a:t>1/26/2021</a:t>
            </a:fld>
            <a:endParaRPr lang="en-US"/>
          </a:p>
        </p:txBody>
      </p:sp>
      <p:sp>
        <p:nvSpPr>
          <p:cNvPr id="5" name="Footer Placeholder 4">
            <a:extLst>
              <a:ext uri="{FF2B5EF4-FFF2-40B4-BE49-F238E27FC236}">
                <a16:creationId xmlns:a16="http://schemas.microsoft.com/office/drawing/2014/main" id="{9F62F36C-BC09-42DB-A5F2-9724CB764D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5C47E2-C64F-468A-9AF1-095916B556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A5FAB7-6B7C-4104-AD9B-CAF298D42E3C}" type="slidenum">
              <a:rPr lang="en-US" smtClean="0"/>
              <a:t>‹#›</a:t>
            </a:fld>
            <a:endParaRPr lang="en-US"/>
          </a:p>
        </p:txBody>
      </p:sp>
    </p:spTree>
    <p:extLst>
      <p:ext uri="{BB962C8B-B14F-4D97-AF65-F5344CB8AC3E}">
        <p14:creationId xmlns:p14="http://schemas.microsoft.com/office/powerpoint/2010/main" val="2140393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AC52E-45E6-4C8A-85E2-B3338657417B}"/>
              </a:ext>
            </a:extLst>
          </p:cNvPr>
          <p:cNvSpPr>
            <a:spLocks noGrp="1"/>
          </p:cNvSpPr>
          <p:nvPr>
            <p:ph type="title"/>
          </p:nvPr>
        </p:nvSpPr>
        <p:spPr>
          <a:xfrm>
            <a:off x="838200" y="18255"/>
            <a:ext cx="10515600" cy="1325563"/>
          </a:xfrm>
        </p:spPr>
        <p:txBody>
          <a:bodyPr/>
          <a:lstStyle/>
          <a:p>
            <a:r>
              <a:rPr lang="en-US" dirty="0"/>
              <a:t>Data Extraction and Exploration</a:t>
            </a:r>
          </a:p>
        </p:txBody>
      </p:sp>
      <p:sp>
        <p:nvSpPr>
          <p:cNvPr id="3" name="Content Placeholder 2">
            <a:extLst>
              <a:ext uri="{FF2B5EF4-FFF2-40B4-BE49-F238E27FC236}">
                <a16:creationId xmlns:a16="http://schemas.microsoft.com/office/drawing/2014/main" id="{83138540-B847-40DA-8CC9-600E9F1B9462}"/>
              </a:ext>
            </a:extLst>
          </p:cNvPr>
          <p:cNvSpPr>
            <a:spLocks noGrp="1"/>
          </p:cNvSpPr>
          <p:nvPr>
            <p:ph idx="1"/>
          </p:nvPr>
        </p:nvSpPr>
        <p:spPr>
          <a:xfrm>
            <a:off x="838200" y="951722"/>
            <a:ext cx="10515600" cy="5225241"/>
          </a:xfrm>
        </p:spPr>
        <p:txBody>
          <a:bodyPr/>
          <a:lstStyle/>
          <a:p>
            <a:pPr marL="0" indent="0">
              <a:buNone/>
            </a:pPr>
            <a:r>
              <a:rPr lang="en-US" sz="2000" dirty="0"/>
              <a:t>- 3 Queries were used on the Udacity website to extract the data in .csv format:</a:t>
            </a:r>
          </a:p>
          <a:p>
            <a:pPr marL="457200" lvl="1" indent="0">
              <a:buNone/>
            </a:pPr>
            <a:r>
              <a:rPr lang="en-US" sz="1400" dirty="0"/>
              <a:t>- select * from </a:t>
            </a:r>
            <a:r>
              <a:rPr lang="en-US" sz="1400" dirty="0" err="1"/>
              <a:t>city_data</a:t>
            </a:r>
            <a:r>
              <a:rPr lang="en-US" sz="1400" dirty="0"/>
              <a:t>;</a:t>
            </a:r>
          </a:p>
          <a:p>
            <a:pPr marL="457200" lvl="1" indent="0">
              <a:buNone/>
            </a:pPr>
            <a:r>
              <a:rPr lang="en-US" sz="1400" dirty="0"/>
              <a:t>- select * from </a:t>
            </a:r>
            <a:r>
              <a:rPr lang="en-US" sz="1400" dirty="0" err="1"/>
              <a:t>city_list</a:t>
            </a:r>
            <a:r>
              <a:rPr lang="en-US" sz="1400" dirty="0"/>
              <a:t>;</a:t>
            </a:r>
          </a:p>
          <a:p>
            <a:pPr marL="457200" lvl="1" indent="0">
              <a:buNone/>
            </a:pPr>
            <a:r>
              <a:rPr lang="en-US" sz="1400" dirty="0"/>
              <a:t>- select * from </a:t>
            </a:r>
            <a:r>
              <a:rPr lang="en-US" sz="1400" dirty="0" err="1"/>
              <a:t>global_data</a:t>
            </a:r>
            <a:r>
              <a:rPr lang="en-US" sz="1400" dirty="0"/>
              <a:t>;</a:t>
            </a:r>
          </a:p>
          <a:p>
            <a:pPr>
              <a:buFontTx/>
              <a:buChar char="-"/>
            </a:pPr>
            <a:r>
              <a:rPr lang="en-US" sz="2000" dirty="0"/>
              <a:t>Then I used python </a:t>
            </a:r>
            <a:r>
              <a:rPr lang="en-US" sz="2000" dirty="0" err="1"/>
              <a:t>jupyter</a:t>
            </a:r>
            <a:r>
              <a:rPr lang="en-US" sz="2000" dirty="0"/>
              <a:t> notebook to read and explore the resulting .csv</a:t>
            </a:r>
          </a:p>
          <a:p>
            <a:pPr>
              <a:buFontTx/>
              <a:buChar char="-"/>
            </a:pPr>
            <a:endParaRPr lang="en-US" sz="1800" dirty="0"/>
          </a:p>
          <a:p>
            <a:pPr>
              <a:buFontTx/>
              <a:buChar char="-"/>
            </a:pPr>
            <a:endParaRPr lang="en-US" sz="1800" dirty="0"/>
          </a:p>
          <a:p>
            <a:pPr>
              <a:buFontTx/>
              <a:buChar char="-"/>
            </a:pPr>
            <a:endParaRPr lang="en-US" sz="1800" dirty="0"/>
          </a:p>
          <a:p>
            <a:pPr>
              <a:buFontTx/>
              <a:buChar char="-"/>
            </a:pPr>
            <a:endParaRPr lang="en-US" sz="1800" dirty="0"/>
          </a:p>
          <a:p>
            <a:pPr>
              <a:buFontTx/>
              <a:buChar char="-"/>
            </a:pPr>
            <a:endParaRPr lang="en-US" dirty="0"/>
          </a:p>
          <a:p>
            <a:pPr marL="457200" lvl="1" indent="0">
              <a:buNone/>
            </a:pPr>
            <a:endParaRPr lang="en-US" dirty="0"/>
          </a:p>
        </p:txBody>
      </p:sp>
      <p:pic>
        <p:nvPicPr>
          <p:cNvPr id="9" name="Picture 8">
            <a:extLst>
              <a:ext uri="{FF2B5EF4-FFF2-40B4-BE49-F238E27FC236}">
                <a16:creationId xmlns:a16="http://schemas.microsoft.com/office/drawing/2014/main" id="{BE50EFF0-20B5-499E-B798-EE9EB1D8C748}"/>
              </a:ext>
            </a:extLst>
          </p:cNvPr>
          <p:cNvPicPr>
            <a:picLocks noChangeAspect="1"/>
          </p:cNvPicPr>
          <p:nvPr/>
        </p:nvPicPr>
        <p:blipFill>
          <a:blip r:embed="rId2"/>
          <a:stretch>
            <a:fillRect/>
          </a:stretch>
        </p:blipFill>
        <p:spPr>
          <a:xfrm>
            <a:off x="1266825" y="2509837"/>
            <a:ext cx="4829175" cy="581025"/>
          </a:xfrm>
          <a:prstGeom prst="rect">
            <a:avLst/>
          </a:prstGeom>
        </p:spPr>
      </p:pic>
      <p:pic>
        <p:nvPicPr>
          <p:cNvPr id="13" name="Picture 12">
            <a:extLst>
              <a:ext uri="{FF2B5EF4-FFF2-40B4-BE49-F238E27FC236}">
                <a16:creationId xmlns:a16="http://schemas.microsoft.com/office/drawing/2014/main" id="{6DD90B5C-4F51-453C-BAE6-B9C787B798C1}"/>
              </a:ext>
            </a:extLst>
          </p:cNvPr>
          <p:cNvPicPr>
            <a:picLocks noChangeAspect="1"/>
          </p:cNvPicPr>
          <p:nvPr/>
        </p:nvPicPr>
        <p:blipFill>
          <a:blip r:embed="rId3"/>
          <a:stretch>
            <a:fillRect/>
          </a:stretch>
        </p:blipFill>
        <p:spPr>
          <a:xfrm>
            <a:off x="1266825" y="3228975"/>
            <a:ext cx="3120698" cy="3086100"/>
          </a:xfrm>
          <a:prstGeom prst="rect">
            <a:avLst/>
          </a:prstGeom>
        </p:spPr>
      </p:pic>
      <p:pic>
        <p:nvPicPr>
          <p:cNvPr id="15" name="Picture 14">
            <a:extLst>
              <a:ext uri="{FF2B5EF4-FFF2-40B4-BE49-F238E27FC236}">
                <a16:creationId xmlns:a16="http://schemas.microsoft.com/office/drawing/2014/main" id="{911B29CD-8A9F-4854-9FDA-271B0B14A704}"/>
              </a:ext>
            </a:extLst>
          </p:cNvPr>
          <p:cNvPicPr>
            <a:picLocks noChangeAspect="1"/>
          </p:cNvPicPr>
          <p:nvPr/>
        </p:nvPicPr>
        <p:blipFill>
          <a:blip r:embed="rId4"/>
          <a:stretch>
            <a:fillRect/>
          </a:stretch>
        </p:blipFill>
        <p:spPr>
          <a:xfrm>
            <a:off x="4476699" y="3228975"/>
            <a:ext cx="2679400" cy="3019425"/>
          </a:xfrm>
          <a:prstGeom prst="rect">
            <a:avLst/>
          </a:prstGeom>
        </p:spPr>
      </p:pic>
      <p:pic>
        <p:nvPicPr>
          <p:cNvPr id="19" name="Picture 18">
            <a:extLst>
              <a:ext uri="{FF2B5EF4-FFF2-40B4-BE49-F238E27FC236}">
                <a16:creationId xmlns:a16="http://schemas.microsoft.com/office/drawing/2014/main" id="{88125BBA-2256-4CEE-8A41-DC321A4A8C16}"/>
              </a:ext>
            </a:extLst>
          </p:cNvPr>
          <p:cNvPicPr>
            <a:picLocks noChangeAspect="1"/>
          </p:cNvPicPr>
          <p:nvPr/>
        </p:nvPicPr>
        <p:blipFill>
          <a:blip r:embed="rId5"/>
          <a:stretch>
            <a:fillRect/>
          </a:stretch>
        </p:blipFill>
        <p:spPr>
          <a:xfrm>
            <a:off x="7245275" y="3228974"/>
            <a:ext cx="3134214" cy="3086101"/>
          </a:xfrm>
          <a:prstGeom prst="rect">
            <a:avLst/>
          </a:prstGeom>
        </p:spPr>
      </p:pic>
    </p:spTree>
    <p:extLst>
      <p:ext uri="{BB962C8B-B14F-4D97-AF65-F5344CB8AC3E}">
        <p14:creationId xmlns:p14="http://schemas.microsoft.com/office/powerpoint/2010/main" val="2032597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C8670-E950-4B40-9A48-FA96DDF4D58D}"/>
              </a:ext>
            </a:extLst>
          </p:cNvPr>
          <p:cNvSpPr>
            <a:spLocks noGrp="1"/>
          </p:cNvSpPr>
          <p:nvPr>
            <p:ph type="title"/>
          </p:nvPr>
        </p:nvSpPr>
        <p:spPr>
          <a:xfrm>
            <a:off x="838200" y="184150"/>
            <a:ext cx="10515600" cy="1325563"/>
          </a:xfrm>
        </p:spPr>
        <p:txBody>
          <a:bodyPr/>
          <a:lstStyle/>
          <a:p>
            <a:r>
              <a:rPr lang="en-US" dirty="0"/>
              <a:t>Data Creation</a:t>
            </a:r>
          </a:p>
        </p:txBody>
      </p:sp>
      <p:sp>
        <p:nvSpPr>
          <p:cNvPr id="3" name="Content Placeholder 2">
            <a:extLst>
              <a:ext uri="{FF2B5EF4-FFF2-40B4-BE49-F238E27FC236}">
                <a16:creationId xmlns:a16="http://schemas.microsoft.com/office/drawing/2014/main" id="{92942F78-2691-471C-AC22-8030FC903620}"/>
              </a:ext>
            </a:extLst>
          </p:cNvPr>
          <p:cNvSpPr>
            <a:spLocks noGrp="1"/>
          </p:cNvSpPr>
          <p:nvPr>
            <p:ph idx="1"/>
          </p:nvPr>
        </p:nvSpPr>
        <p:spPr>
          <a:xfrm>
            <a:off x="838200" y="1171575"/>
            <a:ext cx="10515600" cy="5295900"/>
          </a:xfrm>
        </p:spPr>
        <p:txBody>
          <a:bodyPr/>
          <a:lstStyle/>
          <a:p>
            <a:r>
              <a:rPr lang="en-US" sz="2000" dirty="0"/>
              <a:t>Created moving average temperatures for Los Angeles and Global</a:t>
            </a:r>
          </a:p>
          <a:p>
            <a:pPr>
              <a:buFontTx/>
              <a:buChar char="-"/>
            </a:pPr>
            <a:r>
              <a:rPr lang="it-IT" sz="1400" dirty="0"/>
              <a:t>la_data['la moving avg temp'] = la_data.iloc[:,3].rolling(window=5).mean()</a:t>
            </a:r>
          </a:p>
          <a:p>
            <a:pPr>
              <a:buFontTx/>
              <a:buChar char="-"/>
            </a:pPr>
            <a:r>
              <a:rPr lang="en-US" sz="1400" dirty="0" err="1"/>
              <a:t>global_data</a:t>
            </a:r>
            <a:r>
              <a:rPr lang="en-US" sz="1400" dirty="0"/>
              <a:t>['global moving avg temp'] = </a:t>
            </a:r>
            <a:r>
              <a:rPr lang="en-US" sz="1400" dirty="0" err="1"/>
              <a:t>global_data.iloc</a:t>
            </a:r>
            <a:r>
              <a:rPr lang="en-US" sz="1400" dirty="0"/>
              <a:t>[:,1].rolling(window=5).mean()</a:t>
            </a:r>
            <a:endParaRPr lang="it-IT" sz="1400" dirty="0"/>
          </a:p>
          <a:p>
            <a:pPr>
              <a:buFontTx/>
              <a:buChar char="-"/>
            </a:pPr>
            <a:r>
              <a:rPr lang="en-US" sz="2000" dirty="0"/>
              <a:t>The moving average was calculated using pandas .rolling() method, where the “windows=“ is used to select how many rows of the average temperature column column I would like to select, then use the mean() method to get the averages among those rows of year</a:t>
            </a:r>
          </a:p>
          <a:p>
            <a:pPr>
              <a:buFontTx/>
              <a:buChar char="-"/>
            </a:pPr>
            <a:r>
              <a:rPr lang="en-US" sz="2000" dirty="0"/>
              <a:t>Results:</a:t>
            </a:r>
          </a:p>
          <a:p>
            <a:pPr>
              <a:buFontTx/>
              <a:buChar char="-"/>
            </a:pPr>
            <a:endParaRPr lang="en-US" sz="2000" dirty="0"/>
          </a:p>
        </p:txBody>
      </p:sp>
      <p:pic>
        <p:nvPicPr>
          <p:cNvPr id="7" name="Picture 6">
            <a:extLst>
              <a:ext uri="{FF2B5EF4-FFF2-40B4-BE49-F238E27FC236}">
                <a16:creationId xmlns:a16="http://schemas.microsoft.com/office/drawing/2014/main" id="{027E1F19-AC13-4369-AA3E-9A435E19C99B}"/>
              </a:ext>
            </a:extLst>
          </p:cNvPr>
          <p:cNvPicPr>
            <a:picLocks noChangeAspect="1"/>
          </p:cNvPicPr>
          <p:nvPr/>
        </p:nvPicPr>
        <p:blipFill>
          <a:blip r:embed="rId2"/>
          <a:stretch>
            <a:fillRect/>
          </a:stretch>
        </p:blipFill>
        <p:spPr>
          <a:xfrm>
            <a:off x="1019710" y="3571875"/>
            <a:ext cx="4005796" cy="2895600"/>
          </a:xfrm>
          <a:prstGeom prst="rect">
            <a:avLst/>
          </a:prstGeom>
        </p:spPr>
      </p:pic>
      <p:pic>
        <p:nvPicPr>
          <p:cNvPr id="9" name="Picture 8">
            <a:extLst>
              <a:ext uri="{FF2B5EF4-FFF2-40B4-BE49-F238E27FC236}">
                <a16:creationId xmlns:a16="http://schemas.microsoft.com/office/drawing/2014/main" id="{555A266D-B917-48E1-8A07-3FAA28A73A9F}"/>
              </a:ext>
            </a:extLst>
          </p:cNvPr>
          <p:cNvPicPr>
            <a:picLocks noChangeAspect="1"/>
          </p:cNvPicPr>
          <p:nvPr/>
        </p:nvPicPr>
        <p:blipFill>
          <a:blip r:embed="rId3"/>
          <a:stretch>
            <a:fillRect/>
          </a:stretch>
        </p:blipFill>
        <p:spPr>
          <a:xfrm>
            <a:off x="5103916" y="3571874"/>
            <a:ext cx="2869748" cy="2895601"/>
          </a:xfrm>
          <a:prstGeom prst="rect">
            <a:avLst/>
          </a:prstGeom>
        </p:spPr>
      </p:pic>
    </p:spTree>
    <p:extLst>
      <p:ext uri="{BB962C8B-B14F-4D97-AF65-F5344CB8AC3E}">
        <p14:creationId xmlns:p14="http://schemas.microsoft.com/office/powerpoint/2010/main" val="2568809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6644F-8D38-47C7-A691-F9F58F56AEBD}"/>
              </a:ext>
            </a:extLst>
          </p:cNvPr>
          <p:cNvSpPr>
            <a:spLocks noGrp="1"/>
          </p:cNvSpPr>
          <p:nvPr>
            <p:ph type="title"/>
          </p:nvPr>
        </p:nvSpPr>
        <p:spPr>
          <a:xfrm>
            <a:off x="838200" y="64698"/>
            <a:ext cx="10515600" cy="1325563"/>
          </a:xfrm>
        </p:spPr>
        <p:txBody>
          <a:bodyPr/>
          <a:lstStyle/>
          <a:p>
            <a:r>
              <a:rPr lang="en-US" dirty="0"/>
              <a:t>Data Merging and Cleaning</a:t>
            </a:r>
          </a:p>
        </p:txBody>
      </p:sp>
      <p:sp>
        <p:nvSpPr>
          <p:cNvPr id="3" name="Content Placeholder 2">
            <a:extLst>
              <a:ext uri="{FF2B5EF4-FFF2-40B4-BE49-F238E27FC236}">
                <a16:creationId xmlns:a16="http://schemas.microsoft.com/office/drawing/2014/main" id="{7B9C3423-E403-4927-B622-D69ABB392C61}"/>
              </a:ext>
            </a:extLst>
          </p:cNvPr>
          <p:cNvSpPr>
            <a:spLocks noGrp="1"/>
          </p:cNvSpPr>
          <p:nvPr>
            <p:ph idx="1"/>
          </p:nvPr>
        </p:nvSpPr>
        <p:spPr>
          <a:xfrm>
            <a:off x="838200" y="1175657"/>
            <a:ext cx="10515600" cy="5001306"/>
          </a:xfrm>
        </p:spPr>
        <p:txBody>
          <a:bodyPr/>
          <a:lstStyle/>
          <a:p>
            <a:r>
              <a:rPr lang="en-US" sz="2000" dirty="0"/>
              <a:t>I used the .merge() method and performed a left join with the </a:t>
            </a:r>
            <a:r>
              <a:rPr lang="en-US" sz="2000" dirty="0" err="1"/>
              <a:t>global_data</a:t>
            </a:r>
            <a:r>
              <a:rPr lang="en-US" sz="2000" dirty="0"/>
              <a:t> and </a:t>
            </a:r>
            <a:r>
              <a:rPr lang="en-US" sz="2000" dirty="0" err="1"/>
              <a:t>la_data</a:t>
            </a:r>
            <a:r>
              <a:rPr lang="en-US" sz="2000" dirty="0"/>
              <a:t> tables, with the moving averages added </a:t>
            </a:r>
          </a:p>
          <a:p>
            <a:r>
              <a:rPr lang="en-US" sz="2000" dirty="0"/>
              <a:t>I noticed that Los Angeles only has average temperature data from 1853 to 2013, so I selected only the rows with that range of years</a:t>
            </a:r>
          </a:p>
          <a:p>
            <a:pPr marL="0" indent="0">
              <a:buNone/>
            </a:pPr>
            <a:r>
              <a:rPr lang="en-US" dirty="0"/>
              <a:t>-</a:t>
            </a:r>
            <a:r>
              <a:rPr lang="en-US" sz="1800" dirty="0"/>
              <a:t>combined = </a:t>
            </a:r>
            <a:r>
              <a:rPr lang="en-US" sz="1800" dirty="0" err="1"/>
              <a:t>global_data.merge</a:t>
            </a:r>
            <a:r>
              <a:rPr lang="en-US" sz="1800" dirty="0"/>
              <a:t>(</a:t>
            </a:r>
            <a:r>
              <a:rPr lang="en-US" sz="1800" dirty="0" err="1"/>
              <a:t>la_data</a:t>
            </a:r>
            <a:r>
              <a:rPr lang="en-US" sz="1800" dirty="0"/>
              <a:t>, </a:t>
            </a:r>
            <a:r>
              <a:rPr lang="en-US" sz="1800" dirty="0" err="1"/>
              <a:t>left_on</a:t>
            </a:r>
            <a:r>
              <a:rPr lang="en-US" sz="1800" dirty="0"/>
              <a:t>='year', </a:t>
            </a:r>
            <a:r>
              <a:rPr lang="en-US" sz="1800" dirty="0" err="1"/>
              <a:t>right_on</a:t>
            </a:r>
            <a:r>
              <a:rPr lang="en-US" sz="1800" dirty="0"/>
              <a:t>='year', how='left')[103:-2], results:</a:t>
            </a:r>
          </a:p>
          <a:p>
            <a:pPr marL="0" indent="0">
              <a:buNone/>
            </a:pPr>
            <a:endParaRPr lang="en-US" sz="1800" dirty="0"/>
          </a:p>
        </p:txBody>
      </p:sp>
      <p:pic>
        <p:nvPicPr>
          <p:cNvPr id="7" name="Picture 6">
            <a:extLst>
              <a:ext uri="{FF2B5EF4-FFF2-40B4-BE49-F238E27FC236}">
                <a16:creationId xmlns:a16="http://schemas.microsoft.com/office/drawing/2014/main" id="{32E5A079-AF2B-4D0B-AC2F-5545860A3ECB}"/>
              </a:ext>
            </a:extLst>
          </p:cNvPr>
          <p:cNvPicPr>
            <a:picLocks noChangeAspect="1"/>
          </p:cNvPicPr>
          <p:nvPr/>
        </p:nvPicPr>
        <p:blipFill>
          <a:blip r:embed="rId2"/>
          <a:stretch>
            <a:fillRect/>
          </a:stretch>
        </p:blipFill>
        <p:spPr>
          <a:xfrm>
            <a:off x="1678898" y="3192905"/>
            <a:ext cx="7734925" cy="3338109"/>
          </a:xfrm>
          <a:prstGeom prst="rect">
            <a:avLst/>
          </a:prstGeom>
        </p:spPr>
      </p:pic>
    </p:spTree>
    <p:extLst>
      <p:ext uri="{BB962C8B-B14F-4D97-AF65-F5344CB8AC3E}">
        <p14:creationId xmlns:p14="http://schemas.microsoft.com/office/powerpoint/2010/main" val="1507058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D2939-A225-4B0E-BFE0-9CC465605608}"/>
              </a:ext>
            </a:extLst>
          </p:cNvPr>
          <p:cNvSpPr>
            <a:spLocks noGrp="1"/>
          </p:cNvSpPr>
          <p:nvPr>
            <p:ph type="title"/>
          </p:nvPr>
        </p:nvSpPr>
        <p:spPr>
          <a:xfrm>
            <a:off x="838200" y="-9947"/>
            <a:ext cx="10515600" cy="1325563"/>
          </a:xfrm>
        </p:spPr>
        <p:txBody>
          <a:bodyPr/>
          <a:lstStyle/>
          <a:p>
            <a:r>
              <a:rPr lang="en-US" dirty="0"/>
              <a:t>Data Visualization</a:t>
            </a:r>
          </a:p>
        </p:txBody>
      </p:sp>
      <p:sp>
        <p:nvSpPr>
          <p:cNvPr id="3" name="Content Placeholder 2">
            <a:extLst>
              <a:ext uri="{FF2B5EF4-FFF2-40B4-BE49-F238E27FC236}">
                <a16:creationId xmlns:a16="http://schemas.microsoft.com/office/drawing/2014/main" id="{1D92EE6E-8AE8-4070-8242-4EF92D8F09FD}"/>
              </a:ext>
            </a:extLst>
          </p:cNvPr>
          <p:cNvSpPr>
            <a:spLocks noGrp="1"/>
          </p:cNvSpPr>
          <p:nvPr>
            <p:ph idx="1"/>
          </p:nvPr>
        </p:nvSpPr>
        <p:spPr>
          <a:xfrm>
            <a:off x="838200" y="970384"/>
            <a:ext cx="10515600" cy="5206579"/>
          </a:xfrm>
        </p:spPr>
        <p:txBody>
          <a:bodyPr>
            <a:normAutofit/>
          </a:bodyPr>
          <a:lstStyle/>
          <a:p>
            <a:r>
              <a:rPr lang="en-US" sz="2000" dirty="0"/>
              <a:t>I used </a:t>
            </a:r>
            <a:r>
              <a:rPr lang="en-US" sz="2000" dirty="0" err="1"/>
              <a:t>matplotlib.pyplot</a:t>
            </a:r>
            <a:r>
              <a:rPr lang="en-US" sz="2000" dirty="0"/>
              <a:t> library visualize the Los Angeles’ and </a:t>
            </a:r>
            <a:r>
              <a:rPr lang="en-US" sz="2000" dirty="0" err="1"/>
              <a:t>Global’s</a:t>
            </a:r>
            <a:r>
              <a:rPr lang="en-US" sz="2000" dirty="0"/>
              <a:t> moving average temperature changes from 1853 to 2013,</a:t>
            </a:r>
          </a:p>
          <a:p>
            <a:r>
              <a:rPr lang="en-US" sz="2000" dirty="0"/>
              <a:t>A line chart was chosen because it is the most appropriate for telling changes in values over time</a:t>
            </a:r>
          </a:p>
        </p:txBody>
      </p:sp>
      <p:pic>
        <p:nvPicPr>
          <p:cNvPr id="5" name="Picture 4">
            <a:extLst>
              <a:ext uri="{FF2B5EF4-FFF2-40B4-BE49-F238E27FC236}">
                <a16:creationId xmlns:a16="http://schemas.microsoft.com/office/drawing/2014/main" id="{D76B197B-C36A-4B8E-8203-EAF362E7030F}"/>
              </a:ext>
            </a:extLst>
          </p:cNvPr>
          <p:cNvPicPr>
            <a:picLocks noChangeAspect="1"/>
          </p:cNvPicPr>
          <p:nvPr/>
        </p:nvPicPr>
        <p:blipFill>
          <a:blip r:embed="rId2"/>
          <a:stretch>
            <a:fillRect/>
          </a:stretch>
        </p:blipFill>
        <p:spPr>
          <a:xfrm>
            <a:off x="342900" y="2295946"/>
            <a:ext cx="11849100" cy="3783919"/>
          </a:xfrm>
          <a:prstGeom prst="rect">
            <a:avLst/>
          </a:prstGeom>
        </p:spPr>
      </p:pic>
    </p:spTree>
    <p:extLst>
      <p:ext uri="{BB962C8B-B14F-4D97-AF65-F5344CB8AC3E}">
        <p14:creationId xmlns:p14="http://schemas.microsoft.com/office/powerpoint/2010/main" val="1398208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190EA-9A92-4EE2-9832-380685728F38}"/>
              </a:ext>
            </a:extLst>
          </p:cNvPr>
          <p:cNvSpPr>
            <a:spLocks noGrp="1"/>
          </p:cNvSpPr>
          <p:nvPr>
            <p:ph type="title"/>
          </p:nvPr>
        </p:nvSpPr>
        <p:spPr>
          <a:xfrm>
            <a:off x="838200" y="-74951"/>
            <a:ext cx="10515600" cy="1351708"/>
          </a:xfrm>
        </p:spPr>
        <p:txBody>
          <a:bodyPr/>
          <a:lstStyle/>
          <a:p>
            <a:r>
              <a:rPr lang="en-US" dirty="0"/>
              <a:t>Findings</a:t>
            </a:r>
          </a:p>
        </p:txBody>
      </p:sp>
      <p:sp>
        <p:nvSpPr>
          <p:cNvPr id="3" name="Content Placeholder 2">
            <a:extLst>
              <a:ext uri="{FF2B5EF4-FFF2-40B4-BE49-F238E27FC236}">
                <a16:creationId xmlns:a16="http://schemas.microsoft.com/office/drawing/2014/main" id="{B33F6478-3909-44B3-B942-551547612DA4}"/>
              </a:ext>
            </a:extLst>
          </p:cNvPr>
          <p:cNvSpPr>
            <a:spLocks noGrp="1"/>
          </p:cNvSpPr>
          <p:nvPr>
            <p:ph idx="1"/>
          </p:nvPr>
        </p:nvSpPr>
        <p:spPr>
          <a:xfrm>
            <a:off x="838200" y="839449"/>
            <a:ext cx="10515600" cy="5831174"/>
          </a:xfrm>
        </p:spPr>
        <p:txBody>
          <a:bodyPr/>
          <a:lstStyle/>
          <a:p>
            <a:r>
              <a:rPr lang="en-US" sz="2000" dirty="0"/>
              <a:t>Los Angeles, from the years 1853 to 2013, is about 7.32 degrees Celsius hotter than the global average</a:t>
            </a:r>
          </a:p>
          <a:p>
            <a:endParaRPr lang="en-US" dirty="0"/>
          </a:p>
          <a:p>
            <a:r>
              <a:rPr lang="en-US" sz="2000" dirty="0"/>
              <a:t>Los Angeles has a range in average temperature fluctuations of about 1.6 degrees Celsius, while the world has 1.69 degrees Celsius</a:t>
            </a:r>
          </a:p>
          <a:p>
            <a:endParaRPr lang="en-US" sz="2000" dirty="0"/>
          </a:p>
          <a:p>
            <a:endParaRPr lang="en-US" sz="2000" dirty="0"/>
          </a:p>
          <a:p>
            <a:r>
              <a:rPr lang="en-US" sz="2000" dirty="0"/>
              <a:t>Los Angeles’s hottest year on record was in 2013, while the coldest year was in 1880, the world’s hottest year on record was in 2015, while the coldest year was in 1752.</a:t>
            </a:r>
          </a:p>
          <a:p>
            <a:endParaRPr lang="en-US" dirty="0"/>
          </a:p>
          <a:p>
            <a:pPr marL="0" indent="0">
              <a:buNone/>
            </a:pPr>
            <a:endParaRPr lang="en-US" sz="2000" dirty="0"/>
          </a:p>
          <a:p>
            <a:pPr marL="0" indent="0">
              <a:buNone/>
            </a:pPr>
            <a:endParaRPr lang="en-US" dirty="0"/>
          </a:p>
          <a:p>
            <a:r>
              <a:rPr lang="en-US" sz="2000" dirty="0"/>
              <a:t>The temperatures all around the world have been steadily increasing, I believe that the hottest year on record would be 2020 if there was data available in this dataset. </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F0AC8C10-CCF1-4059-94D8-5175B618A993}"/>
              </a:ext>
            </a:extLst>
          </p:cNvPr>
          <p:cNvPicPr>
            <a:picLocks noChangeAspect="1"/>
          </p:cNvPicPr>
          <p:nvPr/>
        </p:nvPicPr>
        <p:blipFill>
          <a:blip r:embed="rId2"/>
          <a:stretch>
            <a:fillRect/>
          </a:stretch>
        </p:blipFill>
        <p:spPr>
          <a:xfrm>
            <a:off x="2188564" y="1235737"/>
            <a:ext cx="4488305" cy="737299"/>
          </a:xfrm>
          <a:prstGeom prst="rect">
            <a:avLst/>
          </a:prstGeom>
        </p:spPr>
      </p:pic>
      <p:pic>
        <p:nvPicPr>
          <p:cNvPr id="7" name="Picture 6">
            <a:extLst>
              <a:ext uri="{FF2B5EF4-FFF2-40B4-BE49-F238E27FC236}">
                <a16:creationId xmlns:a16="http://schemas.microsoft.com/office/drawing/2014/main" id="{EB39E9BF-DB34-4531-92DA-730A763DD646}"/>
              </a:ext>
            </a:extLst>
          </p:cNvPr>
          <p:cNvPicPr>
            <a:picLocks noChangeAspect="1"/>
          </p:cNvPicPr>
          <p:nvPr/>
        </p:nvPicPr>
        <p:blipFill>
          <a:blip r:embed="rId3"/>
          <a:stretch>
            <a:fillRect/>
          </a:stretch>
        </p:blipFill>
        <p:spPr>
          <a:xfrm>
            <a:off x="1168764" y="2669317"/>
            <a:ext cx="4182724" cy="759683"/>
          </a:xfrm>
          <a:prstGeom prst="rect">
            <a:avLst/>
          </a:prstGeom>
        </p:spPr>
      </p:pic>
      <p:pic>
        <p:nvPicPr>
          <p:cNvPr id="9" name="Picture 8">
            <a:extLst>
              <a:ext uri="{FF2B5EF4-FFF2-40B4-BE49-F238E27FC236}">
                <a16:creationId xmlns:a16="http://schemas.microsoft.com/office/drawing/2014/main" id="{AC16696A-F87B-413D-A3F0-1AAE58A58858}"/>
              </a:ext>
            </a:extLst>
          </p:cNvPr>
          <p:cNvPicPr>
            <a:picLocks noChangeAspect="1"/>
          </p:cNvPicPr>
          <p:nvPr/>
        </p:nvPicPr>
        <p:blipFill>
          <a:blip r:embed="rId4"/>
          <a:stretch>
            <a:fillRect/>
          </a:stretch>
        </p:blipFill>
        <p:spPr>
          <a:xfrm>
            <a:off x="5996200" y="2669316"/>
            <a:ext cx="4675782" cy="737299"/>
          </a:xfrm>
          <a:prstGeom prst="rect">
            <a:avLst/>
          </a:prstGeom>
        </p:spPr>
      </p:pic>
      <p:pic>
        <p:nvPicPr>
          <p:cNvPr id="13" name="Picture 12">
            <a:extLst>
              <a:ext uri="{FF2B5EF4-FFF2-40B4-BE49-F238E27FC236}">
                <a16:creationId xmlns:a16="http://schemas.microsoft.com/office/drawing/2014/main" id="{5740546A-88C7-4265-B31B-4387CC6DBC15}"/>
              </a:ext>
            </a:extLst>
          </p:cNvPr>
          <p:cNvPicPr>
            <a:picLocks noChangeAspect="1"/>
          </p:cNvPicPr>
          <p:nvPr/>
        </p:nvPicPr>
        <p:blipFill>
          <a:blip r:embed="rId5"/>
          <a:stretch>
            <a:fillRect/>
          </a:stretch>
        </p:blipFill>
        <p:spPr>
          <a:xfrm>
            <a:off x="1154554" y="4144585"/>
            <a:ext cx="4667250" cy="523875"/>
          </a:xfrm>
          <a:prstGeom prst="rect">
            <a:avLst/>
          </a:prstGeom>
        </p:spPr>
      </p:pic>
      <p:pic>
        <p:nvPicPr>
          <p:cNvPr id="15" name="Picture 14">
            <a:extLst>
              <a:ext uri="{FF2B5EF4-FFF2-40B4-BE49-F238E27FC236}">
                <a16:creationId xmlns:a16="http://schemas.microsoft.com/office/drawing/2014/main" id="{E301F29F-0CD4-4B7C-BCF4-B15526DEBBBC}"/>
              </a:ext>
            </a:extLst>
          </p:cNvPr>
          <p:cNvPicPr>
            <a:picLocks noChangeAspect="1"/>
          </p:cNvPicPr>
          <p:nvPr/>
        </p:nvPicPr>
        <p:blipFill>
          <a:blip r:embed="rId6"/>
          <a:stretch>
            <a:fillRect/>
          </a:stretch>
        </p:blipFill>
        <p:spPr>
          <a:xfrm>
            <a:off x="6026670" y="4135059"/>
            <a:ext cx="4562475" cy="542925"/>
          </a:xfrm>
          <a:prstGeom prst="rect">
            <a:avLst/>
          </a:prstGeom>
        </p:spPr>
      </p:pic>
      <p:pic>
        <p:nvPicPr>
          <p:cNvPr id="19" name="Picture 18">
            <a:extLst>
              <a:ext uri="{FF2B5EF4-FFF2-40B4-BE49-F238E27FC236}">
                <a16:creationId xmlns:a16="http://schemas.microsoft.com/office/drawing/2014/main" id="{233C978B-4FAD-473E-A04A-9B0BA0EDDE1A}"/>
              </a:ext>
            </a:extLst>
          </p:cNvPr>
          <p:cNvPicPr>
            <a:picLocks noChangeAspect="1"/>
          </p:cNvPicPr>
          <p:nvPr/>
        </p:nvPicPr>
        <p:blipFill>
          <a:blip r:embed="rId7"/>
          <a:stretch>
            <a:fillRect/>
          </a:stretch>
        </p:blipFill>
        <p:spPr>
          <a:xfrm>
            <a:off x="1154554" y="4840864"/>
            <a:ext cx="5362575" cy="581025"/>
          </a:xfrm>
          <a:prstGeom prst="rect">
            <a:avLst/>
          </a:prstGeom>
        </p:spPr>
      </p:pic>
      <p:pic>
        <p:nvPicPr>
          <p:cNvPr id="21" name="Picture 20">
            <a:extLst>
              <a:ext uri="{FF2B5EF4-FFF2-40B4-BE49-F238E27FC236}">
                <a16:creationId xmlns:a16="http://schemas.microsoft.com/office/drawing/2014/main" id="{D54C72CE-A191-421E-909B-74DCB77D5130}"/>
              </a:ext>
            </a:extLst>
          </p:cNvPr>
          <p:cNvPicPr>
            <a:picLocks noChangeAspect="1"/>
          </p:cNvPicPr>
          <p:nvPr/>
        </p:nvPicPr>
        <p:blipFill>
          <a:blip r:embed="rId8"/>
          <a:stretch>
            <a:fillRect/>
          </a:stretch>
        </p:blipFill>
        <p:spPr>
          <a:xfrm>
            <a:off x="6658287" y="4840864"/>
            <a:ext cx="5381625" cy="533400"/>
          </a:xfrm>
          <a:prstGeom prst="rect">
            <a:avLst/>
          </a:prstGeom>
        </p:spPr>
      </p:pic>
    </p:spTree>
    <p:extLst>
      <p:ext uri="{BB962C8B-B14F-4D97-AF65-F5344CB8AC3E}">
        <p14:creationId xmlns:p14="http://schemas.microsoft.com/office/powerpoint/2010/main" val="2718132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421</Words>
  <Application>Microsoft Office PowerPoint</Application>
  <PresentationFormat>Widescreen</PresentationFormat>
  <Paragraphs>36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Data Extraction and Exploration</vt:lpstr>
      <vt:lpstr>Data Creation</vt:lpstr>
      <vt:lpstr>Data Merging and Cleaning</vt:lpstr>
      <vt:lpstr>Data Visualization</vt:lpstr>
      <vt:lpstr>Findings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Ming Ting</dc:creator>
  <cp:lastModifiedBy>Ming Ting</cp:lastModifiedBy>
  <cp:revision>27</cp:revision>
  <dcterms:created xsi:type="dcterms:W3CDTF">2021-01-25T16:29:18Z</dcterms:created>
  <dcterms:modified xsi:type="dcterms:W3CDTF">2021-01-26T11:30:06Z</dcterms:modified>
</cp:coreProperties>
</file>