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0" d="100"/>
          <a:sy n="70" d="100"/>
        </p:scale>
        <p:origin x="169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01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223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973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08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56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874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63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910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67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179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4CA6-807F-4625-8651-D91FAA5CBC45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91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4CA6-807F-4625-8651-D91FAA5CBC45}" type="datetimeFigureOut">
              <a:rPr lang="en-CA" smtClean="0"/>
              <a:t>2020-01-10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65B8A-A520-42CD-8566-AE97E08D54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388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0E00D2-60A0-4F01-8E0F-DB74489CAC0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6054" y="712123"/>
            <a:ext cx="887400" cy="1800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A7D6B92-ABD5-4670-B8B5-F547C66F0942}"/>
              </a:ext>
            </a:extLst>
          </p:cNvPr>
          <p:cNvSpPr txBox="1"/>
          <p:nvPr/>
        </p:nvSpPr>
        <p:spPr>
          <a:xfrm>
            <a:off x="123891" y="76979"/>
            <a:ext cx="6301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Photograph log of key enrichment cultures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86A429E-174E-4DC1-8097-9F1206048B8C}"/>
              </a:ext>
            </a:extLst>
          </p:cNvPr>
          <p:cNvGrpSpPr/>
          <p:nvPr/>
        </p:nvGrpSpPr>
        <p:grpSpPr>
          <a:xfrm>
            <a:off x="2345645" y="712123"/>
            <a:ext cx="1644310" cy="1800000"/>
            <a:chOff x="2628363" y="712122"/>
            <a:chExt cx="1644310" cy="1800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AECACC-E02C-4E9D-8065-903F1F1DE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37473" y="712122"/>
              <a:ext cx="835200" cy="180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5F96E5-A6BF-483C-9643-A9325FDB5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28363" y="712122"/>
              <a:ext cx="819000" cy="1800000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59B3271-FC64-43B6-A26E-02BD671417F8}"/>
              </a:ext>
            </a:extLst>
          </p:cNvPr>
          <p:cNvSpPr txBox="1"/>
          <p:nvPr/>
        </p:nvSpPr>
        <p:spPr>
          <a:xfrm>
            <a:off x="91237" y="841545"/>
            <a:ext cx="23619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Arial" panose="020B0604020202020204" pitchFamily="34" charset="0"/>
                <a:cs typeface="Arial" panose="020B0604020202020204" pitchFamily="34" charset="0"/>
              </a:rPr>
              <a:t>Media controls:</a:t>
            </a:r>
          </a:p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Left: Pfennig’s medium (S2-)</a:t>
            </a:r>
          </a:p>
          <a:p>
            <a:endParaRPr lang="en-CA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Right: Freshwater medium from </a:t>
            </a:r>
            <a:r>
              <a:rPr lang="en-CA" sz="1400" dirty="0" err="1">
                <a:latin typeface="Arial" panose="020B0604020202020204" pitchFamily="34" charset="0"/>
                <a:cs typeface="Arial" panose="020B0604020202020204" pitchFamily="34" charset="0"/>
              </a:rPr>
              <a:t>Hegler</a:t>
            </a: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 and colleagues, 2008 (Fe</a:t>
            </a:r>
            <a:r>
              <a:rPr lang="en-CA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5D2938-E866-4D59-A93A-DBC7F490BDAF}"/>
              </a:ext>
            </a:extLst>
          </p:cNvPr>
          <p:cNvSpPr txBox="1"/>
          <p:nvPr/>
        </p:nvSpPr>
        <p:spPr>
          <a:xfrm>
            <a:off x="4123026" y="1139439"/>
            <a:ext cx="1754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Reference culture of </a:t>
            </a:r>
            <a:r>
              <a:rPr lang="en-CA" sz="1400" i="1" dirty="0">
                <a:latin typeface="Arial" panose="020B0604020202020204" pitchFamily="34" charset="0"/>
                <a:cs typeface="Arial" panose="020B0604020202020204" pitchFamily="34" charset="0"/>
              </a:rPr>
              <a:t>Chl. </a:t>
            </a:r>
            <a:r>
              <a:rPr lang="en-CA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ferrooxidans</a:t>
            </a: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400" dirty="0" err="1">
                <a:latin typeface="Arial" panose="020B0604020202020204" pitchFamily="34" charset="0"/>
                <a:cs typeface="Arial" panose="020B0604020202020204" pitchFamily="34" charset="0"/>
              </a:rPr>
              <a:t>KoFox</a:t>
            </a: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 grown on </a:t>
            </a:r>
            <a:r>
              <a:rPr lang="en-CA" sz="1400" dirty="0" err="1">
                <a:latin typeface="Arial" panose="020B0604020202020204" pitchFamily="34" charset="0"/>
                <a:cs typeface="Arial" panose="020B0604020202020204" pitchFamily="34" charset="0"/>
              </a:rPr>
              <a:t>Hegler</a:t>
            </a: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 medium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A3A0D92-0F10-4B44-BC28-D84795EE7751}"/>
              </a:ext>
            </a:extLst>
          </p:cNvPr>
          <p:cNvGrpSpPr/>
          <p:nvPr/>
        </p:nvGrpSpPr>
        <p:grpSpPr>
          <a:xfrm>
            <a:off x="123892" y="2603785"/>
            <a:ext cx="6648909" cy="2554545"/>
            <a:chOff x="104545" y="2887587"/>
            <a:chExt cx="6648909" cy="255454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6884331-4442-4AC2-B339-51852C8E730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00811" y="3096332"/>
              <a:ext cx="4352643" cy="1800000"/>
              <a:chOff x="-5209685" y="3692690"/>
              <a:chExt cx="5223172" cy="216000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2E67DCD-106E-490B-82F7-CAF66ADCE370}"/>
                  </a:ext>
                </a:extLst>
              </p:cNvPr>
              <p:cNvGrpSpPr/>
              <p:nvPr/>
            </p:nvGrpSpPr>
            <p:grpSpPr>
              <a:xfrm>
                <a:off x="-5209685" y="3692690"/>
                <a:ext cx="3063172" cy="2160000"/>
                <a:chOff x="-5209685" y="3692690"/>
                <a:chExt cx="3063172" cy="216000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85D12E8E-4AD5-44D4-90CB-7F18A1ED96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209685" y="3692690"/>
                  <a:ext cx="1019520" cy="2160000"/>
                </a:xfrm>
                <a:prstGeom prst="rect">
                  <a:avLst/>
                </a:prstGeom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3C263EBD-0B2E-4A66-8123-0F56E3FFD6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4207003" y="3692690"/>
                  <a:ext cx="1028160" cy="2160000"/>
                </a:xfrm>
                <a:prstGeom prst="rect">
                  <a:avLst/>
                </a:prstGeom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316775C8-8979-40C1-A2C5-734F7770DD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174673" y="3692690"/>
                  <a:ext cx="1028160" cy="2160000"/>
                </a:xfrm>
                <a:prstGeom prst="rect">
                  <a:avLst/>
                </a:prstGeom>
              </p:spPr>
            </p:pic>
          </p:grp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BB82E4C-5F83-4907-8D52-FBCDB07A07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2146513" y="3692690"/>
                <a:ext cx="2160000" cy="2160000"/>
              </a:xfrm>
              <a:prstGeom prst="rect">
                <a:avLst/>
              </a:prstGeom>
            </p:spPr>
          </p:pic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737E73-BC48-466A-92F7-CB3901F143F9}"/>
                </a:ext>
              </a:extLst>
            </p:cNvPr>
            <p:cNvSpPr txBox="1"/>
            <p:nvPr/>
          </p:nvSpPr>
          <p:spPr>
            <a:xfrm>
              <a:off x="104545" y="2887587"/>
              <a:ext cx="232930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L304 enrichment S-6D</a:t>
              </a:r>
            </a:p>
            <a:p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Inoculated Aug. 8</a:t>
              </a:r>
              <a:r>
                <a:rPr lang="en-CA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, 2017</a:t>
              </a:r>
            </a:p>
            <a:p>
              <a:endParaRPr lang="en-CA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Subcultured</a:t>
              </a:r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 Nov. 23</a:t>
              </a:r>
              <a:r>
                <a:rPr lang="en-CA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, 2017 (~3.5 months later)</a:t>
              </a:r>
            </a:p>
            <a:p>
              <a:endParaRPr lang="en-CA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Typical growth time of ~3 weeks</a:t>
              </a:r>
            </a:p>
            <a:p>
              <a:endParaRPr lang="en-CA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Cells ~0.8-1 x 1.2-1.5 µm in size</a:t>
              </a:r>
            </a:p>
            <a:p>
              <a:endParaRPr lang="en-CA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Named “</a:t>
              </a:r>
              <a:r>
                <a:rPr lang="en-CA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Ca.</a:t>
              </a:r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 Chl. canadensis L304-6D”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88AF4E8-1C4B-4D95-8B3F-1D943059F38F}"/>
                </a:ext>
              </a:extLst>
            </p:cNvPr>
            <p:cNvSpPr txBox="1"/>
            <p:nvPr/>
          </p:nvSpPr>
          <p:spPr>
            <a:xfrm>
              <a:off x="2437329" y="4896332"/>
              <a:ext cx="77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Aug. 24</a:t>
              </a:r>
              <a:r>
                <a:rPr lang="en-CA" sz="1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, 2017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A4DE2E4-362C-4619-8F4C-EAA207051BE0}"/>
                </a:ext>
              </a:extLst>
            </p:cNvPr>
            <p:cNvSpPr txBox="1"/>
            <p:nvPr/>
          </p:nvSpPr>
          <p:spPr>
            <a:xfrm>
              <a:off x="3294129" y="4895498"/>
              <a:ext cx="77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Nov. 23</a:t>
              </a:r>
              <a:r>
                <a:rPr lang="en-CA" sz="1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, 2017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F8CFC8-BB9B-4300-A6CC-F99A05966467}"/>
                </a:ext>
              </a:extLst>
            </p:cNvPr>
            <p:cNvSpPr txBox="1"/>
            <p:nvPr/>
          </p:nvSpPr>
          <p:spPr>
            <a:xfrm>
              <a:off x="4131797" y="4895498"/>
              <a:ext cx="77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Healthy subculture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8DA5335-2BEE-413A-AD2D-A2E254D82D70}"/>
                </a:ext>
              </a:extLst>
            </p:cNvPr>
            <p:cNvSpPr txBox="1"/>
            <p:nvPr/>
          </p:nvSpPr>
          <p:spPr>
            <a:xfrm>
              <a:off x="5000349" y="4895497"/>
              <a:ext cx="16862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Simple stain (dry mount); bright field microscopy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1AD139-4B76-4660-80FB-5147BD3BC8B1}"/>
              </a:ext>
            </a:extLst>
          </p:cNvPr>
          <p:cNvGrpSpPr/>
          <p:nvPr/>
        </p:nvGrpSpPr>
        <p:grpSpPr>
          <a:xfrm>
            <a:off x="161446" y="5225402"/>
            <a:ext cx="6592008" cy="2200110"/>
            <a:chOff x="161446" y="5480542"/>
            <a:chExt cx="6592008" cy="220011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D74B7EB-A4B6-4F82-B6B2-020ECE529D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64254" y="5480542"/>
              <a:ext cx="3589200" cy="1800000"/>
              <a:chOff x="-5029145" y="6947807"/>
              <a:chExt cx="4307040" cy="2160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83115DE-47BE-4663-B912-312A8D150066}"/>
                  </a:ext>
                </a:extLst>
              </p:cNvPr>
              <p:cNvGrpSpPr/>
              <p:nvPr/>
            </p:nvGrpSpPr>
            <p:grpSpPr>
              <a:xfrm>
                <a:off x="-5029145" y="6947807"/>
                <a:ext cx="2149200" cy="2160000"/>
                <a:chOff x="-5029145" y="6947807"/>
                <a:chExt cx="2149200" cy="21600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2CF1AB09-E953-493E-A200-C9A053AFDB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029145" y="6947807"/>
                  <a:ext cx="1077840" cy="2160000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55AA526D-00F1-447F-B495-1996486708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951305" y="6947807"/>
                  <a:ext cx="1071360" cy="2160000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FA5B9C14-1068-4FEB-8D24-D589C52D4D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2882105" y="6947807"/>
                <a:ext cx="2160000" cy="2160000"/>
              </a:xfrm>
              <a:prstGeom prst="rect">
                <a:avLst/>
              </a:prstGeom>
            </p:spPr>
          </p:pic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819BBD-C0A3-4A15-8EF0-8E5CC45C3F9C}"/>
                </a:ext>
              </a:extLst>
            </p:cNvPr>
            <p:cNvSpPr txBox="1"/>
            <p:nvPr/>
          </p:nvSpPr>
          <p:spPr>
            <a:xfrm>
              <a:off x="161446" y="5533551"/>
              <a:ext cx="2766263" cy="1831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L227 enrichment S-6D</a:t>
              </a:r>
            </a:p>
            <a:p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Dates of initial inoculation and subculture same as above</a:t>
              </a:r>
            </a:p>
            <a:p>
              <a:endParaRPr lang="en-CA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Typical growth time of ~4-8 weeks (slower growing)</a:t>
              </a:r>
            </a:p>
            <a:p>
              <a:endParaRPr lang="en-CA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Cells ~0.7-0.9 x 1-1.5 µm in size</a:t>
              </a:r>
            </a:p>
            <a:p>
              <a:endParaRPr lang="en-CA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Strain was lost in May 2018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B26FC97-72BF-4592-880D-E8C80D8BEFD3}"/>
                </a:ext>
              </a:extLst>
            </p:cNvPr>
            <p:cNvSpPr txBox="1"/>
            <p:nvPr/>
          </p:nvSpPr>
          <p:spPr>
            <a:xfrm>
              <a:off x="5010353" y="7280542"/>
              <a:ext cx="16862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Simple stain (dry mount); bright field microscopy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1975940-945D-4A4F-8A4C-6C84E66C5F13}"/>
                </a:ext>
              </a:extLst>
            </p:cNvPr>
            <p:cNvSpPr txBox="1"/>
            <p:nvPr/>
          </p:nvSpPr>
          <p:spPr>
            <a:xfrm>
              <a:off x="4101713" y="7280542"/>
              <a:ext cx="77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Healthy subculture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6F8B44-0F1A-4828-84A3-CAD6FA575AD7}"/>
                </a:ext>
              </a:extLst>
            </p:cNvPr>
            <p:cNvSpPr txBox="1"/>
            <p:nvPr/>
          </p:nvSpPr>
          <p:spPr>
            <a:xfrm>
              <a:off x="3235736" y="7280542"/>
              <a:ext cx="77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Nov. 23</a:t>
              </a:r>
              <a:r>
                <a:rPr lang="en-CA" sz="1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, 2017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D0DCD26-F46F-446B-A235-95E2F5D1141A}"/>
              </a:ext>
            </a:extLst>
          </p:cNvPr>
          <p:cNvGrpSpPr/>
          <p:nvPr/>
        </p:nvGrpSpPr>
        <p:grpSpPr>
          <a:xfrm>
            <a:off x="161446" y="7680139"/>
            <a:ext cx="6602978" cy="2191084"/>
            <a:chOff x="161446" y="7680139"/>
            <a:chExt cx="6602978" cy="219108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6E0A27D-821F-47FE-97C7-9815E741FE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83198" y="7680139"/>
              <a:ext cx="2553928" cy="1800000"/>
              <a:chOff x="-1987155" y="6629323"/>
              <a:chExt cx="3080159" cy="217088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0041C3F-079C-49A9-9FCC-052E7F9770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987155" y="6629323"/>
                <a:ext cx="1045439" cy="21600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28BFE1F-1C8D-49D3-81BC-DDAE86BE1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7804" y="6640209"/>
                <a:ext cx="1015200" cy="21600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FA8D9D0-6B8A-420A-A859-85F1D243BF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941716" y="6634766"/>
                <a:ext cx="1019520" cy="2160000"/>
              </a:xfrm>
              <a:prstGeom prst="rect">
                <a:avLst/>
              </a:prstGeom>
            </p:spPr>
          </p:pic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49B1E30-D1CD-4DD5-A77B-3B02FB10E2D3}"/>
                </a:ext>
              </a:extLst>
            </p:cNvPr>
            <p:cNvSpPr txBox="1"/>
            <p:nvPr/>
          </p:nvSpPr>
          <p:spPr>
            <a:xfrm>
              <a:off x="161446" y="7700064"/>
              <a:ext cx="3573241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L227 enrichment Fe-6E</a:t>
              </a:r>
            </a:p>
            <a:p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Inoculated into </a:t>
              </a:r>
              <a:r>
                <a:rPr lang="en-CA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Hegler</a:t>
              </a:r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 medium (Fe</a:t>
              </a:r>
              <a:r>
                <a:rPr lang="en-CA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2+</a:t>
              </a:r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) on Aug. 8</a:t>
              </a:r>
              <a:r>
                <a:rPr lang="en-CA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, 2017</a:t>
              </a:r>
            </a:p>
            <a:p>
              <a:endParaRPr lang="en-CA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Developed greenish-black colouration</a:t>
              </a:r>
            </a:p>
            <a:p>
              <a:endParaRPr lang="en-CA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Eventually transitioned to sulfide-containing medium (Pfennig’s), although growth was poor; </a:t>
              </a:r>
              <a:r>
                <a:rPr lang="en-CA" sz="1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dsrA</a:t>
              </a:r>
              <a:r>
                <a:rPr lang="en-CA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CA" sz="1400" dirty="0">
                  <a:latin typeface="Arial" panose="020B0604020202020204" pitchFamily="34" charset="0"/>
                  <a:cs typeface="Arial" panose="020B0604020202020204" pitchFamily="34" charset="0"/>
                </a:rPr>
                <a:t>sequence confirmed identical to L227-S-6D above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76FA69D-BB55-421A-B2E4-A3B24711324A}"/>
                </a:ext>
              </a:extLst>
            </p:cNvPr>
            <p:cNvSpPr txBox="1"/>
            <p:nvPr/>
          </p:nvSpPr>
          <p:spPr>
            <a:xfrm>
              <a:off x="4191709" y="9471113"/>
              <a:ext cx="77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Oct. 19</a:t>
              </a:r>
              <a:r>
                <a:rPr lang="en-CA" sz="1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, 2017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A22A80C-097D-4225-B8DE-14D59C875158}"/>
                </a:ext>
              </a:extLst>
            </p:cNvPr>
            <p:cNvSpPr txBox="1"/>
            <p:nvPr/>
          </p:nvSpPr>
          <p:spPr>
            <a:xfrm>
              <a:off x="5077327" y="9470278"/>
              <a:ext cx="841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Subculture, </a:t>
              </a:r>
              <a:r>
                <a:rPr lang="en-C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Hegler</a:t>
              </a:r>
              <a:endParaRPr lang="en-C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8AAE0D2-C963-422E-9975-437E047E9F62}"/>
                </a:ext>
              </a:extLst>
            </p:cNvPr>
            <p:cNvSpPr txBox="1"/>
            <p:nvPr/>
          </p:nvSpPr>
          <p:spPr>
            <a:xfrm>
              <a:off x="5922667" y="9471113"/>
              <a:ext cx="841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Subculture, Pfennig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798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208</Words>
  <Application>Microsoft Office PowerPoint</Application>
  <PresentationFormat>A4 Paper (210x297 mm)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 Tsuji</dc:creator>
  <cp:lastModifiedBy>Jackson Tsuji</cp:lastModifiedBy>
  <cp:revision>9</cp:revision>
  <dcterms:created xsi:type="dcterms:W3CDTF">2019-01-27T13:37:41Z</dcterms:created>
  <dcterms:modified xsi:type="dcterms:W3CDTF">2020-01-11T05:05:15Z</dcterms:modified>
</cp:coreProperties>
</file>