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2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2011/5/17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5840" y="2085852"/>
            <a:ext cx="6622504" cy="1559172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Thank you for participating our study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1520" y="188640"/>
            <a:ext cx="648072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8244408" y="188640"/>
            <a:ext cx="648072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520" y="6021288"/>
            <a:ext cx="648072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44408" y="6021288"/>
            <a:ext cx="648072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79912" y="2999274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0" dirty="0" smtClean="0">
                <a:solidFill>
                  <a:schemeClr val="bg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020</a:t>
            </a:r>
            <a:endParaRPr kumimoji="1" lang="ja-JP" altLang="en-US" sz="5000" dirty="0">
              <a:solidFill>
                <a:schemeClr val="bg1"/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746" y="4653136"/>
            <a:ext cx="2390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vmo0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848" y="4725144"/>
            <a:ext cx="1415616" cy="14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757599" y="4957839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10762" y="4864761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096918" y="4911300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459699" y="501317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824850" y="484712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67967" y="5024193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79912" y="2999274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0" dirty="0" smtClean="0">
                <a:solidFill>
                  <a:schemeClr val="bg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003</a:t>
            </a:r>
            <a:endParaRPr kumimoji="1" lang="ja-JP" altLang="en-US" sz="5000" dirty="0">
              <a:solidFill>
                <a:schemeClr val="bg1"/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746" y="4653136"/>
            <a:ext cx="2390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vmo0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848" y="4725144"/>
            <a:ext cx="1415616" cy="14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757599" y="4957839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10762" y="4864761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096918" y="4911300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459699" y="501317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824850" y="484712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67967" y="5024193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79912" y="2999274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0" dirty="0" smtClean="0">
                <a:solidFill>
                  <a:schemeClr val="bg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332</a:t>
            </a:r>
            <a:endParaRPr kumimoji="1" lang="ja-JP" altLang="en-US" sz="5000" dirty="0">
              <a:solidFill>
                <a:schemeClr val="bg1"/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746" y="4653136"/>
            <a:ext cx="2390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vmo0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848" y="4725144"/>
            <a:ext cx="1415616" cy="14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757599" y="4957839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10762" y="4864761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096918" y="4911300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459699" y="501317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824850" y="484712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67967" y="5024193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79912" y="2999274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0" dirty="0" smtClean="0">
                <a:solidFill>
                  <a:schemeClr val="bg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131</a:t>
            </a:r>
            <a:endParaRPr kumimoji="1" lang="ja-JP" altLang="en-US" sz="5000" dirty="0">
              <a:solidFill>
                <a:schemeClr val="bg1"/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746" y="4653136"/>
            <a:ext cx="2390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vmo0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848" y="4725144"/>
            <a:ext cx="1415616" cy="14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757599" y="4957839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10762" y="4864761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096918" y="4911300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459699" y="501317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824850" y="484712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67967" y="5024193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79912" y="2999274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0" dirty="0" smtClean="0">
                <a:solidFill>
                  <a:schemeClr val="bg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221</a:t>
            </a:r>
            <a:endParaRPr kumimoji="1" lang="ja-JP" altLang="en-US" sz="5000" dirty="0">
              <a:solidFill>
                <a:schemeClr val="bg1"/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746" y="4653136"/>
            <a:ext cx="2390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vmo0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848" y="4725144"/>
            <a:ext cx="1415616" cy="14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757599" y="4957839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10762" y="4864761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096918" y="4911300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459699" y="501317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824850" y="484712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67967" y="5024193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779912" y="2999274"/>
            <a:ext cx="1656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000" dirty="0" smtClean="0">
                <a:solidFill>
                  <a:schemeClr val="bg1"/>
                </a:solidFill>
                <a:latin typeface="Arial Unicode MS" pitchFamily="50" charset="-128"/>
                <a:ea typeface="Arial Unicode MS" pitchFamily="50" charset="-128"/>
                <a:cs typeface="Arial Unicode MS" pitchFamily="50" charset="-128"/>
              </a:rPr>
              <a:t>311</a:t>
            </a:r>
            <a:endParaRPr kumimoji="1" lang="ja-JP" altLang="en-US" sz="5000" dirty="0">
              <a:solidFill>
                <a:schemeClr val="bg1"/>
              </a:solidFill>
              <a:latin typeface="Arial Unicode MS" pitchFamily="50" charset="-128"/>
              <a:ea typeface="Arial Unicode MS" pitchFamily="50" charset="-128"/>
              <a:cs typeface="Arial Unicode MS" pitchFamily="50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746" y="4653136"/>
            <a:ext cx="2390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vmo0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848" y="4725144"/>
            <a:ext cx="1415616" cy="14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757599" y="4957839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910762" y="4864761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096918" y="4911300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459699" y="501317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824850" y="484712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67967" y="5024193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Timeline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/>
                </a:solidFill>
              </a:rPr>
              <a:t>Consent</a:t>
            </a:r>
            <a:r>
              <a:rPr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&amp; </a:t>
            </a:r>
            <a:r>
              <a:rPr lang="en-US" altLang="ja-JP" dirty="0" smtClean="0">
                <a:solidFill>
                  <a:schemeClr val="bg1"/>
                </a:solidFill>
              </a:rPr>
              <a:t>Instruction 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/>
                </a:solidFill>
              </a:rPr>
              <a:t>fMRI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/>
                </a:solidFill>
              </a:rPr>
              <a:t>Practice session (without scanning)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/>
                </a:solidFill>
              </a:rPr>
              <a:t>Localizer scan (~1 min)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/>
                </a:solidFill>
              </a:rPr>
              <a:t>Interference task1 (~7 min)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/>
                </a:solidFill>
              </a:rPr>
              <a:t>Interference task2 (~7 min)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/>
                </a:solidFill>
              </a:rPr>
              <a:t>Interference task3 (~7 min)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/>
                </a:solidFill>
              </a:rPr>
              <a:t>Anatomical scans (~10 min)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/>
                </a:solidFill>
              </a:rPr>
              <a:t>Practice session (without scanning)</a:t>
            </a:r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/>
                </a:solidFill>
              </a:rPr>
              <a:t>Button response task1 (~6 min)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>
                <a:solidFill>
                  <a:schemeClr val="bg1"/>
                </a:solidFill>
              </a:rPr>
              <a:t>Button response task2 (~6 min)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>
                <a:solidFill>
                  <a:schemeClr val="bg1"/>
                </a:solidFill>
              </a:rPr>
              <a:t>Some questionnaires.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ocuments and Settings\Administrator\My Documents\My Pictures\volunteer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068960"/>
            <a:ext cx="2592287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Payment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49363"/>
            <a:ext cx="8229600" cy="225164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Today, we will pay $40 per hour (not $50).</a:t>
            </a:r>
          </a:p>
          <a:p>
            <a:r>
              <a:rPr lang="en-US" altLang="ja-JP" dirty="0" smtClean="0"/>
              <a:t>But, you will have a chance to earn a cash bonus (up to $63) in a Button Response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Interference Task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49363"/>
            <a:ext cx="8229600" cy="225164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You will see sets of three numbers (1, 2, 3 or 0) in the center of screen every 2 seconds.</a:t>
            </a:r>
          </a:p>
          <a:p>
            <a:r>
              <a:rPr lang="en-US" altLang="ja-JP" dirty="0" smtClean="0"/>
              <a:t>One number will be always different from the other two (020, 331, 211, etc).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746" y="4653136"/>
            <a:ext cx="23907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Interference Task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49363"/>
            <a:ext cx="8229600" cy="333176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Your task is to report the identity of the number that is different from the other two numbers.</a:t>
            </a:r>
          </a:p>
          <a:p>
            <a:pPr lvl="1"/>
            <a:r>
              <a:rPr lang="en-US" altLang="ja-JP" u="sng" dirty="0" smtClean="0"/>
              <a:t>Control trials</a:t>
            </a:r>
            <a:r>
              <a:rPr lang="en-US" altLang="ja-JP" dirty="0" smtClean="0"/>
              <a:t>: the target number always matches its position on the button press (e.g., 100, 020, 003)</a:t>
            </a:r>
          </a:p>
          <a:p>
            <a:pPr lvl="1"/>
            <a:r>
              <a:rPr kumimoji="1" lang="en-US" altLang="ja-JP" u="sng" dirty="0" smtClean="0"/>
              <a:t>Interference trials</a:t>
            </a:r>
            <a:r>
              <a:rPr kumimoji="1" lang="en-US" altLang="ja-JP" dirty="0" smtClean="0"/>
              <a:t>: the target never matches its position on the button press, and the distracters are themselves potential targets (e.g., 233, correct answer is “2”; 221, correct answer is 1).</a:t>
            </a:r>
          </a:p>
        </p:txBody>
      </p:sp>
      <p:pic>
        <p:nvPicPr>
          <p:cNvPr id="13" name="Picture 14" descr="vmo05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2848" y="4725144"/>
            <a:ext cx="1415616" cy="141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757599" y="4957839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910762" y="4864761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8096918" y="4911300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459699" y="501317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1</a:t>
            </a:r>
            <a:endParaRPr lang="ja-JP" altLang="en-US" sz="2000" b="1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824850" y="4847126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2</a:t>
            </a:r>
            <a:endParaRPr lang="ja-JP" altLang="en-US" sz="2000" b="1" dirty="0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167967" y="5024193"/>
            <a:ext cx="246242" cy="28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6816" tIns="63408" rIns="126816" bIns="63408">
            <a:spAutoFit/>
          </a:bodyPr>
          <a:lstStyle/>
          <a:p>
            <a:pPr algn="ctr" defTabSz="857250">
              <a:spcBef>
                <a:spcPct val="50000"/>
              </a:spcBef>
            </a:pPr>
            <a:r>
              <a:rPr lang="en-US" altLang="ja-JP" sz="2000" b="1" dirty="0" smtClean="0"/>
              <a:t>3</a:t>
            </a:r>
            <a:endParaRPr lang="ja-JP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653136"/>
            <a:ext cx="32004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Interference Task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49363"/>
            <a:ext cx="8229600" cy="225164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Please try to answer as quickly as possible, but since getting the correct answer is important, do not sacrifice accuracy for speed.</a:t>
            </a:r>
          </a:p>
          <a:p>
            <a:r>
              <a:rPr lang="en-US" altLang="ja-JP" dirty="0" smtClean="0"/>
              <a:t>Each session lasts ~7 min.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755576" y="4188037"/>
            <a:ext cx="115212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78709" y="4188037"/>
            <a:ext cx="115212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94733" y="44870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001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447606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+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8627" y="357301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Fixation (30 s)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67744" y="361197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24 Control trials 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17175" y="4188037"/>
            <a:ext cx="115212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3199" y="448708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232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07904" y="36119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24 Interference trials 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07704" y="44040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91880" y="440406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48064" y="440406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……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164288" y="4188037"/>
            <a:ext cx="115212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380312" y="447606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+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97339" y="357301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Fixation (30 s)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539552" y="5124141"/>
            <a:ext cx="82089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Button Response Task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4293096"/>
            <a:ext cx="8280920" cy="2376264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Your task is to press the yellow button as soon as the “white square” appears.</a:t>
            </a:r>
          </a:p>
          <a:p>
            <a:r>
              <a:rPr lang="en-US" altLang="ja-JP" dirty="0" smtClean="0"/>
              <a:t>If you successfully pressed the button while a white square is on the screen, you will get the money specified in the Cue period (either, $0.00, $0.20, $2.00).</a:t>
            </a:r>
            <a:endParaRPr kumimoji="1" lang="en-US" altLang="ja-JP" dirty="0" smtClean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3203849" y="2996952"/>
            <a:ext cx="2160240" cy="1299587"/>
            <a:chOff x="5796136" y="3861048"/>
            <a:chExt cx="2390775" cy="143827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6136" y="3861048"/>
              <a:ext cx="2390775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下矢印 11"/>
            <p:cNvSpPr/>
            <p:nvPr/>
          </p:nvSpPr>
          <p:spPr>
            <a:xfrm>
              <a:off x="6393460" y="4232105"/>
              <a:ext cx="216024" cy="288032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716619" y="2060848"/>
            <a:ext cx="115212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907704" y="2060848"/>
            <a:ext cx="115212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8549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$2.00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23728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+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9670" y="144582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Cue</a:t>
            </a:r>
          </a:p>
          <a:p>
            <a:pPr algn="ctr"/>
            <a:r>
              <a:rPr lang="en-US" altLang="ja-JP" dirty="0" smtClean="0"/>
              <a:t>(0.5 s)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51720" y="1486525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Delay</a:t>
            </a:r>
            <a:r>
              <a:rPr lang="ja-JP" altLang="en-US" dirty="0" smtClean="0"/>
              <a:t> </a:t>
            </a:r>
            <a:r>
              <a:rPr lang="en-US" altLang="ja-JP" dirty="0" smtClean="0"/>
              <a:t>(2-3 s)</a:t>
            </a:r>
            <a:endParaRPr kumimoji="1"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563888" y="2060848"/>
            <a:ext cx="115212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79912" y="235989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■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45413" y="14847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Target </a:t>
            </a:r>
          </a:p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(160 – 300 ms)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59832" y="22768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16016" y="22768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……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652120" y="1484784"/>
            <a:ext cx="115212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24128" y="16288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FF00"/>
                </a:solidFill>
              </a:rPr>
              <a:t>You won $2.00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24128" y="9087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Feedback(0.8 s)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500595" y="2996952"/>
            <a:ext cx="500750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652120" y="2492896"/>
            <a:ext cx="1152128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68144" y="278092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B0F0"/>
                </a:solidFill>
              </a:rPr>
              <a:t>Miss!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76256" y="2204864"/>
            <a:ext cx="16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Next trial starts after 1.5 s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55576" y="2996952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$0.00</a:t>
            </a:r>
          </a:p>
          <a:p>
            <a:pPr algn="ctr"/>
            <a:r>
              <a:rPr lang="en-US" altLang="ja-JP" dirty="0" smtClean="0"/>
              <a:t>$0.20</a:t>
            </a:r>
          </a:p>
          <a:p>
            <a:pPr algn="ctr"/>
            <a:r>
              <a:rPr lang="en-US" altLang="ja-JP" dirty="0" smtClean="0"/>
              <a:t>or</a:t>
            </a:r>
          </a:p>
          <a:p>
            <a:pPr algn="ctr"/>
            <a:r>
              <a:rPr kumimoji="1" lang="en-US" altLang="ja-JP" dirty="0" smtClean="0"/>
              <a:t>$2.00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Button Response Task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208823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In each session (~6 min), you wil</a:t>
            </a:r>
            <a:r>
              <a:rPr lang="en-US" altLang="ja-JP" dirty="0" smtClean="0"/>
              <a:t>l perform 45 such trials.</a:t>
            </a:r>
          </a:p>
          <a:p>
            <a:r>
              <a:rPr kumimoji="1" lang="en-US" altLang="ja-JP" dirty="0" smtClean="0"/>
              <a:t>You will perform two sessions (potential to make up to $63).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kumimoji="1" lang="en-US" altLang="ja-JP" dirty="0" smtClean="0"/>
              <a:t>Important!!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916832"/>
            <a:ext cx="7992888" cy="1296144"/>
          </a:xfrm>
        </p:spPr>
        <p:txBody>
          <a:bodyPr>
            <a:normAutofit/>
          </a:bodyPr>
          <a:lstStyle/>
          <a:p>
            <a:r>
              <a:rPr lang="en-US" altLang="ja-JP" sz="2600" dirty="0" smtClean="0">
                <a:solidFill>
                  <a:srgbClr val="FF0000"/>
                </a:solidFill>
              </a:rPr>
              <a:t>Try not to move during scanning </a:t>
            </a:r>
            <a:r>
              <a:rPr lang="en-US" altLang="ja-JP" sz="2600" dirty="0" smtClean="0"/>
              <a:t>(especially your head)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490</Words>
  <Application>Microsoft Office PowerPoint</Application>
  <PresentationFormat>画面に合わせる (4:3)</PresentationFormat>
  <Paragraphs>112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Thank you for participating our study</vt:lpstr>
      <vt:lpstr>Timeline</vt:lpstr>
      <vt:lpstr>Payment</vt:lpstr>
      <vt:lpstr>Interference Task</vt:lpstr>
      <vt:lpstr>Interference Task</vt:lpstr>
      <vt:lpstr>Interference Task</vt:lpstr>
      <vt:lpstr>Button Response Task</vt:lpstr>
      <vt:lpstr>Button Response Task</vt:lpstr>
      <vt:lpstr>Important!!</vt:lpstr>
      <vt:lpstr>スライド 10</vt:lpstr>
      <vt:lpstr>スライド 11</vt:lpstr>
      <vt:lpstr>スライド 12</vt:lpstr>
      <vt:lpstr>スライド 13</vt:lpstr>
      <vt:lpstr>スライド 14</vt:lpstr>
      <vt:lpstr>スライド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 participating our study</dc:title>
  <cp:lastModifiedBy>KeiseIzuma</cp:lastModifiedBy>
  <cp:revision>51</cp:revision>
  <dcterms:modified xsi:type="dcterms:W3CDTF">2011-05-17T22:13:20Z</dcterms:modified>
</cp:coreProperties>
</file>