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1" r:id="rId3"/>
    <p:sldId id="262" r:id="rId4"/>
    <p:sldId id="267" r:id="rId5"/>
    <p:sldId id="272" r:id="rId6"/>
    <p:sldId id="273" r:id="rId7"/>
    <p:sldId id="274" r:id="rId8"/>
    <p:sldId id="269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92" autoAdjust="0"/>
    <p:restoredTop sz="95135" autoAdjust="0"/>
  </p:normalViewPr>
  <p:slideViewPr>
    <p:cSldViewPr>
      <p:cViewPr>
        <p:scale>
          <a:sx n="104" d="100"/>
          <a:sy n="104" d="100"/>
        </p:scale>
        <p:origin x="416" y="14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214778461743968E-2"/>
          <c:y val="6.3652327669970796E-2"/>
          <c:w val="0.97642002866223998"/>
          <c:h val="0.936347537886770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50800" cap="rnd">
              <a:solidFill>
                <a:schemeClr val="bg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tx1"/>
              </a:solidFill>
              <a:ln w="50800">
                <a:solidFill>
                  <a:schemeClr val="bg1"/>
                </a:solidFill>
              </a:ln>
              <a:effectLst/>
            </c:spPr>
          </c:marker>
          <c:dPt>
            <c:idx val="4"/>
            <c:marker>
              <c:symbol val="circle"/>
              <c:size val="10"/>
              <c:spPr>
                <a:solidFill>
                  <a:schemeClr val="tx1"/>
                </a:solidFill>
                <a:ln w="50800">
                  <a:solidFill>
                    <a:schemeClr val="bg1"/>
                  </a:solidFill>
                </a:ln>
                <a:effectLst/>
              </c:spPr>
            </c:marker>
            <c:bubble3D val="0"/>
            <c:spPr>
              <a:ln w="50800" cap="rnd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7450-C149-865A-7E7A7E684788}"/>
              </c:ext>
            </c:extLst>
          </c:dPt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18</c:v>
                </c:pt>
                <c:pt idx="2">
                  <c:v>22</c:v>
                </c:pt>
                <c:pt idx="3">
                  <c:v>15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450-C149-865A-7E7A7E6847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508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tx1"/>
              </a:solidFill>
              <a:ln w="50800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25</c:v>
                </c:pt>
                <c:pt idx="1">
                  <c:v>24</c:v>
                </c:pt>
                <c:pt idx="2">
                  <c:v>16</c:v>
                </c:pt>
                <c:pt idx="3">
                  <c:v>21</c:v>
                </c:pt>
                <c:pt idx="4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450-C149-865A-7E7A7E68478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76200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1"/>
              </a:solidFill>
              <a:ln w="50800">
                <a:solidFill>
                  <a:schemeClr val="bg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16</c:v>
                </c:pt>
                <c:pt idx="1">
                  <c:v>16</c:v>
                </c:pt>
                <c:pt idx="2">
                  <c:v>22</c:v>
                </c:pt>
                <c:pt idx="3">
                  <c:v>27</c:v>
                </c:pt>
                <c:pt idx="4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450-C149-865A-7E7A7E6847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47384"/>
        <c:axId val="575139544"/>
      </c:lineChart>
      <c:catAx>
        <c:axId val="575147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75139544"/>
        <c:crosses val="autoZero"/>
        <c:auto val="1"/>
        <c:lblAlgn val="ctr"/>
        <c:lblOffset val="100"/>
        <c:noMultiLvlLbl val="0"/>
      </c:catAx>
      <c:valAx>
        <c:axId val="575139544"/>
        <c:scaling>
          <c:orientation val="minMax"/>
          <c:min val="10"/>
        </c:scaling>
        <c:delete val="1"/>
        <c:axPos val="l"/>
        <c:numFmt formatCode="General" sourceLinked="1"/>
        <c:majorTickMark val="out"/>
        <c:minorTickMark val="none"/>
        <c:tickLblPos val="nextTo"/>
        <c:crossAx val="575147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885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885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885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83-204A-AC18-4E336CBCA4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550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550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5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83-204A-AC18-4E336CBCA4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7041104"/>
        <c:axId val="60704071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1750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F83-204A-AC18-4E336CBCA4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7041104"/>
        <c:axId val="607040712"/>
      </c:lineChart>
      <c:catAx>
        <c:axId val="60704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040712"/>
        <c:crosses val="autoZero"/>
        <c:auto val="1"/>
        <c:lblAlgn val="ctr"/>
        <c:lblOffset val="100"/>
        <c:noMultiLvlLbl val="0"/>
      </c:catAx>
      <c:valAx>
        <c:axId val="607040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04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3F4830-5CD4-4C71-985C-0708E9B0BE14}" type="doc">
      <dgm:prSet loTypeId="urn:microsoft.com/office/officeart/2005/8/layout/StepDownProcess" loCatId="process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8450B70-D18C-4E1D-97E9-FA8BA06091D9}">
      <dgm:prSet phldrT="[Text]"/>
      <dgm:spPr/>
      <dgm:t>
        <a:bodyPr/>
        <a:lstStyle/>
        <a:p>
          <a:r>
            <a:rPr lang="en-US" dirty="0"/>
            <a:t>Phase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D3A29EAE-789C-47E5-9852-BCEC72920C67}" type="parTrans" cxnId="{E5063A27-7015-42DC-B1DA-489D94936D4B}">
      <dgm:prSet/>
      <dgm:spPr/>
      <dgm:t>
        <a:bodyPr/>
        <a:lstStyle/>
        <a:p>
          <a:endParaRPr lang="en-US"/>
        </a:p>
      </dgm:t>
    </dgm:pt>
    <dgm:pt modelId="{5476BBDE-A636-40EE-8272-09D0B7700854}" type="sibTrans" cxnId="{E5063A27-7015-42DC-B1DA-489D94936D4B}">
      <dgm:prSet/>
      <dgm:spPr/>
      <dgm:t>
        <a:bodyPr/>
        <a:lstStyle/>
        <a:p>
          <a:endParaRPr lang="en-US"/>
        </a:p>
      </dgm:t>
    </dgm:pt>
    <dgm:pt modelId="{C1B61D4D-7B51-471F-A0A6-E55A5EC41A8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5710F621-701D-41BB-85BB-C0B920115602}" type="parTrans" cxnId="{EE0A8727-A6A5-4A4A-8E84-2B46A6195433}">
      <dgm:prSet/>
      <dgm:spPr/>
      <dgm:t>
        <a:bodyPr/>
        <a:lstStyle/>
        <a:p>
          <a:endParaRPr lang="en-US"/>
        </a:p>
      </dgm:t>
    </dgm:pt>
    <dgm:pt modelId="{3F762C5C-6E64-4A25-ACCC-7257C2D7624F}" type="sibTrans" cxnId="{EE0A8727-A6A5-4A4A-8E84-2B46A6195433}">
      <dgm:prSet/>
      <dgm:spPr/>
      <dgm:t>
        <a:bodyPr/>
        <a:lstStyle/>
        <a:p>
          <a:endParaRPr lang="en-US"/>
        </a:p>
      </dgm:t>
    </dgm:pt>
    <dgm:pt modelId="{F20117B0-FCD8-4927-B2D0-4FE779DC2A9B}">
      <dgm:prSet phldrT="[Text]"/>
      <dgm:spPr/>
      <dgm:t>
        <a:bodyPr/>
        <a:lstStyle/>
        <a:p>
          <a:r>
            <a:rPr lang="en-US" dirty="0"/>
            <a:t>Phase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B7B5CF59-8994-46C1-B996-2D89DD31FA35}" type="parTrans" cxnId="{616F7DC2-8C47-419A-9301-3002DA2ECB22}">
      <dgm:prSet/>
      <dgm:spPr/>
      <dgm:t>
        <a:bodyPr/>
        <a:lstStyle/>
        <a:p>
          <a:endParaRPr lang="en-US"/>
        </a:p>
      </dgm:t>
    </dgm:pt>
    <dgm:pt modelId="{73C4C127-0365-4ABF-A0E4-A1536DE07080}" type="sibTrans" cxnId="{616F7DC2-8C47-419A-9301-3002DA2ECB22}">
      <dgm:prSet/>
      <dgm:spPr/>
      <dgm:t>
        <a:bodyPr/>
        <a:lstStyle/>
        <a:p>
          <a:endParaRPr lang="en-US"/>
        </a:p>
      </dgm:t>
    </dgm:pt>
    <dgm:pt modelId="{255827E2-CE07-427C-839C-BE2E51FCDBB8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CC67C3C2-15A4-4506-BA33-B1FE8A669FD6}" type="parTrans" cxnId="{57307241-4596-4C81-AEDD-3103B1A40EE5}">
      <dgm:prSet/>
      <dgm:spPr/>
      <dgm:t>
        <a:bodyPr/>
        <a:lstStyle/>
        <a:p>
          <a:endParaRPr lang="en-US"/>
        </a:p>
      </dgm:t>
    </dgm:pt>
    <dgm:pt modelId="{22B85B52-EEDB-48AC-9998-BE0D123F7FE8}" type="sibTrans" cxnId="{57307241-4596-4C81-AEDD-3103B1A40EE5}">
      <dgm:prSet/>
      <dgm:spPr/>
      <dgm:t>
        <a:bodyPr/>
        <a:lstStyle/>
        <a:p>
          <a:endParaRPr lang="en-US"/>
        </a:p>
      </dgm:t>
    </dgm:pt>
    <dgm:pt modelId="{0D636056-30D8-4434-99F7-E38A6E2B8161}">
      <dgm:prSet phldrT="[Text]"/>
      <dgm:spPr/>
      <dgm:t>
        <a:bodyPr/>
        <a:lstStyle/>
        <a:p>
          <a:r>
            <a:rPr lang="en-US" dirty="0"/>
            <a:t>Phase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BB5BFE0E-B039-45BE-BD5F-A1F8AB17574F}" type="parTrans" cxnId="{509F2F7C-8BDB-46E3-A012-91E3DFD74DCA}">
      <dgm:prSet/>
      <dgm:spPr/>
      <dgm:t>
        <a:bodyPr/>
        <a:lstStyle/>
        <a:p>
          <a:endParaRPr lang="en-US"/>
        </a:p>
      </dgm:t>
    </dgm:pt>
    <dgm:pt modelId="{29834D85-C3E6-4A35-9EB5-194ABE6020BC}" type="sibTrans" cxnId="{509F2F7C-8BDB-46E3-A012-91E3DFD74DCA}">
      <dgm:prSet/>
      <dgm:spPr/>
      <dgm:t>
        <a:bodyPr/>
        <a:lstStyle/>
        <a:p>
          <a:endParaRPr lang="en-US"/>
        </a:p>
      </dgm:t>
    </dgm:pt>
    <dgm:pt modelId="{EB73341C-FA6D-4FF7-B456-80B171416073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5C5935E1-BAE2-4D91-8B68-D10D7258F065}" type="parTrans" cxnId="{6C0BB095-DBF9-4112-9471-CA1181FC05C4}">
      <dgm:prSet/>
      <dgm:spPr/>
      <dgm:t>
        <a:bodyPr/>
        <a:lstStyle/>
        <a:p>
          <a:endParaRPr lang="en-US"/>
        </a:p>
      </dgm:t>
    </dgm:pt>
    <dgm:pt modelId="{B0586EBB-0B75-4D86-AC0E-E8B7B8946A17}" type="sibTrans" cxnId="{6C0BB095-DBF9-4112-9471-CA1181FC05C4}">
      <dgm:prSet/>
      <dgm:spPr/>
      <dgm:t>
        <a:bodyPr/>
        <a:lstStyle/>
        <a:p>
          <a:endParaRPr lang="en-US"/>
        </a:p>
      </dgm:t>
    </dgm:pt>
    <dgm:pt modelId="{3791C0EA-2A16-4B79-AE66-267F4C96876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51AE5850-1421-4D2B-9EDB-A11AC19873DC}" type="parTrans" cxnId="{6CCAD765-FAAF-43CB-B066-63D48E3ACEB0}">
      <dgm:prSet/>
      <dgm:spPr/>
      <dgm:t>
        <a:bodyPr/>
        <a:lstStyle/>
        <a:p>
          <a:endParaRPr lang="en-US"/>
        </a:p>
      </dgm:t>
    </dgm:pt>
    <dgm:pt modelId="{E6EC0DB1-165D-4E4E-A44A-0C2D946F2E51}" type="sibTrans" cxnId="{6CCAD765-FAAF-43CB-B066-63D48E3ACEB0}">
      <dgm:prSet/>
      <dgm:spPr/>
      <dgm:t>
        <a:bodyPr/>
        <a:lstStyle/>
        <a:p>
          <a:endParaRPr lang="en-US"/>
        </a:p>
      </dgm:t>
    </dgm:pt>
    <dgm:pt modelId="{8CEDFDD6-A5E3-4BE2-AD9B-FBFF7B7C7F24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3ED33984-F927-460F-86A8-BC1382F1708C}" type="parTrans" cxnId="{5B773550-CE78-47BB-AB6C-814682164404}">
      <dgm:prSet/>
      <dgm:spPr/>
      <dgm:t>
        <a:bodyPr/>
        <a:lstStyle/>
        <a:p>
          <a:endParaRPr lang="en-US"/>
        </a:p>
      </dgm:t>
    </dgm:pt>
    <dgm:pt modelId="{D351BC1C-C53E-41CE-AF26-292B1983A2D6}" type="sibTrans" cxnId="{5B773550-CE78-47BB-AB6C-814682164404}">
      <dgm:prSet/>
      <dgm:spPr/>
      <dgm:t>
        <a:bodyPr/>
        <a:lstStyle/>
        <a:p>
          <a:endParaRPr lang="en-US"/>
        </a:p>
      </dgm:t>
    </dgm:pt>
    <dgm:pt modelId="{C154EB21-EDAC-4AF9-929D-0754FA0A7B42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43DD2348-0A2F-41D9-B356-81916721835B}" type="parTrans" cxnId="{0DFA6097-6A12-4202-83E8-E6CC73EC5425}">
      <dgm:prSet/>
      <dgm:spPr/>
      <dgm:t>
        <a:bodyPr/>
        <a:lstStyle/>
        <a:p>
          <a:endParaRPr lang="en-US"/>
        </a:p>
      </dgm:t>
    </dgm:pt>
    <dgm:pt modelId="{AB3EFE10-F4D9-4AA0-9F78-18BD442AB358}" type="sibTrans" cxnId="{0DFA6097-6A12-4202-83E8-E6CC73EC5425}">
      <dgm:prSet/>
      <dgm:spPr/>
      <dgm:t>
        <a:bodyPr/>
        <a:lstStyle/>
        <a:p>
          <a:endParaRPr lang="en-US"/>
        </a:p>
      </dgm:t>
    </dgm:pt>
    <dgm:pt modelId="{08ECF78B-FAD5-4D9C-8E49-B3383B679E74}" type="pres">
      <dgm:prSet presAssocID="{A33F4830-5CD4-4C71-985C-0708E9B0BE14}" presName="rootnode" presStyleCnt="0">
        <dgm:presLayoutVars>
          <dgm:chMax/>
          <dgm:chPref/>
          <dgm:dir/>
          <dgm:animLvl val="lvl"/>
        </dgm:presLayoutVars>
      </dgm:prSet>
      <dgm:spPr/>
    </dgm:pt>
    <dgm:pt modelId="{CA25F1EE-EBF1-4624-880B-D3BCF13A2F47}" type="pres">
      <dgm:prSet presAssocID="{98450B70-D18C-4E1D-97E9-FA8BA06091D9}" presName="composite" presStyleCnt="0"/>
      <dgm:spPr/>
    </dgm:pt>
    <dgm:pt modelId="{1DBDDA96-9BFE-4E8D-B03A-B2FB6EE49E38}" type="pres">
      <dgm:prSet presAssocID="{98450B70-D18C-4E1D-97E9-FA8BA06091D9}" presName="bentUpArrow1" presStyleLbl="alignImgPlace1" presStyleIdx="0" presStyleCnt="2"/>
      <dgm:spPr/>
      <dgm:extLst>
        <a:ext uri="{E40237B7-FDA0-4F09-8148-C483321AD2D9}">
          <dgm14:cNvPr xmlns:dgm14="http://schemas.microsoft.com/office/drawing/2010/diagram" id="0" name="" title="Group A to Group B"/>
        </a:ext>
      </dgm:extLst>
    </dgm:pt>
    <dgm:pt modelId="{E2700167-FF4B-4025-A48B-3CB1A8B5F4C4}" type="pres">
      <dgm:prSet presAssocID="{98450B70-D18C-4E1D-97E9-FA8BA06091D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B00BB2B3-43BF-4BBF-B8B9-75901CCFACA5}" type="pres">
      <dgm:prSet presAssocID="{98450B70-D18C-4E1D-97E9-FA8BA06091D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39CB33E-F6DE-4B22-86E1-389888939D48}" type="pres">
      <dgm:prSet presAssocID="{5476BBDE-A636-40EE-8272-09D0B7700854}" presName="sibTrans" presStyleCnt="0"/>
      <dgm:spPr/>
    </dgm:pt>
    <dgm:pt modelId="{0B9F427B-E521-4A0D-A610-47D9D62FF434}" type="pres">
      <dgm:prSet presAssocID="{F20117B0-FCD8-4927-B2D0-4FE779DC2A9B}" presName="composite" presStyleCnt="0"/>
      <dgm:spPr/>
    </dgm:pt>
    <dgm:pt modelId="{CB65E7BF-26FC-4997-A604-64C56983E379}" type="pres">
      <dgm:prSet presAssocID="{F20117B0-FCD8-4927-B2D0-4FE779DC2A9B}" presName="bentUpArrow1" presStyleLbl="alignImgPlace1" presStyleIdx="1" presStyleCnt="2"/>
      <dgm:spPr/>
      <dgm:extLst>
        <a:ext uri="{E40237B7-FDA0-4F09-8148-C483321AD2D9}">
          <dgm14:cNvPr xmlns:dgm14="http://schemas.microsoft.com/office/drawing/2010/diagram" id="0" name="" title="Group B to Group C"/>
        </a:ext>
      </dgm:extLst>
    </dgm:pt>
    <dgm:pt modelId="{1D736981-5D82-4672-9205-279958AACFE2}" type="pres">
      <dgm:prSet presAssocID="{F20117B0-FCD8-4927-B2D0-4FE779DC2A9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5812CCDB-7FE7-42D3-9D84-BC2F375234DF}" type="pres">
      <dgm:prSet presAssocID="{F20117B0-FCD8-4927-B2D0-4FE779DC2A9B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1E7C21B-758A-4A9D-8566-914D35C1B9FC}" type="pres">
      <dgm:prSet presAssocID="{73C4C127-0365-4ABF-A0E4-A1536DE07080}" presName="sibTrans" presStyleCnt="0"/>
      <dgm:spPr/>
    </dgm:pt>
    <dgm:pt modelId="{27AC4152-3790-436F-BE68-EF7D8416D588}" type="pres">
      <dgm:prSet presAssocID="{0D636056-30D8-4434-99F7-E38A6E2B8161}" presName="composite" presStyleCnt="0"/>
      <dgm:spPr/>
    </dgm:pt>
    <dgm:pt modelId="{AE7ECB50-F4B1-47FD-BE6E-79C06FC25BB6}" type="pres">
      <dgm:prSet presAssocID="{0D636056-30D8-4434-99F7-E38A6E2B8161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C48B2BD2-56D6-4525-B6C2-CBB8762E943A}" type="pres">
      <dgm:prSet presAssocID="{0D636056-30D8-4434-99F7-E38A6E2B8161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30DB818-4404-4B80-99AF-29134620F98A}" type="presOf" srcId="{3791C0EA-2A16-4B79-AE66-267F4C96876D}" destId="{5812CCDB-7FE7-42D3-9D84-BC2F375234DF}" srcOrd="0" destOrd="1" presId="urn:microsoft.com/office/officeart/2005/8/layout/StepDownProcess"/>
    <dgm:cxn modelId="{6E761225-C841-4C23-A41A-EA6F5FF705A0}" type="presOf" srcId="{EB73341C-FA6D-4FF7-B456-80B171416073}" destId="{B00BB2B3-43BF-4BBF-B8B9-75901CCFACA5}" srcOrd="0" destOrd="1" presId="urn:microsoft.com/office/officeart/2005/8/layout/StepDownProcess"/>
    <dgm:cxn modelId="{E5063A27-7015-42DC-B1DA-489D94936D4B}" srcId="{A33F4830-5CD4-4C71-985C-0708E9B0BE14}" destId="{98450B70-D18C-4E1D-97E9-FA8BA06091D9}" srcOrd="0" destOrd="0" parTransId="{D3A29EAE-789C-47E5-9852-BCEC72920C67}" sibTransId="{5476BBDE-A636-40EE-8272-09D0B7700854}"/>
    <dgm:cxn modelId="{EE0A8727-A6A5-4A4A-8E84-2B46A6195433}" srcId="{98450B70-D18C-4E1D-97E9-FA8BA06091D9}" destId="{C1B61D4D-7B51-471F-A0A6-E55A5EC41A8E}" srcOrd="0" destOrd="0" parTransId="{5710F621-701D-41BB-85BB-C0B920115602}" sibTransId="{3F762C5C-6E64-4A25-ACCC-7257C2D7624F}"/>
    <dgm:cxn modelId="{57307241-4596-4C81-AEDD-3103B1A40EE5}" srcId="{F20117B0-FCD8-4927-B2D0-4FE779DC2A9B}" destId="{255827E2-CE07-427C-839C-BE2E51FCDBB8}" srcOrd="0" destOrd="0" parTransId="{CC67C3C2-15A4-4506-BA33-B1FE8A669FD6}" sibTransId="{22B85B52-EEDB-48AC-9998-BE0D123F7FE8}"/>
    <dgm:cxn modelId="{5B773550-CE78-47BB-AB6C-814682164404}" srcId="{0D636056-30D8-4434-99F7-E38A6E2B8161}" destId="{8CEDFDD6-A5E3-4BE2-AD9B-FBFF7B7C7F24}" srcOrd="0" destOrd="0" parTransId="{3ED33984-F927-460F-86A8-BC1382F1708C}" sibTransId="{D351BC1C-C53E-41CE-AF26-292B1983A2D6}"/>
    <dgm:cxn modelId="{6CCAD765-FAAF-43CB-B066-63D48E3ACEB0}" srcId="{F20117B0-FCD8-4927-B2D0-4FE779DC2A9B}" destId="{3791C0EA-2A16-4B79-AE66-267F4C96876D}" srcOrd="1" destOrd="0" parTransId="{51AE5850-1421-4D2B-9EDB-A11AC19873DC}" sibTransId="{E6EC0DB1-165D-4E4E-A44A-0C2D946F2E51}"/>
    <dgm:cxn modelId="{30F28D69-C421-42F6-81F5-B07C3AE9930C}" type="presOf" srcId="{A33F4830-5CD4-4C71-985C-0708E9B0BE14}" destId="{08ECF78B-FAD5-4D9C-8E49-B3383B679E74}" srcOrd="0" destOrd="0" presId="urn:microsoft.com/office/officeart/2005/8/layout/StepDownProcess"/>
    <dgm:cxn modelId="{509F2F7C-8BDB-46E3-A012-91E3DFD74DCA}" srcId="{A33F4830-5CD4-4C71-985C-0708E9B0BE14}" destId="{0D636056-30D8-4434-99F7-E38A6E2B8161}" srcOrd="2" destOrd="0" parTransId="{BB5BFE0E-B039-45BE-BD5F-A1F8AB17574F}" sibTransId="{29834D85-C3E6-4A35-9EB5-194ABE6020BC}"/>
    <dgm:cxn modelId="{B0AEEB88-5C20-4D17-8B31-F9DDE87A6EE5}" type="presOf" srcId="{98450B70-D18C-4E1D-97E9-FA8BA06091D9}" destId="{E2700167-FF4B-4025-A48B-3CB1A8B5F4C4}" srcOrd="0" destOrd="0" presId="urn:microsoft.com/office/officeart/2005/8/layout/StepDownProcess"/>
    <dgm:cxn modelId="{2740D594-8E29-4499-892A-4E1C65C4632B}" type="presOf" srcId="{255827E2-CE07-427C-839C-BE2E51FCDBB8}" destId="{5812CCDB-7FE7-42D3-9D84-BC2F375234DF}" srcOrd="0" destOrd="0" presId="urn:microsoft.com/office/officeart/2005/8/layout/StepDownProcess"/>
    <dgm:cxn modelId="{6C0BB095-DBF9-4112-9471-CA1181FC05C4}" srcId="{98450B70-D18C-4E1D-97E9-FA8BA06091D9}" destId="{EB73341C-FA6D-4FF7-B456-80B171416073}" srcOrd="1" destOrd="0" parTransId="{5C5935E1-BAE2-4D91-8B68-D10D7258F065}" sibTransId="{B0586EBB-0B75-4D86-AC0E-E8B7B8946A17}"/>
    <dgm:cxn modelId="{0DFA6097-6A12-4202-83E8-E6CC73EC5425}" srcId="{0D636056-30D8-4434-99F7-E38A6E2B8161}" destId="{C154EB21-EDAC-4AF9-929D-0754FA0A7B42}" srcOrd="1" destOrd="0" parTransId="{43DD2348-0A2F-41D9-B356-81916721835B}" sibTransId="{AB3EFE10-F4D9-4AA0-9F78-18BD442AB358}"/>
    <dgm:cxn modelId="{BBFE1DAB-C84D-4021-AC30-C1AC2976C539}" type="presOf" srcId="{F20117B0-FCD8-4927-B2D0-4FE779DC2A9B}" destId="{1D736981-5D82-4672-9205-279958AACFE2}" srcOrd="0" destOrd="0" presId="urn:microsoft.com/office/officeart/2005/8/layout/StepDownProcess"/>
    <dgm:cxn modelId="{A41E18B6-AE8A-4D35-BA63-B5A506606D31}" type="presOf" srcId="{C154EB21-EDAC-4AF9-929D-0754FA0A7B42}" destId="{C48B2BD2-56D6-4525-B6C2-CBB8762E943A}" srcOrd="0" destOrd="1" presId="urn:microsoft.com/office/officeart/2005/8/layout/StepDownProcess"/>
    <dgm:cxn modelId="{616F7DC2-8C47-419A-9301-3002DA2ECB22}" srcId="{A33F4830-5CD4-4C71-985C-0708E9B0BE14}" destId="{F20117B0-FCD8-4927-B2D0-4FE779DC2A9B}" srcOrd="1" destOrd="0" parTransId="{B7B5CF59-8994-46C1-B996-2D89DD31FA35}" sibTransId="{73C4C127-0365-4ABF-A0E4-A1536DE07080}"/>
    <dgm:cxn modelId="{8872BDC7-46D9-4D42-AA13-EEEC0A886E66}" type="presOf" srcId="{8CEDFDD6-A5E3-4BE2-AD9B-FBFF7B7C7F24}" destId="{C48B2BD2-56D6-4525-B6C2-CBB8762E943A}" srcOrd="0" destOrd="0" presId="urn:microsoft.com/office/officeart/2005/8/layout/StepDownProcess"/>
    <dgm:cxn modelId="{24FFAECA-4AF0-4C31-8F31-D52415B09936}" type="presOf" srcId="{C1B61D4D-7B51-471F-A0A6-E55A5EC41A8E}" destId="{B00BB2B3-43BF-4BBF-B8B9-75901CCFACA5}" srcOrd="0" destOrd="0" presId="urn:microsoft.com/office/officeart/2005/8/layout/StepDownProcess"/>
    <dgm:cxn modelId="{78AA1BCD-5813-402A-B939-9DC94AC402AA}" type="presOf" srcId="{0D636056-30D8-4434-99F7-E38A6E2B8161}" destId="{AE7ECB50-F4B1-47FD-BE6E-79C06FC25BB6}" srcOrd="0" destOrd="0" presId="urn:microsoft.com/office/officeart/2005/8/layout/StepDownProcess"/>
    <dgm:cxn modelId="{F29E68CB-DB17-40C8-A5E8-3AE492D31CB2}" type="presParOf" srcId="{08ECF78B-FAD5-4D9C-8E49-B3383B679E74}" destId="{CA25F1EE-EBF1-4624-880B-D3BCF13A2F47}" srcOrd="0" destOrd="0" presId="urn:microsoft.com/office/officeart/2005/8/layout/StepDownProcess"/>
    <dgm:cxn modelId="{D23640E8-2BAF-47B6-88BC-A3EF6465366C}" type="presParOf" srcId="{CA25F1EE-EBF1-4624-880B-D3BCF13A2F47}" destId="{1DBDDA96-9BFE-4E8D-B03A-B2FB6EE49E38}" srcOrd="0" destOrd="0" presId="urn:microsoft.com/office/officeart/2005/8/layout/StepDownProcess"/>
    <dgm:cxn modelId="{55035472-E4CA-48B1-BF2B-4DAAAB04A364}" type="presParOf" srcId="{CA25F1EE-EBF1-4624-880B-D3BCF13A2F47}" destId="{E2700167-FF4B-4025-A48B-3CB1A8B5F4C4}" srcOrd="1" destOrd="0" presId="urn:microsoft.com/office/officeart/2005/8/layout/StepDownProcess"/>
    <dgm:cxn modelId="{EED632F1-8854-4F71-934F-45F2CEC02E09}" type="presParOf" srcId="{CA25F1EE-EBF1-4624-880B-D3BCF13A2F47}" destId="{B00BB2B3-43BF-4BBF-B8B9-75901CCFACA5}" srcOrd="2" destOrd="0" presId="urn:microsoft.com/office/officeart/2005/8/layout/StepDownProcess"/>
    <dgm:cxn modelId="{5CC4978F-7A2D-4EDA-A34B-45A7F5F6526D}" type="presParOf" srcId="{08ECF78B-FAD5-4D9C-8E49-B3383B679E74}" destId="{939CB33E-F6DE-4B22-86E1-389888939D48}" srcOrd="1" destOrd="0" presId="urn:microsoft.com/office/officeart/2005/8/layout/StepDownProcess"/>
    <dgm:cxn modelId="{C2E107DE-F98D-47D2-84A7-D0DDDA9E558C}" type="presParOf" srcId="{08ECF78B-FAD5-4D9C-8E49-B3383B679E74}" destId="{0B9F427B-E521-4A0D-A610-47D9D62FF434}" srcOrd="2" destOrd="0" presId="urn:microsoft.com/office/officeart/2005/8/layout/StepDownProcess"/>
    <dgm:cxn modelId="{5F313F57-1708-4819-8737-D6829F469464}" type="presParOf" srcId="{0B9F427B-E521-4A0D-A610-47D9D62FF434}" destId="{CB65E7BF-26FC-4997-A604-64C56983E379}" srcOrd="0" destOrd="0" presId="urn:microsoft.com/office/officeart/2005/8/layout/StepDownProcess"/>
    <dgm:cxn modelId="{B7EAA625-4715-4955-9E0E-B102C341C7B0}" type="presParOf" srcId="{0B9F427B-E521-4A0D-A610-47D9D62FF434}" destId="{1D736981-5D82-4672-9205-279958AACFE2}" srcOrd="1" destOrd="0" presId="urn:microsoft.com/office/officeart/2005/8/layout/StepDownProcess"/>
    <dgm:cxn modelId="{32045BE1-54E9-4768-896D-DA17335C9157}" type="presParOf" srcId="{0B9F427B-E521-4A0D-A610-47D9D62FF434}" destId="{5812CCDB-7FE7-42D3-9D84-BC2F375234DF}" srcOrd="2" destOrd="0" presId="urn:microsoft.com/office/officeart/2005/8/layout/StepDownProcess"/>
    <dgm:cxn modelId="{963C884C-1227-4140-B158-31F66ADB330B}" type="presParOf" srcId="{08ECF78B-FAD5-4D9C-8E49-B3383B679E74}" destId="{11E7C21B-758A-4A9D-8566-914D35C1B9FC}" srcOrd="3" destOrd="0" presId="urn:microsoft.com/office/officeart/2005/8/layout/StepDownProcess"/>
    <dgm:cxn modelId="{E24CC220-2306-4B3C-86BD-F564B4C8C13E}" type="presParOf" srcId="{08ECF78B-FAD5-4D9C-8E49-B3383B679E74}" destId="{27AC4152-3790-436F-BE68-EF7D8416D588}" srcOrd="4" destOrd="0" presId="urn:microsoft.com/office/officeart/2005/8/layout/StepDownProcess"/>
    <dgm:cxn modelId="{52628CA3-D475-4246-804F-472C881865C4}" type="presParOf" srcId="{27AC4152-3790-436F-BE68-EF7D8416D588}" destId="{AE7ECB50-F4B1-47FD-BE6E-79C06FC25BB6}" srcOrd="0" destOrd="0" presId="urn:microsoft.com/office/officeart/2005/8/layout/StepDownProcess"/>
    <dgm:cxn modelId="{0E4579AB-27E3-4427-945F-1E70A24ED684}" type="presParOf" srcId="{27AC4152-3790-436F-BE68-EF7D8416D588}" destId="{C48B2BD2-56D6-4525-B6C2-CBB8762E943A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DDA96-9BFE-4E8D-B03A-B2FB6EE49E38}">
      <dsp:nvSpPr>
        <dsp:cNvPr id="0" name=""/>
        <dsp:cNvSpPr/>
      </dsp:nvSpPr>
      <dsp:spPr>
        <a:xfrm rot="5400000">
          <a:off x="173573" y="1278134"/>
          <a:ext cx="653376" cy="7438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700167-FF4B-4025-A48B-3CB1A8B5F4C4}">
      <dsp:nvSpPr>
        <dsp:cNvPr id="0" name=""/>
        <dsp:cNvSpPr/>
      </dsp:nvSpPr>
      <dsp:spPr>
        <a:xfrm>
          <a:off x="468" y="553853"/>
          <a:ext cx="1099901" cy="76989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Phase A</a:t>
          </a:r>
        </a:p>
      </dsp:txBody>
      <dsp:txXfrm>
        <a:off x="38058" y="591443"/>
        <a:ext cx="1024721" cy="694715"/>
      </dsp:txXfrm>
    </dsp:sp>
    <dsp:sp modelId="{B00BB2B3-43BF-4BBF-B8B9-75901CCFACA5}">
      <dsp:nvSpPr>
        <dsp:cNvPr id="0" name=""/>
        <dsp:cNvSpPr/>
      </dsp:nvSpPr>
      <dsp:spPr>
        <a:xfrm>
          <a:off x="1100370" y="627280"/>
          <a:ext cx="799963" cy="622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Task 1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Task 2</a:t>
          </a:r>
        </a:p>
      </dsp:txBody>
      <dsp:txXfrm>
        <a:off x="1100370" y="627280"/>
        <a:ext cx="799963" cy="622263"/>
      </dsp:txXfrm>
    </dsp:sp>
    <dsp:sp modelId="{CB65E7BF-26FC-4997-A604-64C56983E379}">
      <dsp:nvSpPr>
        <dsp:cNvPr id="0" name=""/>
        <dsp:cNvSpPr/>
      </dsp:nvSpPr>
      <dsp:spPr>
        <a:xfrm rot="5400000">
          <a:off x="1085508" y="2142981"/>
          <a:ext cx="653376" cy="7438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736981-5D82-4672-9205-279958AACFE2}">
      <dsp:nvSpPr>
        <dsp:cNvPr id="0" name=""/>
        <dsp:cNvSpPr/>
      </dsp:nvSpPr>
      <dsp:spPr>
        <a:xfrm>
          <a:off x="912403" y="1418700"/>
          <a:ext cx="1099901" cy="76989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Phase B</a:t>
          </a:r>
        </a:p>
      </dsp:txBody>
      <dsp:txXfrm>
        <a:off x="949993" y="1456290"/>
        <a:ext cx="1024721" cy="694715"/>
      </dsp:txXfrm>
    </dsp:sp>
    <dsp:sp modelId="{5812CCDB-7FE7-42D3-9D84-BC2F375234DF}">
      <dsp:nvSpPr>
        <dsp:cNvPr id="0" name=""/>
        <dsp:cNvSpPr/>
      </dsp:nvSpPr>
      <dsp:spPr>
        <a:xfrm>
          <a:off x="2012305" y="1492127"/>
          <a:ext cx="799963" cy="622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Task 1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Task 2</a:t>
          </a:r>
        </a:p>
      </dsp:txBody>
      <dsp:txXfrm>
        <a:off x="2012305" y="1492127"/>
        <a:ext cx="799963" cy="622263"/>
      </dsp:txXfrm>
    </dsp:sp>
    <dsp:sp modelId="{AE7ECB50-F4B1-47FD-BE6E-79C06FC25BB6}">
      <dsp:nvSpPr>
        <dsp:cNvPr id="0" name=""/>
        <dsp:cNvSpPr/>
      </dsp:nvSpPr>
      <dsp:spPr>
        <a:xfrm>
          <a:off x="1824339" y="2283546"/>
          <a:ext cx="1099901" cy="76989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Phase C</a:t>
          </a:r>
        </a:p>
      </dsp:txBody>
      <dsp:txXfrm>
        <a:off x="1861929" y="2321136"/>
        <a:ext cx="1024721" cy="694715"/>
      </dsp:txXfrm>
    </dsp:sp>
    <dsp:sp modelId="{C48B2BD2-56D6-4525-B6C2-CBB8762E943A}">
      <dsp:nvSpPr>
        <dsp:cNvPr id="0" name=""/>
        <dsp:cNvSpPr/>
      </dsp:nvSpPr>
      <dsp:spPr>
        <a:xfrm>
          <a:off x="2924240" y="2356974"/>
          <a:ext cx="799963" cy="622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Task 1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Task 2</a:t>
          </a:r>
        </a:p>
      </dsp:txBody>
      <dsp:txXfrm>
        <a:off x="2924240" y="2356974"/>
        <a:ext cx="799963" cy="6222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4/9/23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4/9/23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4/9/23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4/9/23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4/9/23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4/9/23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4/9/23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4/9/23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4/9/23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4/9/23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4/9/23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4/9/23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4/9/23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nealanalytics.com/templat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 descr="Chart with description of what chart shows and an icon">
            <a:extLst>
              <a:ext uri="{FF2B5EF4-FFF2-40B4-BE49-F238E27FC236}">
                <a16:creationId xmlns:a16="http://schemas.microsoft.com/office/drawing/2014/main" id="{F7CF4536-D876-F8BA-248D-2FB94EE95BFC}"/>
              </a:ext>
            </a:extLst>
          </p:cNvPr>
          <p:cNvGrpSpPr/>
          <p:nvPr/>
        </p:nvGrpSpPr>
        <p:grpSpPr>
          <a:xfrm>
            <a:off x="1629916" y="570254"/>
            <a:ext cx="3465040" cy="1933909"/>
            <a:chOff x="11082537" y="-737221"/>
            <a:chExt cx="3465040" cy="193390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186410-3742-3CE2-4522-3018EA84E40A}"/>
                </a:ext>
              </a:extLst>
            </p:cNvPr>
            <p:cNvSpPr txBox="1"/>
            <p:nvPr/>
          </p:nvSpPr>
          <p:spPr>
            <a:xfrm>
              <a:off x="11082537" y="-181543"/>
              <a:ext cx="34650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6.5 out of 10 people </a:t>
              </a:r>
              <a:b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remember what they see…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32206AE-2F05-1DA5-13AF-D8BE0C4FE67F}"/>
                </a:ext>
              </a:extLst>
            </p:cNvPr>
            <p:cNvGrpSpPr/>
            <p:nvPr/>
          </p:nvGrpSpPr>
          <p:grpSpPr>
            <a:xfrm>
              <a:off x="11136071" y="539391"/>
              <a:ext cx="3411506" cy="657297"/>
              <a:chOff x="4945154" y="2949891"/>
              <a:chExt cx="3411506" cy="657297"/>
            </a:xfrm>
          </p:grpSpPr>
          <p:sp>
            <p:nvSpPr>
              <p:cNvPr id="20" name="Freeform: Shape 11">
                <a:extLst>
                  <a:ext uri="{FF2B5EF4-FFF2-40B4-BE49-F238E27FC236}">
                    <a16:creationId xmlns:a16="http://schemas.microsoft.com/office/drawing/2014/main" id="{6E493FE7-A8B4-B013-74FC-92AE6FF04C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22336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50000">
                    <a:srgbClr val="6EAA2E"/>
                  </a:gs>
                  <a:gs pos="50000">
                    <a:srgbClr val="1FBCEF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12">
                <a:extLst>
                  <a:ext uri="{FF2B5EF4-FFF2-40B4-BE49-F238E27FC236}">
                    <a16:creationId xmlns:a16="http://schemas.microsoft.com/office/drawing/2014/main" id="{80F03AC1-7BE8-C447-8D67-CC0F5FF96E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37548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" name="Freeform: Shape 13">
                <a:extLst>
                  <a:ext uri="{FF2B5EF4-FFF2-40B4-BE49-F238E27FC236}">
                    <a16:creationId xmlns:a16="http://schemas.microsoft.com/office/drawing/2014/main" id="{C463F3C7-D68F-DF9D-B84E-21A519E10B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91351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" name="Freeform: Shape 14">
                <a:extLst>
                  <a:ext uri="{FF2B5EF4-FFF2-40B4-BE49-F238E27FC236}">
                    <a16:creationId xmlns:a16="http://schemas.microsoft.com/office/drawing/2014/main" id="{6B5EFFF0-8EAC-A67C-9B9E-946881C67F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45154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15">
                <a:extLst>
                  <a:ext uri="{FF2B5EF4-FFF2-40B4-BE49-F238E27FC236}">
                    <a16:creationId xmlns:a16="http://schemas.microsoft.com/office/drawing/2014/main" id="{21DC1A3A-C41E-38C6-482C-9712500E01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6139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16">
                <a:extLst>
                  <a:ext uri="{FF2B5EF4-FFF2-40B4-BE49-F238E27FC236}">
                    <a16:creationId xmlns:a16="http://schemas.microsoft.com/office/drawing/2014/main" id="{6FE53B9F-F149-6E8E-7492-D5530A2532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29942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17">
                <a:extLst>
                  <a:ext uri="{FF2B5EF4-FFF2-40B4-BE49-F238E27FC236}">
                    <a16:creationId xmlns:a16="http://schemas.microsoft.com/office/drawing/2014/main" id="{536E5F64-5B12-809C-CC1B-2E4AF077B6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3745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18">
                <a:extLst>
                  <a:ext uri="{FF2B5EF4-FFF2-40B4-BE49-F238E27FC236}">
                    <a16:creationId xmlns:a16="http://schemas.microsoft.com/office/drawing/2014/main" id="{F1C1C63D-BFB7-AFA3-FD40-382A736267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60926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8" name="Freeform: Shape 19">
                <a:extLst>
                  <a:ext uri="{FF2B5EF4-FFF2-40B4-BE49-F238E27FC236}">
                    <a16:creationId xmlns:a16="http://schemas.microsoft.com/office/drawing/2014/main" id="{83FC4B76-D8D6-053A-8583-B0C98AA7C2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14730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9" name="Freeform: Shape 20">
                <a:extLst>
                  <a:ext uri="{FF2B5EF4-FFF2-40B4-BE49-F238E27FC236}">
                    <a16:creationId xmlns:a16="http://schemas.microsoft.com/office/drawing/2014/main" id="{72430724-3B1D-5216-1A9D-331A3A429A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68533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9" name="Freeform 118">
              <a:extLst>
                <a:ext uri="{FF2B5EF4-FFF2-40B4-BE49-F238E27FC236}">
                  <a16:creationId xmlns:a16="http://schemas.microsoft.com/office/drawing/2014/main" id="{4BF385A4-3F0F-6845-4FF9-1C2BC0785219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11134535" y="-737221"/>
              <a:ext cx="695465" cy="481075"/>
            </a:xfrm>
            <a:custGeom>
              <a:avLst/>
              <a:gdLst>
                <a:gd name="T0" fmla="*/ 40 w 80"/>
                <a:gd name="T1" fmla="*/ 0 h 56"/>
                <a:gd name="T2" fmla="*/ 0 w 80"/>
                <a:gd name="T3" fmla="*/ 28 h 56"/>
                <a:gd name="T4" fmla="*/ 40 w 80"/>
                <a:gd name="T5" fmla="*/ 56 h 56"/>
                <a:gd name="T6" fmla="*/ 80 w 80"/>
                <a:gd name="T7" fmla="*/ 28 h 56"/>
                <a:gd name="T8" fmla="*/ 40 w 80"/>
                <a:gd name="T9" fmla="*/ 0 h 56"/>
                <a:gd name="T10" fmla="*/ 40 w 80"/>
                <a:gd name="T11" fmla="*/ 48 h 56"/>
                <a:gd name="T12" fmla="*/ 20 w 80"/>
                <a:gd name="T13" fmla="*/ 28 h 56"/>
                <a:gd name="T14" fmla="*/ 40 w 80"/>
                <a:gd name="T15" fmla="*/ 8 h 56"/>
                <a:gd name="T16" fmla="*/ 60 w 80"/>
                <a:gd name="T17" fmla="*/ 28 h 56"/>
                <a:gd name="T18" fmla="*/ 40 w 80"/>
                <a:gd name="T19" fmla="*/ 48 h 56"/>
                <a:gd name="T20" fmla="*/ 52 w 80"/>
                <a:gd name="T21" fmla="*/ 28 h 56"/>
                <a:gd name="T22" fmla="*/ 40 w 80"/>
                <a:gd name="T23" fmla="*/ 40 h 56"/>
                <a:gd name="T24" fmla="*/ 28 w 80"/>
                <a:gd name="T25" fmla="*/ 28 h 56"/>
                <a:gd name="T26" fmla="*/ 40 w 80"/>
                <a:gd name="T27" fmla="*/ 16 h 56"/>
                <a:gd name="T28" fmla="*/ 52 w 80"/>
                <a:gd name="T29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56">
                  <a:moveTo>
                    <a:pt x="40" y="0"/>
                  </a:moveTo>
                  <a:cubicBezTo>
                    <a:pt x="15" y="0"/>
                    <a:pt x="0" y="28"/>
                    <a:pt x="0" y="28"/>
                  </a:cubicBezTo>
                  <a:cubicBezTo>
                    <a:pt x="0" y="28"/>
                    <a:pt x="15" y="56"/>
                    <a:pt x="40" y="56"/>
                  </a:cubicBezTo>
                  <a:cubicBezTo>
                    <a:pt x="65" y="56"/>
                    <a:pt x="80" y="28"/>
                    <a:pt x="80" y="28"/>
                  </a:cubicBezTo>
                  <a:cubicBezTo>
                    <a:pt x="80" y="28"/>
                    <a:pt x="65" y="0"/>
                    <a:pt x="40" y="0"/>
                  </a:cubicBezTo>
                  <a:close/>
                  <a:moveTo>
                    <a:pt x="40" y="48"/>
                  </a:moveTo>
                  <a:cubicBezTo>
                    <a:pt x="29" y="48"/>
                    <a:pt x="20" y="39"/>
                    <a:pt x="20" y="28"/>
                  </a:cubicBezTo>
                  <a:cubicBezTo>
                    <a:pt x="20" y="17"/>
                    <a:pt x="29" y="8"/>
                    <a:pt x="40" y="8"/>
                  </a:cubicBezTo>
                  <a:cubicBezTo>
                    <a:pt x="51" y="8"/>
                    <a:pt x="60" y="17"/>
                    <a:pt x="60" y="28"/>
                  </a:cubicBezTo>
                  <a:cubicBezTo>
                    <a:pt x="60" y="39"/>
                    <a:pt x="51" y="48"/>
                    <a:pt x="40" y="48"/>
                  </a:cubicBezTo>
                  <a:close/>
                  <a:moveTo>
                    <a:pt x="52" y="28"/>
                  </a:moveTo>
                  <a:cubicBezTo>
                    <a:pt x="52" y="35"/>
                    <a:pt x="46" y="40"/>
                    <a:pt x="40" y="40"/>
                  </a:cubicBezTo>
                  <a:cubicBezTo>
                    <a:pt x="33" y="40"/>
                    <a:pt x="28" y="35"/>
                    <a:pt x="28" y="28"/>
                  </a:cubicBezTo>
                  <a:cubicBezTo>
                    <a:pt x="28" y="22"/>
                    <a:pt x="33" y="16"/>
                    <a:pt x="40" y="16"/>
                  </a:cubicBezTo>
                  <a:cubicBezTo>
                    <a:pt x="46" y="16"/>
                    <a:pt x="52" y="22"/>
                    <a:pt x="52" y="28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3278" tIns="46639" rIns="93278" bIns="4663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" name="Group 29" descr="Overlaid shapes">
            <a:extLst>
              <a:ext uri="{FF2B5EF4-FFF2-40B4-BE49-F238E27FC236}">
                <a16:creationId xmlns:a16="http://schemas.microsoft.com/office/drawing/2014/main" id="{2CB3A728-E6E9-C3A9-9984-8F1F2C9A314A}"/>
              </a:ext>
            </a:extLst>
          </p:cNvPr>
          <p:cNvGrpSpPr/>
          <p:nvPr/>
        </p:nvGrpSpPr>
        <p:grpSpPr>
          <a:xfrm>
            <a:off x="6826525" y="3475085"/>
            <a:ext cx="1591667" cy="477677"/>
            <a:chOff x="9191757" y="2765372"/>
            <a:chExt cx="1592049" cy="4776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ADA393F-8D96-36B4-9E30-2B5EDFAC0735}"/>
                </a:ext>
              </a:extLst>
            </p:cNvPr>
            <p:cNvSpPr/>
            <p:nvPr/>
          </p:nvSpPr>
          <p:spPr>
            <a:xfrm>
              <a:off x="9191757" y="2765372"/>
              <a:ext cx="364601" cy="387189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effectLst/>
          </p:spPr>
          <p:txBody>
            <a:bodyPr lIns="0" tIns="0" rIns="0" bIns="0"/>
            <a:lstStyle/>
            <a:p>
              <a:pPr defTabSz="932597">
                <a:defRPr/>
              </a:pPr>
              <a:endParaRPr lang="en-US" sz="1836" kern="0" dirty="0">
                <a:solidFill>
                  <a:sysClr val="windowText" lastClr="000000"/>
                </a:solidFill>
                <a:latin typeface="Georgia"/>
              </a:endParaRPr>
            </a:p>
          </p:txBody>
        </p:sp>
        <p:sp>
          <p:nvSpPr>
            <p:cNvPr id="32" name="Freeform: Shape 39">
              <a:extLst>
                <a:ext uri="{FF2B5EF4-FFF2-40B4-BE49-F238E27FC236}">
                  <a16:creationId xmlns:a16="http://schemas.microsoft.com/office/drawing/2014/main" id="{152C1C56-BD38-C44A-5B9A-BCB7D7E66E07}"/>
                </a:ext>
              </a:extLst>
            </p:cNvPr>
            <p:cNvSpPr/>
            <p:nvPr/>
          </p:nvSpPr>
          <p:spPr>
            <a:xfrm>
              <a:off x="9492746" y="2855860"/>
              <a:ext cx="1291060" cy="387189"/>
            </a:xfrm>
            <a:custGeom>
              <a:avLst/>
              <a:gdLst>
                <a:gd name="connsiteX0" fmla="*/ 0 w 1291060"/>
                <a:gd name="connsiteY0" fmla="*/ 0 h 387189"/>
                <a:gd name="connsiteX1" fmla="*/ 1291060 w 1291060"/>
                <a:gd name="connsiteY1" fmla="*/ 0 h 387189"/>
                <a:gd name="connsiteX2" fmla="*/ 1291060 w 1291060"/>
                <a:gd name="connsiteY2" fmla="*/ 146768 h 387189"/>
                <a:gd name="connsiteX3" fmla="*/ 1149960 w 1291060"/>
                <a:gd name="connsiteY3" fmla="*/ 387189 h 387189"/>
                <a:gd name="connsiteX4" fmla="*/ 0 w 1291060"/>
                <a:gd name="connsiteY4" fmla="*/ 387189 h 38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1060" h="387189">
                  <a:moveTo>
                    <a:pt x="0" y="0"/>
                  </a:moveTo>
                  <a:lnTo>
                    <a:pt x="1291060" y="0"/>
                  </a:lnTo>
                  <a:lnTo>
                    <a:pt x="1291060" y="146768"/>
                  </a:lnTo>
                  <a:lnTo>
                    <a:pt x="1149960" y="387189"/>
                  </a:lnTo>
                  <a:lnTo>
                    <a:pt x="0" y="38718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square" lIns="0" tIns="0" rIns="0" bIns="0">
              <a:noAutofit/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  <a:latin typeface="Georgia"/>
              </a:endParaRPr>
            </a:p>
          </p:txBody>
        </p:sp>
        <p:sp>
          <p:nvSpPr>
            <p:cNvPr id="33" name="AutoShape 4">
              <a:extLst>
                <a:ext uri="{FF2B5EF4-FFF2-40B4-BE49-F238E27FC236}">
                  <a16:creationId xmlns:a16="http://schemas.microsoft.com/office/drawing/2014/main" id="{5A15E61B-F260-6B94-E35A-70A9E5BA091B}"/>
                </a:ext>
              </a:extLst>
            </p:cNvPr>
            <p:cNvSpPr>
              <a:spLocks/>
            </p:cNvSpPr>
            <p:nvPr/>
          </p:nvSpPr>
          <p:spPr bwMode="auto">
            <a:xfrm rot="21300000" flipV="1">
              <a:off x="9495043" y="2767400"/>
              <a:ext cx="65281" cy="9338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3195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  <a:moveTo>
                    <a:pt x="21600" y="0"/>
                  </a:moveTo>
                </a:path>
              </a:pathLst>
            </a:custGeom>
            <a:solidFill>
              <a:schemeClr val="tx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defTabSz="932597">
                <a:defRPr/>
              </a:pPr>
              <a:endParaRPr lang="en-US" sz="1836" kern="0" dirty="0">
                <a:solidFill>
                  <a:sysClr val="windowText" lastClr="000000"/>
                </a:solidFill>
                <a:latin typeface="Georgia"/>
              </a:endParaRPr>
            </a:p>
          </p:txBody>
        </p:sp>
      </p:grpSp>
      <p:pic>
        <p:nvPicPr>
          <p:cNvPr id="34" name="Picture 33" descr="Logo">
            <a:extLst>
              <a:ext uri="{FF2B5EF4-FFF2-40B4-BE49-F238E27FC236}">
                <a16:creationId xmlns:a16="http://schemas.microsoft.com/office/drawing/2014/main" id="{40357C91-B51A-058F-D8ED-22E9AD451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025" y="3607111"/>
            <a:ext cx="922936" cy="300984"/>
          </a:xfrm>
          <a:prstGeom prst="rect">
            <a:avLst/>
          </a:prstGeom>
        </p:spPr>
      </p:pic>
      <p:graphicFrame>
        <p:nvGraphicFramePr>
          <p:cNvPr id="35" name="Chart 34" descr="Line chart">
            <a:extLst>
              <a:ext uri="{FF2B5EF4-FFF2-40B4-BE49-F238E27FC236}">
                <a16:creationId xmlns:a16="http://schemas.microsoft.com/office/drawing/2014/main" id="{F1A7DA4F-F630-50EC-B371-DE46840920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6613528"/>
              </p:ext>
            </p:extLst>
          </p:nvPr>
        </p:nvGraphicFramePr>
        <p:xfrm>
          <a:off x="6454452" y="3236132"/>
          <a:ext cx="3338859" cy="3289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6" name="Freeform 127" descr="Computer monitor outline">
            <a:extLst>
              <a:ext uri="{FF2B5EF4-FFF2-40B4-BE49-F238E27FC236}">
                <a16:creationId xmlns:a16="http://schemas.microsoft.com/office/drawing/2014/main" id="{949911D3-AFE4-7C51-60C4-EED64E2E40A8}"/>
              </a:ext>
            </a:extLst>
          </p:cNvPr>
          <p:cNvSpPr>
            <a:spLocks noChangeAspect="1"/>
          </p:cNvSpPr>
          <p:nvPr/>
        </p:nvSpPr>
        <p:spPr bwMode="black">
          <a:xfrm>
            <a:off x="5470177" y="4694575"/>
            <a:ext cx="2326273" cy="1830769"/>
          </a:xfrm>
          <a:custGeom>
            <a:avLst/>
            <a:gdLst>
              <a:gd name="connsiteX0" fmla="*/ 427036 w 1971675"/>
              <a:gd name="connsiteY0" fmla="*/ 1374775 h 1409700"/>
              <a:gd name="connsiteX1" fmla="*/ 1544636 w 1971675"/>
              <a:gd name="connsiteY1" fmla="*/ 1374775 h 1409700"/>
              <a:gd name="connsiteX2" fmla="*/ 1544636 w 1971675"/>
              <a:gd name="connsiteY2" fmla="*/ 1409700 h 1409700"/>
              <a:gd name="connsiteX3" fmla="*/ 427036 w 1971675"/>
              <a:gd name="connsiteY3" fmla="*/ 1409700 h 1409700"/>
              <a:gd name="connsiteX4" fmla="*/ 104775 w 1971675"/>
              <a:gd name="connsiteY4" fmla="*/ 104775 h 1409700"/>
              <a:gd name="connsiteX5" fmla="*/ 104775 w 1971675"/>
              <a:gd name="connsiteY5" fmla="*/ 1028700 h 1409700"/>
              <a:gd name="connsiteX6" fmla="*/ 761999 w 1971675"/>
              <a:gd name="connsiteY6" fmla="*/ 1028700 h 1409700"/>
              <a:gd name="connsiteX7" fmla="*/ 1198562 w 1971675"/>
              <a:gd name="connsiteY7" fmla="*/ 1028700 h 1409700"/>
              <a:gd name="connsiteX8" fmla="*/ 1879600 w 1971675"/>
              <a:gd name="connsiteY8" fmla="*/ 1028700 h 1409700"/>
              <a:gd name="connsiteX9" fmla="*/ 1879600 w 1971675"/>
              <a:gd name="connsiteY9" fmla="*/ 104775 h 1409700"/>
              <a:gd name="connsiteX10" fmla="*/ 985837 w 1971675"/>
              <a:gd name="connsiteY10" fmla="*/ 23812 h 1409700"/>
              <a:gd name="connsiteX11" fmla="*/ 957262 w 1971675"/>
              <a:gd name="connsiteY11" fmla="*/ 46831 h 1409700"/>
              <a:gd name="connsiteX12" fmla="*/ 985837 w 1971675"/>
              <a:gd name="connsiteY12" fmla="*/ 69850 h 1409700"/>
              <a:gd name="connsiteX13" fmla="*/ 1014412 w 1971675"/>
              <a:gd name="connsiteY13" fmla="*/ 46831 h 1409700"/>
              <a:gd name="connsiteX14" fmla="*/ 985837 w 1971675"/>
              <a:gd name="connsiteY14" fmla="*/ 23812 h 1409700"/>
              <a:gd name="connsiteX15" fmla="*/ 103772 w 1971675"/>
              <a:gd name="connsiteY15" fmla="*/ 0 h 1409700"/>
              <a:gd name="connsiteX16" fmla="*/ 1856372 w 1971675"/>
              <a:gd name="connsiteY16" fmla="*/ 0 h 1409700"/>
              <a:gd name="connsiteX17" fmla="*/ 1971675 w 1971675"/>
              <a:gd name="connsiteY17" fmla="*/ 103909 h 1409700"/>
              <a:gd name="connsiteX18" fmla="*/ 1971675 w 1971675"/>
              <a:gd name="connsiteY18" fmla="*/ 1027546 h 1409700"/>
              <a:gd name="connsiteX19" fmla="*/ 1856372 w 1971675"/>
              <a:gd name="connsiteY19" fmla="*/ 1143000 h 1409700"/>
              <a:gd name="connsiteX20" fmla="*/ 1277877 w 1971675"/>
              <a:gd name="connsiteY20" fmla="*/ 1143000 h 1409700"/>
              <a:gd name="connsiteX21" fmla="*/ 1198562 w 1971675"/>
              <a:gd name="connsiteY21" fmla="*/ 1143000 h 1409700"/>
              <a:gd name="connsiteX22" fmla="*/ 1198562 w 1971675"/>
              <a:gd name="connsiteY22" fmla="*/ 1212850 h 1409700"/>
              <a:gd name="connsiteX23" fmla="*/ 1198562 w 1971675"/>
              <a:gd name="connsiteY23" fmla="*/ 1258887 h 1409700"/>
              <a:gd name="connsiteX24" fmla="*/ 1452561 w 1971675"/>
              <a:gd name="connsiteY24" fmla="*/ 1258887 h 1409700"/>
              <a:gd name="connsiteX25" fmla="*/ 1544636 w 1971675"/>
              <a:gd name="connsiteY25" fmla="*/ 1374774 h 1409700"/>
              <a:gd name="connsiteX26" fmla="*/ 427036 w 1971675"/>
              <a:gd name="connsiteY26" fmla="*/ 1374774 h 1409700"/>
              <a:gd name="connsiteX27" fmla="*/ 519111 w 1971675"/>
              <a:gd name="connsiteY27" fmla="*/ 1258887 h 1409700"/>
              <a:gd name="connsiteX28" fmla="*/ 761999 w 1971675"/>
              <a:gd name="connsiteY28" fmla="*/ 1258887 h 1409700"/>
              <a:gd name="connsiteX29" fmla="*/ 761999 w 1971675"/>
              <a:gd name="connsiteY29" fmla="*/ 1212850 h 1409700"/>
              <a:gd name="connsiteX30" fmla="*/ 761999 w 1971675"/>
              <a:gd name="connsiteY30" fmla="*/ 1143000 h 1409700"/>
              <a:gd name="connsiteX31" fmla="*/ 673281 w 1971675"/>
              <a:gd name="connsiteY31" fmla="*/ 1143000 h 1409700"/>
              <a:gd name="connsiteX32" fmla="*/ 103772 w 1971675"/>
              <a:gd name="connsiteY32" fmla="*/ 1143000 h 1409700"/>
              <a:gd name="connsiteX33" fmla="*/ 0 w 1971675"/>
              <a:gd name="connsiteY33" fmla="*/ 1027546 h 1409700"/>
              <a:gd name="connsiteX34" fmla="*/ 0 w 1971675"/>
              <a:gd name="connsiteY34" fmla="*/ 103909 h 1409700"/>
              <a:gd name="connsiteX35" fmla="*/ 103772 w 1971675"/>
              <a:gd name="connsiteY35" fmla="*/ 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71675" h="1409700">
                <a:moveTo>
                  <a:pt x="427036" y="1374775"/>
                </a:moveTo>
                <a:lnTo>
                  <a:pt x="1544636" y="1374775"/>
                </a:lnTo>
                <a:lnTo>
                  <a:pt x="1544636" y="1409700"/>
                </a:lnTo>
                <a:lnTo>
                  <a:pt x="427036" y="1409700"/>
                </a:lnTo>
                <a:close/>
                <a:moveTo>
                  <a:pt x="104775" y="104775"/>
                </a:moveTo>
                <a:lnTo>
                  <a:pt x="104775" y="1028700"/>
                </a:lnTo>
                <a:lnTo>
                  <a:pt x="761999" y="1028700"/>
                </a:lnTo>
                <a:lnTo>
                  <a:pt x="1198562" y="1028700"/>
                </a:lnTo>
                <a:lnTo>
                  <a:pt x="1879600" y="1028700"/>
                </a:lnTo>
                <a:lnTo>
                  <a:pt x="1879600" y="104775"/>
                </a:lnTo>
                <a:close/>
                <a:moveTo>
                  <a:pt x="985837" y="23812"/>
                </a:moveTo>
                <a:cubicBezTo>
                  <a:pt x="970055" y="23812"/>
                  <a:pt x="957262" y="34118"/>
                  <a:pt x="957262" y="46831"/>
                </a:cubicBezTo>
                <a:cubicBezTo>
                  <a:pt x="957262" y="59544"/>
                  <a:pt x="970055" y="69850"/>
                  <a:pt x="985837" y="69850"/>
                </a:cubicBezTo>
                <a:cubicBezTo>
                  <a:pt x="1001619" y="69850"/>
                  <a:pt x="1014412" y="59544"/>
                  <a:pt x="1014412" y="46831"/>
                </a:cubicBezTo>
                <a:cubicBezTo>
                  <a:pt x="1014412" y="34118"/>
                  <a:pt x="1001619" y="23812"/>
                  <a:pt x="985837" y="23812"/>
                </a:cubicBezTo>
                <a:close/>
                <a:moveTo>
                  <a:pt x="103772" y="0"/>
                </a:moveTo>
                <a:cubicBezTo>
                  <a:pt x="1856372" y="0"/>
                  <a:pt x="1856372" y="0"/>
                  <a:pt x="1856372" y="0"/>
                </a:cubicBezTo>
                <a:cubicBezTo>
                  <a:pt x="1925554" y="0"/>
                  <a:pt x="1971675" y="46182"/>
                  <a:pt x="1971675" y="103909"/>
                </a:cubicBezTo>
                <a:lnTo>
                  <a:pt x="1971675" y="1027546"/>
                </a:lnTo>
                <a:cubicBezTo>
                  <a:pt x="1971675" y="1085273"/>
                  <a:pt x="1925554" y="1143000"/>
                  <a:pt x="1856372" y="1143000"/>
                </a:cubicBezTo>
                <a:cubicBezTo>
                  <a:pt x="1637297" y="1143000"/>
                  <a:pt x="1445606" y="1143000"/>
                  <a:pt x="1277877" y="1143000"/>
                </a:cubicBezTo>
                <a:lnTo>
                  <a:pt x="1198562" y="1143000"/>
                </a:lnTo>
                <a:lnTo>
                  <a:pt x="1198562" y="1212850"/>
                </a:lnTo>
                <a:lnTo>
                  <a:pt x="1198562" y="1258887"/>
                </a:lnTo>
                <a:lnTo>
                  <a:pt x="1452561" y="1258887"/>
                </a:lnTo>
                <a:lnTo>
                  <a:pt x="1544636" y="1374774"/>
                </a:lnTo>
                <a:lnTo>
                  <a:pt x="427036" y="1374774"/>
                </a:lnTo>
                <a:lnTo>
                  <a:pt x="519111" y="1258887"/>
                </a:lnTo>
                <a:lnTo>
                  <a:pt x="761999" y="1258887"/>
                </a:lnTo>
                <a:lnTo>
                  <a:pt x="761999" y="1212850"/>
                </a:lnTo>
                <a:lnTo>
                  <a:pt x="761999" y="1143000"/>
                </a:lnTo>
                <a:lnTo>
                  <a:pt x="673281" y="1143000"/>
                </a:lnTo>
                <a:cubicBezTo>
                  <a:pt x="103772" y="1143000"/>
                  <a:pt x="103772" y="1143000"/>
                  <a:pt x="103772" y="1143000"/>
                </a:cubicBezTo>
                <a:cubicBezTo>
                  <a:pt x="46121" y="1143000"/>
                  <a:pt x="0" y="1085273"/>
                  <a:pt x="0" y="1027546"/>
                </a:cubicBezTo>
                <a:cubicBezTo>
                  <a:pt x="0" y="103909"/>
                  <a:pt x="0" y="103909"/>
                  <a:pt x="0" y="103909"/>
                </a:cubicBezTo>
                <a:cubicBezTo>
                  <a:pt x="0" y="46182"/>
                  <a:pt x="46121" y="0"/>
                  <a:pt x="103772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6FA81A-CBA1-7C71-2DC6-6FA64897E38D}"/>
              </a:ext>
            </a:extLst>
          </p:cNvPr>
          <p:cNvSpPr txBox="1"/>
          <p:nvPr/>
        </p:nvSpPr>
        <p:spPr>
          <a:xfrm>
            <a:off x="1291490" y="3140968"/>
            <a:ext cx="408284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20" normalizeH="0" baseline="0" noProof="0" dirty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Analysis and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spc="-20" dirty="0">
                <a:solidFill>
                  <a:schemeClr val="tx2">
                    <a:lumMod val="65000"/>
                    <a:lumOff val="35000"/>
                  </a:schemeClr>
                </a:solidFill>
                <a:latin typeface="Segoe UI"/>
              </a:rPr>
              <a:t>Information Visualization</a:t>
            </a:r>
            <a:endParaRPr kumimoji="0" lang="en-US" sz="4000" b="1" i="0" u="none" strike="noStrike" kern="1200" cap="none" spc="-20" normalizeH="0" baseline="0" noProof="0" dirty="0">
              <a:ln>
                <a:noFill/>
              </a:ln>
              <a:solidFill>
                <a:schemeClr val="tx2">
                  <a:lumMod val="65000"/>
                  <a:lumOff val="3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TextBox 41">
            <a:hlinkClick r:id="rId4"/>
            <a:extLst>
              <a:ext uri="{FF2B5EF4-FFF2-40B4-BE49-F238E27FC236}">
                <a16:creationId xmlns:a16="http://schemas.microsoft.com/office/drawing/2014/main" id="{D97CE3A0-45EC-9F93-F843-2B7E85DA5640}"/>
              </a:ext>
            </a:extLst>
          </p:cNvPr>
          <p:cNvSpPr txBox="1"/>
          <p:nvPr/>
        </p:nvSpPr>
        <p:spPr>
          <a:xfrm>
            <a:off x="1411918" y="5619937"/>
            <a:ext cx="2664879" cy="329343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/>
              <a:t>Term Project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 | </a:t>
            </a:r>
            <a:r>
              <a:rPr lang="en-US" sz="1200" kern="0" dirty="0"/>
              <a:t>CPSC 101 W23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812" y="1844824"/>
            <a:ext cx="7344816" cy="3975038"/>
          </a:xfrm>
        </p:spPr>
        <p:txBody>
          <a:bodyPr>
            <a:noAutofit/>
          </a:bodyPr>
          <a:lstStyle/>
          <a:p>
            <a:r>
              <a:rPr lang="en-US" sz="32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 visualization is the practice of translating information into a visual context, such as a map or graph, to make data easier for the human brain to understand and pull insights from. </a:t>
            </a:r>
          </a:p>
          <a:p>
            <a:r>
              <a:rPr lang="en-US" sz="32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main goal of data visualization is to make it easier to identify patterns, trends, and outliers in large data sets.</a:t>
            </a:r>
            <a:r>
              <a:rPr lang="en-PH" sz="3200" dirty="0">
                <a:effectLst/>
              </a:rPr>
              <a:t> </a:t>
            </a:r>
            <a:endParaRPr lang="en-US" sz="3200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5FC857FE-EE28-F91B-14C4-D207F77CB6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8207871"/>
              </p:ext>
            </p:extLst>
          </p:nvPr>
        </p:nvGraphicFramePr>
        <p:xfrm>
          <a:off x="8270527" y="1571354"/>
          <a:ext cx="3224487" cy="19296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4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1184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9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9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9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6" descr="Clustered combination chart representing 2 series and 1 line in 4 categories">
            <a:extLst>
              <a:ext uri="{FF2B5EF4-FFF2-40B4-BE49-F238E27FC236}">
                <a16:creationId xmlns:a16="http://schemas.microsoft.com/office/drawing/2014/main" id="{FBDF951B-C2BF-7BD7-5BCE-5A683380B7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9414541"/>
              </p:ext>
            </p:extLst>
          </p:nvPr>
        </p:nvGraphicFramePr>
        <p:xfrm>
          <a:off x="8254652" y="3789040"/>
          <a:ext cx="3292623" cy="2274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7829" y="2132856"/>
            <a:ext cx="8043344" cy="4343400"/>
          </a:xfrm>
        </p:spPr>
        <p:txBody>
          <a:bodyPr>
            <a:noAutofit/>
          </a:bodyPr>
          <a:lstStyle/>
          <a:p>
            <a:r>
              <a:rPr lang="en-US" sz="2800" kern="0" dirty="0">
                <a:latin typeface="Calibri" panose="020F0502020204030204" pitchFamily="34" charset="0"/>
              </a:rPr>
              <a:t>To effectively communicate information in a universal manner using visual information</a:t>
            </a:r>
            <a:endParaRPr lang="en-PH" sz="2800" kern="0" dirty="0">
              <a:latin typeface="Calibri" panose="020F0502020204030204" pitchFamily="34" charset="0"/>
            </a:endParaRPr>
          </a:p>
          <a:p>
            <a:r>
              <a:rPr lang="en-US" sz="2800" kern="0" dirty="0">
                <a:latin typeface="Calibri" panose="020F0502020204030204" pitchFamily="34" charset="0"/>
              </a:rPr>
              <a:t>To pinpoint areas that need to be improved or need more attention</a:t>
            </a:r>
            <a:endParaRPr lang="en-PH" sz="2800" kern="0" dirty="0">
              <a:latin typeface="Calibri" panose="020F0502020204030204" pitchFamily="34" charset="0"/>
            </a:endParaRPr>
          </a:p>
          <a:p>
            <a:r>
              <a:rPr lang="en-US" sz="2800" kern="0" dirty="0">
                <a:latin typeface="Calibri" panose="020F0502020204030204" pitchFamily="34" charset="0"/>
              </a:rPr>
              <a:t>To help organizations in increased understanding of the next steps that must be taken</a:t>
            </a:r>
            <a:endParaRPr lang="en-PH" sz="2800" kern="0" dirty="0">
              <a:latin typeface="Calibri" panose="020F0502020204030204" pitchFamily="34" charset="0"/>
            </a:endParaRPr>
          </a:p>
          <a:p>
            <a:pPr>
              <a:spcAft>
                <a:spcPts val="1000"/>
              </a:spcAft>
            </a:pPr>
            <a:r>
              <a:rPr lang="en-US" sz="2800" kern="0" dirty="0">
                <a:latin typeface="Calibri" panose="020F0502020204030204" pitchFamily="34" charset="0"/>
              </a:rPr>
              <a:t>To help audience absorb information quickly, improve insights and make faster decisions</a:t>
            </a:r>
            <a:endParaRPr lang="en-PH" sz="2800" kern="0" dirty="0">
              <a:latin typeface="Calibri" panose="020F0502020204030204" pitchFamily="34" charset="0"/>
            </a:endParaRPr>
          </a:p>
        </p:txBody>
      </p:sp>
      <p:grpSp>
        <p:nvGrpSpPr>
          <p:cNvPr id="23" name="Group 22" descr="Chart with description of what chart shows and an icon">
            <a:extLst>
              <a:ext uri="{FF2B5EF4-FFF2-40B4-BE49-F238E27FC236}">
                <a16:creationId xmlns:a16="http://schemas.microsoft.com/office/drawing/2014/main" id="{B89C1D15-A365-8B4E-2A02-2AC6AD8F75A1}"/>
              </a:ext>
            </a:extLst>
          </p:cNvPr>
          <p:cNvGrpSpPr/>
          <p:nvPr/>
        </p:nvGrpSpPr>
        <p:grpSpPr>
          <a:xfrm>
            <a:off x="8326660" y="919027"/>
            <a:ext cx="3358108" cy="1789893"/>
            <a:chOff x="11082537" y="-737221"/>
            <a:chExt cx="3465040" cy="193390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96298D6-901B-F12A-83CE-F55D418074F1}"/>
                </a:ext>
              </a:extLst>
            </p:cNvPr>
            <p:cNvSpPr txBox="1"/>
            <p:nvPr/>
          </p:nvSpPr>
          <p:spPr>
            <a:xfrm>
              <a:off x="11082537" y="-181543"/>
              <a:ext cx="34650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6.5 out of 10 people </a:t>
              </a:r>
              <a:b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remember what they see…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F662FA0-8D0C-71F9-5B5E-60F55EC84D32}"/>
                </a:ext>
              </a:extLst>
            </p:cNvPr>
            <p:cNvGrpSpPr/>
            <p:nvPr/>
          </p:nvGrpSpPr>
          <p:grpSpPr>
            <a:xfrm>
              <a:off x="11136071" y="539391"/>
              <a:ext cx="3411506" cy="657297"/>
              <a:chOff x="4945154" y="2949891"/>
              <a:chExt cx="3411506" cy="657297"/>
            </a:xfrm>
          </p:grpSpPr>
          <p:sp>
            <p:nvSpPr>
              <p:cNvPr id="27" name="Freeform: Shape 11">
                <a:extLst>
                  <a:ext uri="{FF2B5EF4-FFF2-40B4-BE49-F238E27FC236}">
                    <a16:creationId xmlns:a16="http://schemas.microsoft.com/office/drawing/2014/main" id="{DCA6FB2C-A387-18DA-FC70-4FDDDE0C4C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22336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50000">
                    <a:srgbClr val="6EAA2E"/>
                  </a:gs>
                  <a:gs pos="50000">
                    <a:srgbClr val="1FBCEF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8" name="Freeform: Shape 12">
                <a:extLst>
                  <a:ext uri="{FF2B5EF4-FFF2-40B4-BE49-F238E27FC236}">
                    <a16:creationId xmlns:a16="http://schemas.microsoft.com/office/drawing/2014/main" id="{8593064B-E4AA-8A84-CCFF-5879F87C36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37548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9" name="Freeform: Shape 13">
                <a:extLst>
                  <a:ext uri="{FF2B5EF4-FFF2-40B4-BE49-F238E27FC236}">
                    <a16:creationId xmlns:a16="http://schemas.microsoft.com/office/drawing/2014/main" id="{AE6BFF6F-9672-D649-92A2-6C0BEA45B1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91351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0" name="Freeform: Shape 14">
                <a:extLst>
                  <a:ext uri="{FF2B5EF4-FFF2-40B4-BE49-F238E27FC236}">
                    <a16:creationId xmlns:a16="http://schemas.microsoft.com/office/drawing/2014/main" id="{53129658-D8C3-3AAC-4B20-3946EBE51E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45154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15">
                <a:extLst>
                  <a:ext uri="{FF2B5EF4-FFF2-40B4-BE49-F238E27FC236}">
                    <a16:creationId xmlns:a16="http://schemas.microsoft.com/office/drawing/2014/main" id="{562DE5A9-0B59-6D5A-3D5F-D5251EBEBC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6139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16">
                <a:extLst>
                  <a:ext uri="{FF2B5EF4-FFF2-40B4-BE49-F238E27FC236}">
                    <a16:creationId xmlns:a16="http://schemas.microsoft.com/office/drawing/2014/main" id="{8AEAAE26-D0F4-4F84-3345-35A0F4F935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29942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" name="Freeform: Shape 17">
                <a:extLst>
                  <a:ext uri="{FF2B5EF4-FFF2-40B4-BE49-F238E27FC236}">
                    <a16:creationId xmlns:a16="http://schemas.microsoft.com/office/drawing/2014/main" id="{40338927-2562-4041-95EB-916F0B5181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3745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" name="Freeform: Shape 18">
                <a:extLst>
                  <a:ext uri="{FF2B5EF4-FFF2-40B4-BE49-F238E27FC236}">
                    <a16:creationId xmlns:a16="http://schemas.microsoft.com/office/drawing/2014/main" id="{BCE6284B-73C6-AE46-343C-0A72C623AA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60926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19">
                <a:extLst>
                  <a:ext uri="{FF2B5EF4-FFF2-40B4-BE49-F238E27FC236}">
                    <a16:creationId xmlns:a16="http://schemas.microsoft.com/office/drawing/2014/main" id="{149C2304-2929-1A03-3C4A-FDAD275BFA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14730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" name="Freeform: Shape 20">
                <a:extLst>
                  <a:ext uri="{FF2B5EF4-FFF2-40B4-BE49-F238E27FC236}">
                    <a16:creationId xmlns:a16="http://schemas.microsoft.com/office/drawing/2014/main" id="{7A22019E-501F-87A1-EC6A-91D0C35B51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68533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6" name="Freeform 118">
              <a:extLst>
                <a:ext uri="{FF2B5EF4-FFF2-40B4-BE49-F238E27FC236}">
                  <a16:creationId xmlns:a16="http://schemas.microsoft.com/office/drawing/2014/main" id="{98E5D255-7B9E-7128-5E4D-13E513E8670D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11134535" y="-737221"/>
              <a:ext cx="695465" cy="481075"/>
            </a:xfrm>
            <a:custGeom>
              <a:avLst/>
              <a:gdLst>
                <a:gd name="T0" fmla="*/ 40 w 80"/>
                <a:gd name="T1" fmla="*/ 0 h 56"/>
                <a:gd name="T2" fmla="*/ 0 w 80"/>
                <a:gd name="T3" fmla="*/ 28 h 56"/>
                <a:gd name="T4" fmla="*/ 40 w 80"/>
                <a:gd name="T5" fmla="*/ 56 h 56"/>
                <a:gd name="T6" fmla="*/ 80 w 80"/>
                <a:gd name="T7" fmla="*/ 28 h 56"/>
                <a:gd name="T8" fmla="*/ 40 w 80"/>
                <a:gd name="T9" fmla="*/ 0 h 56"/>
                <a:gd name="T10" fmla="*/ 40 w 80"/>
                <a:gd name="T11" fmla="*/ 48 h 56"/>
                <a:gd name="T12" fmla="*/ 20 w 80"/>
                <a:gd name="T13" fmla="*/ 28 h 56"/>
                <a:gd name="T14" fmla="*/ 40 w 80"/>
                <a:gd name="T15" fmla="*/ 8 h 56"/>
                <a:gd name="T16" fmla="*/ 60 w 80"/>
                <a:gd name="T17" fmla="*/ 28 h 56"/>
                <a:gd name="T18" fmla="*/ 40 w 80"/>
                <a:gd name="T19" fmla="*/ 48 h 56"/>
                <a:gd name="T20" fmla="*/ 52 w 80"/>
                <a:gd name="T21" fmla="*/ 28 h 56"/>
                <a:gd name="T22" fmla="*/ 40 w 80"/>
                <a:gd name="T23" fmla="*/ 40 h 56"/>
                <a:gd name="T24" fmla="*/ 28 w 80"/>
                <a:gd name="T25" fmla="*/ 28 h 56"/>
                <a:gd name="T26" fmla="*/ 40 w 80"/>
                <a:gd name="T27" fmla="*/ 16 h 56"/>
                <a:gd name="T28" fmla="*/ 52 w 80"/>
                <a:gd name="T29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56">
                  <a:moveTo>
                    <a:pt x="40" y="0"/>
                  </a:moveTo>
                  <a:cubicBezTo>
                    <a:pt x="15" y="0"/>
                    <a:pt x="0" y="28"/>
                    <a:pt x="0" y="28"/>
                  </a:cubicBezTo>
                  <a:cubicBezTo>
                    <a:pt x="0" y="28"/>
                    <a:pt x="15" y="56"/>
                    <a:pt x="40" y="56"/>
                  </a:cubicBezTo>
                  <a:cubicBezTo>
                    <a:pt x="65" y="56"/>
                    <a:pt x="80" y="28"/>
                    <a:pt x="80" y="28"/>
                  </a:cubicBezTo>
                  <a:cubicBezTo>
                    <a:pt x="80" y="28"/>
                    <a:pt x="65" y="0"/>
                    <a:pt x="40" y="0"/>
                  </a:cubicBezTo>
                  <a:close/>
                  <a:moveTo>
                    <a:pt x="40" y="48"/>
                  </a:moveTo>
                  <a:cubicBezTo>
                    <a:pt x="29" y="48"/>
                    <a:pt x="20" y="39"/>
                    <a:pt x="20" y="28"/>
                  </a:cubicBezTo>
                  <a:cubicBezTo>
                    <a:pt x="20" y="17"/>
                    <a:pt x="29" y="8"/>
                    <a:pt x="40" y="8"/>
                  </a:cubicBezTo>
                  <a:cubicBezTo>
                    <a:pt x="51" y="8"/>
                    <a:pt x="60" y="17"/>
                    <a:pt x="60" y="28"/>
                  </a:cubicBezTo>
                  <a:cubicBezTo>
                    <a:pt x="60" y="39"/>
                    <a:pt x="51" y="48"/>
                    <a:pt x="40" y="48"/>
                  </a:cubicBezTo>
                  <a:close/>
                  <a:moveTo>
                    <a:pt x="52" y="28"/>
                  </a:moveTo>
                  <a:cubicBezTo>
                    <a:pt x="52" y="35"/>
                    <a:pt x="46" y="40"/>
                    <a:pt x="40" y="40"/>
                  </a:cubicBezTo>
                  <a:cubicBezTo>
                    <a:pt x="33" y="40"/>
                    <a:pt x="28" y="35"/>
                    <a:pt x="28" y="28"/>
                  </a:cubicBezTo>
                  <a:cubicBezTo>
                    <a:pt x="28" y="22"/>
                    <a:pt x="33" y="16"/>
                    <a:pt x="40" y="16"/>
                  </a:cubicBezTo>
                  <a:cubicBezTo>
                    <a:pt x="46" y="16"/>
                    <a:pt x="52" y="22"/>
                    <a:pt x="52" y="28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3278" tIns="46639" rIns="93278" bIns="4663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55D9332-DBF2-43E5-A952-B91EE55F9F1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Blank slide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A311FDA-F5E6-9642-E341-A7CBB0E8DB98}"/>
              </a:ext>
            </a:extLst>
          </p:cNvPr>
          <p:cNvSpPr txBox="1">
            <a:spLocks/>
          </p:cNvSpPr>
          <p:nvPr/>
        </p:nvSpPr>
        <p:spPr>
          <a:xfrm>
            <a:off x="1217612" y="2564904"/>
            <a:ext cx="9753600" cy="132556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Term project</a:t>
            </a:r>
          </a:p>
          <a:p>
            <a:pPr algn="ctr"/>
            <a:r>
              <a:rPr lang="en-US" dirty="0"/>
              <a:t>CPSC 101 W23</a:t>
            </a:r>
          </a:p>
        </p:txBody>
      </p:sp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519741"/>
            <a:ext cx="9753600" cy="1325562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Social Media Screen Time analysis and Apps Usage distribution</a:t>
            </a:r>
          </a:p>
        </p:txBody>
      </p:sp>
      <p:pic>
        <p:nvPicPr>
          <p:cNvPr id="26" name="Content Placeholder 2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7C7D109-7841-283F-7436-B0A973E590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650" y="2095499"/>
            <a:ext cx="2081162" cy="3951573"/>
          </a:xfrm>
        </p:spPr>
      </p:pic>
      <p:pic>
        <p:nvPicPr>
          <p:cNvPr id="32" name="Content Placeholder 3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212D0F3-8D95-DBA6-87EA-708DB9C4BC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771" y="2189528"/>
            <a:ext cx="5355729" cy="4119791"/>
          </a:xfrm>
        </p:spPr>
      </p:pic>
    </p:spTree>
    <p:extLst>
      <p:ext uri="{BB962C8B-B14F-4D97-AF65-F5344CB8AC3E}">
        <p14:creationId xmlns:p14="http://schemas.microsoft.com/office/powerpoint/2010/main" val="14935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8" y="2348880"/>
            <a:ext cx="4861133" cy="3823320"/>
          </a:xfrm>
        </p:spPr>
        <p:txBody>
          <a:bodyPr>
            <a:normAutofit/>
          </a:bodyPr>
          <a:lstStyle/>
          <a:p>
            <a:r>
              <a:rPr lang="en-US" sz="2800" dirty="0"/>
              <a:t>Data set collection</a:t>
            </a:r>
          </a:p>
          <a:p>
            <a:r>
              <a:rPr lang="en-US" sz="2800" dirty="0"/>
              <a:t>Data validation and clean up</a:t>
            </a:r>
          </a:p>
          <a:p>
            <a:r>
              <a:rPr lang="en-US" sz="2800" dirty="0"/>
              <a:t>Coding, debugging and creating </a:t>
            </a:r>
            <a:r>
              <a:rPr lang="en-US" sz="2800" dirty="0" err="1"/>
              <a:t>Jupyter</a:t>
            </a:r>
            <a:r>
              <a:rPr lang="en-US" sz="2800" dirty="0"/>
              <a:t> notebook</a:t>
            </a:r>
          </a:p>
        </p:txBody>
      </p:sp>
      <p:graphicFrame>
        <p:nvGraphicFramePr>
          <p:cNvPr id="5" name="Content Placeholder 4" descr="Step down process diagram showing sequence of 3 steps in descending order with task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54218319"/>
              </p:ext>
            </p:extLst>
          </p:nvPr>
        </p:nvGraphicFramePr>
        <p:xfrm>
          <a:off x="7102524" y="1772816"/>
          <a:ext cx="3724673" cy="3607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783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4213" y="4797152"/>
            <a:ext cx="3886200" cy="1151384"/>
          </a:xfrm>
        </p:spPr>
        <p:txBody>
          <a:bodyPr/>
          <a:lstStyle/>
          <a:p>
            <a:r>
              <a:rPr lang="en-US" dirty="0"/>
              <a:t>Libraries used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40908" y="476672"/>
            <a:ext cx="6570127" cy="612068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b="1" dirty="0"/>
              <a:t>Pandas and </a:t>
            </a:r>
            <a:r>
              <a:rPr lang="en-US" b="1" dirty="0" err="1"/>
              <a:t>Numpy</a:t>
            </a:r>
            <a:r>
              <a:rPr lang="en-PH" b="1" dirty="0"/>
              <a:t> </a:t>
            </a:r>
          </a:p>
          <a:p>
            <a:r>
              <a:rPr lang="en-US" dirty="0"/>
              <a:t>Adds support for large, multi-dimensional arrays and matrices, along with a large collection of high-level mathematical functions</a:t>
            </a:r>
            <a:r>
              <a:rPr lang="en-PH" dirty="0"/>
              <a:t> </a:t>
            </a:r>
          </a:p>
          <a:p>
            <a:pPr marL="45720" indent="0">
              <a:buNone/>
            </a:pPr>
            <a:r>
              <a:rPr lang="en-US" b="1" dirty="0"/>
              <a:t>Seaborn </a:t>
            </a:r>
            <a:endParaRPr lang="en-PH" b="1" dirty="0"/>
          </a:p>
          <a:p>
            <a:r>
              <a:rPr lang="en-US" dirty="0"/>
              <a:t>Pulls data out of HTML and XML files. Provides a high-level interface for drawing attractive and informative statistical graphics</a:t>
            </a:r>
            <a:endParaRPr lang="en-PH" dirty="0"/>
          </a:p>
          <a:p>
            <a:pPr marL="45720" indent="0">
              <a:buNone/>
            </a:pPr>
            <a:r>
              <a:rPr lang="en-US" b="1" dirty="0"/>
              <a:t>Matplotlib</a:t>
            </a:r>
            <a:r>
              <a:rPr lang="en-PH" b="1" dirty="0"/>
              <a:t> </a:t>
            </a:r>
          </a:p>
          <a:p>
            <a:r>
              <a:rPr lang="en-US" dirty="0"/>
              <a:t>Comprehensive library for creating static, animated, and interactive visualizations in Python</a:t>
            </a:r>
            <a:r>
              <a:rPr lang="en-PH" dirty="0"/>
              <a:t> </a:t>
            </a:r>
          </a:p>
          <a:p>
            <a:endParaRPr lang="en-PH" dirty="0">
              <a:latin typeface="Calibri" panose="020F0502020204030204" pitchFamily="34" charset="0"/>
            </a:endParaRPr>
          </a:p>
          <a:p>
            <a:endParaRPr lang="en-PH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9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anchor="b">
            <a:normAutofit/>
          </a:bodyPr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pic>
        <p:nvPicPr>
          <p:cNvPr id="12" name="Picture Placeholder 11" descr="Chart, pie chart&#10;&#10;Description automatically generated">
            <a:extLst>
              <a:ext uri="{FF2B5EF4-FFF2-40B4-BE49-F238E27FC236}">
                <a16:creationId xmlns:a16="http://schemas.microsoft.com/office/drawing/2014/main" id="{C191559E-6F04-DE77-F2E1-38E60C5C88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279" y="2423075"/>
            <a:ext cx="4708734" cy="3154850"/>
          </a:xfrm>
          <a:noFill/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4906DE2-DE37-48E4-D75E-75861C995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4452" y="1828800"/>
            <a:ext cx="5040560" cy="43434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import pandas as pd</a:t>
            </a:r>
          </a:p>
          <a:p>
            <a:pPr marL="45720" indent="0">
              <a:buNone/>
            </a:pP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numpy</a:t>
            </a: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as np</a:t>
            </a:r>
          </a:p>
          <a:p>
            <a:pPr marL="45720" indent="0">
              <a:buNone/>
            </a:pP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plotly.express</a:t>
            </a: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as </a:t>
            </a:r>
            <a:r>
              <a:rPr lang="en-US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px</a:t>
            </a:r>
            <a:endParaRPr lang="en-US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plotly.graph_objects</a:t>
            </a: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as go</a:t>
            </a:r>
          </a:p>
          <a:p>
            <a:pPr marL="45720" indent="0">
              <a:buNone/>
            </a:pP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import seaborn as </a:t>
            </a:r>
            <a:r>
              <a:rPr lang="en-US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sns</a:t>
            </a:r>
            <a:endParaRPr lang="en-US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matplotlib.pyplot</a:t>
            </a: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as </a:t>
            </a:r>
            <a:r>
              <a:rPr lang="en-US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plt</a:t>
            </a:r>
            <a:endParaRPr lang="en-US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df</a:t>
            </a: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pd.read_csv</a:t>
            </a: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("file:///Users/</a:t>
            </a:r>
            <a:r>
              <a:rPr lang="en-US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jmulleda</a:t>
            </a: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/Downloads/</a:t>
            </a:r>
            <a:r>
              <a:rPr lang="en-US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Social_Media.csv</a:t>
            </a: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4891_win32_fixed.potx" id="{67E1CE12-4E7F-4E00-8450-70E8A44C0BA6}" vid="{5B359CD9-B23F-44EB-BBF8-9808683E469B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Presentation 16x9</Template>
  <TotalTime>5063</TotalTime>
  <Words>329</Words>
  <Application>Microsoft Macintosh PowerPoint</Application>
  <PresentationFormat>Custom</PresentationFormat>
  <Paragraphs>59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Courier New</vt:lpstr>
      <vt:lpstr>Georgia</vt:lpstr>
      <vt:lpstr>Segoe UI</vt:lpstr>
      <vt:lpstr>World Presentation 16x9</vt:lpstr>
      <vt:lpstr>PowerPoint Presentation</vt:lpstr>
      <vt:lpstr>Background</vt:lpstr>
      <vt:lpstr>objectives</vt:lpstr>
      <vt:lpstr>Blank slide</vt:lpstr>
      <vt:lpstr>Social Media Screen Time analysis and Apps Usage distribution</vt:lpstr>
      <vt:lpstr>Timeline and challenges</vt:lpstr>
      <vt:lpstr>Libraries used</vt:lpstr>
      <vt:lpstr>Jupyter notebook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Mulleda</dc:creator>
  <cp:lastModifiedBy>Jonathan Mulleda</cp:lastModifiedBy>
  <cp:revision>17</cp:revision>
  <dcterms:created xsi:type="dcterms:W3CDTF">2023-04-03T06:12:13Z</dcterms:created>
  <dcterms:modified xsi:type="dcterms:W3CDTF">2023-04-09T18:01:57Z</dcterms:modified>
</cp:coreProperties>
</file>