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147481351" r:id="rId2"/>
    <p:sldId id="2147481377" r:id="rId3"/>
    <p:sldId id="2147481378" r:id="rId4"/>
    <p:sldId id="2147481379" r:id="rId5"/>
    <p:sldId id="21474813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EEC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A61C0-AF42-43DD-8DCC-DD81A360D3F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01EAA-897A-4F3B-8757-1FDC1AE2117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10000"/>
            <a:lumOff val="90000"/>
          </a:schemeClr>
        </a:solidFill>
        <a:ln/>
      </dgm:spPr>
      <dgm:t>
        <a:bodyPr/>
        <a:lstStyle/>
        <a:p>
          <a:r>
            <a:rPr lang="es-CL" sz="2000" noProof="0" dirty="0">
              <a:solidFill>
                <a:schemeClr val="tx1"/>
              </a:solidFill>
              <a:latin typeface="IBM Plex Sans" panose="020B0503050203000203" pitchFamily="34" charset="0"/>
            </a:rPr>
            <a:t>2022</a:t>
          </a:r>
        </a:p>
        <a:p>
          <a:r>
            <a:rPr lang="es-CL" sz="1800" noProof="0" dirty="0">
              <a:solidFill>
                <a:schemeClr val="tx1"/>
              </a:solidFill>
              <a:latin typeface="IBM Plex Sans" panose="020B0503050203000203" pitchFamily="34" charset="0"/>
            </a:rPr>
            <a:t>3.725 tickets</a:t>
          </a:r>
        </a:p>
      </dgm:t>
    </dgm:pt>
    <dgm:pt modelId="{DDB8FB64-61FD-466B-B28C-1BEC17E9FA35}" type="parTrans" cxnId="{15A43C9A-3B78-429B-B076-E848753B0E1B}">
      <dgm:prSet/>
      <dgm:spPr/>
      <dgm:t>
        <a:bodyPr/>
        <a:lstStyle/>
        <a:p>
          <a:endParaRPr lang="en-US" sz="2000"/>
        </a:p>
      </dgm:t>
    </dgm:pt>
    <dgm:pt modelId="{36FCC747-1220-43B6-9990-0E2F56A61637}" type="sibTrans" cxnId="{15A43C9A-3B78-429B-B076-E848753B0E1B}">
      <dgm:prSet/>
      <dgm:spPr/>
      <dgm:t>
        <a:bodyPr/>
        <a:lstStyle/>
        <a:p>
          <a:endParaRPr lang="en-US" sz="2000"/>
        </a:p>
      </dgm:t>
    </dgm:pt>
    <dgm:pt modelId="{73253315-E142-416B-8906-483432B2AC0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10000"/>
            <a:lumOff val="90000"/>
          </a:schemeClr>
        </a:solidFill>
        <a:ln/>
      </dgm:spPr>
      <dgm:t>
        <a:bodyPr/>
        <a:lstStyle/>
        <a:p>
          <a:r>
            <a:rPr lang="es-CL" sz="2000" noProof="0" dirty="0">
              <a:solidFill>
                <a:schemeClr val="tx1"/>
              </a:solidFill>
              <a:latin typeface="IBM Plex Sans" panose="020B0503050203000203" pitchFamily="34" charset="0"/>
            </a:rPr>
            <a:t>2023</a:t>
          </a:r>
        </a:p>
        <a:p>
          <a:r>
            <a:rPr lang="es-CL" sz="1800" noProof="0" dirty="0">
              <a:solidFill>
                <a:schemeClr val="tx1"/>
              </a:solidFill>
              <a:latin typeface="IBM Plex Sans" panose="020B0503050203000203" pitchFamily="34" charset="0"/>
            </a:rPr>
            <a:t>6.574 tickets</a:t>
          </a:r>
        </a:p>
      </dgm:t>
    </dgm:pt>
    <dgm:pt modelId="{1354D6B7-B205-42F5-B05D-F479F1BF44E8}" type="parTrans" cxnId="{DE9E92CD-FC23-4FBC-95F6-2DF243154373}">
      <dgm:prSet/>
      <dgm:spPr/>
      <dgm:t>
        <a:bodyPr/>
        <a:lstStyle/>
        <a:p>
          <a:endParaRPr lang="en-US" sz="2000"/>
        </a:p>
      </dgm:t>
    </dgm:pt>
    <dgm:pt modelId="{958BA470-6B31-4F93-B892-06E4564E2A29}" type="sibTrans" cxnId="{DE9E92CD-FC23-4FBC-95F6-2DF243154373}">
      <dgm:prSet/>
      <dgm:spPr/>
      <dgm:t>
        <a:bodyPr/>
        <a:lstStyle/>
        <a:p>
          <a:endParaRPr lang="en-US" sz="2000"/>
        </a:p>
      </dgm:t>
    </dgm:pt>
    <dgm:pt modelId="{F12FBCEC-2C0D-43A8-B669-EB7A1ACC535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tx2">
            <a:lumMod val="10000"/>
            <a:lumOff val="90000"/>
          </a:schemeClr>
        </a:solidFill>
        <a:ln/>
      </dgm:spPr>
      <dgm:t>
        <a:bodyPr/>
        <a:lstStyle/>
        <a:p>
          <a:r>
            <a:rPr lang="es-CL" sz="2000" noProof="0" dirty="0">
              <a:solidFill>
                <a:schemeClr val="tx1"/>
              </a:solidFill>
              <a:latin typeface="IBM Plex Sans" panose="020B0503050203000203" pitchFamily="34" charset="0"/>
            </a:rPr>
            <a:t>2024</a:t>
          </a:r>
        </a:p>
        <a:p>
          <a:r>
            <a:rPr lang="es-CL" sz="1800" noProof="0" dirty="0">
              <a:solidFill>
                <a:schemeClr val="tx1"/>
              </a:solidFill>
              <a:latin typeface="IBM Plex Sans" panose="020B0503050203000203" pitchFamily="34" charset="0"/>
            </a:rPr>
            <a:t>6.156 tickets</a:t>
          </a:r>
        </a:p>
      </dgm:t>
    </dgm:pt>
    <dgm:pt modelId="{AE990D5E-55A3-439D-9674-E189C909C9A2}" type="parTrans" cxnId="{B9804B97-747E-47F5-B6C4-431B253C1FA1}">
      <dgm:prSet/>
      <dgm:spPr/>
      <dgm:t>
        <a:bodyPr/>
        <a:lstStyle/>
        <a:p>
          <a:endParaRPr lang="en-US" sz="2000"/>
        </a:p>
      </dgm:t>
    </dgm:pt>
    <dgm:pt modelId="{AE9C2B92-DF7D-4B0B-8C40-2F4A1846AA24}" type="sibTrans" cxnId="{B9804B97-747E-47F5-B6C4-431B253C1FA1}">
      <dgm:prSet/>
      <dgm:spPr/>
      <dgm:t>
        <a:bodyPr/>
        <a:lstStyle/>
        <a:p>
          <a:endParaRPr lang="en-US" sz="2000"/>
        </a:p>
      </dgm:t>
    </dgm:pt>
    <dgm:pt modelId="{4E507615-9865-4A50-AAEC-02527B3B264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>
              <a:solidFill>
                <a:prstClr val="black"/>
              </a:solidFill>
              <a:latin typeface="IBM Plex Sans" panose="020B0503050203000203" pitchFamily="34" charset="0"/>
              <a:ea typeface="+mn-ea"/>
              <a:cs typeface="+mn-cs"/>
            </a:rPr>
            <a:t>2025</a:t>
          </a:r>
          <a:br>
            <a:rPr lang="es-CL" sz="2000" kern="1200" noProof="0" dirty="0">
              <a:solidFill>
                <a:prstClr val="black"/>
              </a:solidFill>
              <a:latin typeface="IBM Plex Sans" panose="020B0503050203000203" pitchFamily="34" charset="0"/>
              <a:ea typeface="+mn-ea"/>
              <a:cs typeface="+mn-cs"/>
            </a:rPr>
          </a:br>
          <a:r>
            <a:rPr lang="es-CL" sz="1800" kern="1200" noProof="0" dirty="0">
              <a:solidFill>
                <a:prstClr val="black"/>
              </a:solidFill>
              <a:latin typeface="IBM Plex Sans" panose="020B0503050203000203" pitchFamily="34" charset="0"/>
              <a:ea typeface="+mn-ea"/>
              <a:cs typeface="+mn-cs"/>
            </a:rPr>
            <a:t>3.245 tickets (*)</a:t>
          </a:r>
        </a:p>
      </dgm:t>
    </dgm:pt>
    <dgm:pt modelId="{F25AD4C8-F0FB-442E-B4A9-4C02A5AD18EE}" type="parTrans" cxnId="{803F72A3-A2CA-445B-B43F-C789B82FA4BD}">
      <dgm:prSet/>
      <dgm:spPr/>
      <dgm:t>
        <a:bodyPr/>
        <a:lstStyle/>
        <a:p>
          <a:endParaRPr lang="es-CL"/>
        </a:p>
      </dgm:t>
    </dgm:pt>
    <dgm:pt modelId="{201EC004-ADAE-4D09-B79D-B4FD674BAA20}" type="sibTrans" cxnId="{803F72A3-A2CA-445B-B43F-C789B82FA4BD}">
      <dgm:prSet/>
      <dgm:spPr/>
      <dgm:t>
        <a:bodyPr/>
        <a:lstStyle/>
        <a:p>
          <a:endParaRPr lang="es-CL"/>
        </a:p>
      </dgm:t>
    </dgm:pt>
    <dgm:pt modelId="{84E09BD0-9413-4C22-8F08-FBAF62BB154A}" type="pres">
      <dgm:prSet presAssocID="{7ACA61C0-AF42-43DD-8DCC-DD81A360D3FD}" presName="diagram" presStyleCnt="0">
        <dgm:presLayoutVars>
          <dgm:dir/>
          <dgm:resizeHandles val="exact"/>
        </dgm:presLayoutVars>
      </dgm:prSet>
      <dgm:spPr/>
    </dgm:pt>
    <dgm:pt modelId="{05D2EE6E-A8A1-4174-8C16-8FCB562EAEB8}" type="pres">
      <dgm:prSet presAssocID="{03F01EAA-897A-4F3B-8757-1FDC1AE2117F}" presName="node" presStyleLbl="node1" presStyleIdx="0" presStyleCnt="4" custScaleX="116704" custLinFactNeighborX="29457" custLinFactNeighborY="-351">
        <dgm:presLayoutVars>
          <dgm:bulletEnabled val="1"/>
        </dgm:presLayoutVars>
      </dgm:prSet>
      <dgm:spPr/>
    </dgm:pt>
    <dgm:pt modelId="{194F8D0D-AF7A-4E08-801E-FABBCA7D3B37}" type="pres">
      <dgm:prSet presAssocID="{36FCC747-1220-43B6-9990-0E2F56A61637}" presName="sibTrans" presStyleCnt="0"/>
      <dgm:spPr/>
    </dgm:pt>
    <dgm:pt modelId="{6F276909-1609-48A9-855D-EE3280B4EB49}" type="pres">
      <dgm:prSet presAssocID="{73253315-E142-416B-8906-483432B2AC0D}" presName="node" presStyleLbl="node1" presStyleIdx="1" presStyleCnt="4" custScaleX="116083" custLinFactNeighborX="24501" custLinFactNeighborY="-267">
        <dgm:presLayoutVars>
          <dgm:bulletEnabled val="1"/>
        </dgm:presLayoutVars>
      </dgm:prSet>
      <dgm:spPr/>
    </dgm:pt>
    <dgm:pt modelId="{4C4088B9-AB43-4F15-BF0C-3666329E3EC2}" type="pres">
      <dgm:prSet presAssocID="{958BA470-6B31-4F93-B892-06E4564E2A29}" presName="sibTrans" presStyleCnt="0"/>
      <dgm:spPr/>
    </dgm:pt>
    <dgm:pt modelId="{E4BE6B81-9444-4A39-89FA-0675F652378D}" type="pres">
      <dgm:prSet presAssocID="{F12FBCEC-2C0D-43A8-B669-EB7A1ACC5359}" presName="node" presStyleLbl="node1" presStyleIdx="2" presStyleCnt="4" custScaleX="116083" custLinFactNeighborX="19859" custLinFactNeighborY="-309">
        <dgm:presLayoutVars>
          <dgm:bulletEnabled val="1"/>
        </dgm:presLayoutVars>
      </dgm:prSet>
      <dgm:spPr/>
    </dgm:pt>
    <dgm:pt modelId="{E6B75348-56D1-4B1F-8304-20A9F8438509}" type="pres">
      <dgm:prSet presAssocID="{AE9C2B92-DF7D-4B0B-8C40-2F4A1846AA24}" presName="sibTrans" presStyleCnt="0"/>
      <dgm:spPr/>
    </dgm:pt>
    <dgm:pt modelId="{2BFE70EC-75F9-4AF0-9AE6-1CB7D98529BF}" type="pres">
      <dgm:prSet presAssocID="{4E507615-9865-4A50-AAEC-02527B3B2649}" presName="node" presStyleLbl="node1" presStyleIdx="3" presStyleCnt="4" custScaleX="128113" custLinFactNeighborX="26342" custLinFactNeighborY="0">
        <dgm:presLayoutVars>
          <dgm:bulletEnabled val="1"/>
        </dgm:presLayoutVars>
      </dgm:prSet>
      <dgm:spPr>
        <a:xfrm>
          <a:off x="8042089" y="0"/>
          <a:ext cx="1960817" cy="1176490"/>
        </a:xfrm>
        <a:prstGeom prst="rect">
          <a:avLst/>
        </a:prstGeom>
      </dgm:spPr>
    </dgm:pt>
  </dgm:ptLst>
  <dgm:cxnLst>
    <dgm:cxn modelId="{9A44132A-FC51-4B2B-A8B9-6C0EBBD69113}" type="presOf" srcId="{4E507615-9865-4A50-AAEC-02527B3B2649}" destId="{2BFE70EC-75F9-4AF0-9AE6-1CB7D98529BF}" srcOrd="0" destOrd="0" presId="urn:microsoft.com/office/officeart/2005/8/layout/default"/>
    <dgm:cxn modelId="{FDFB9B4F-E420-41E6-A0A5-B4128C9FFBD9}" type="presOf" srcId="{03F01EAA-897A-4F3B-8757-1FDC1AE2117F}" destId="{05D2EE6E-A8A1-4174-8C16-8FCB562EAEB8}" srcOrd="0" destOrd="0" presId="urn:microsoft.com/office/officeart/2005/8/layout/default"/>
    <dgm:cxn modelId="{B9804B97-747E-47F5-B6C4-431B253C1FA1}" srcId="{7ACA61C0-AF42-43DD-8DCC-DD81A360D3FD}" destId="{F12FBCEC-2C0D-43A8-B669-EB7A1ACC5359}" srcOrd="2" destOrd="0" parTransId="{AE990D5E-55A3-439D-9674-E189C909C9A2}" sibTransId="{AE9C2B92-DF7D-4B0B-8C40-2F4A1846AA24}"/>
    <dgm:cxn modelId="{15A43C9A-3B78-429B-B076-E848753B0E1B}" srcId="{7ACA61C0-AF42-43DD-8DCC-DD81A360D3FD}" destId="{03F01EAA-897A-4F3B-8757-1FDC1AE2117F}" srcOrd="0" destOrd="0" parTransId="{DDB8FB64-61FD-466B-B28C-1BEC17E9FA35}" sibTransId="{36FCC747-1220-43B6-9990-0E2F56A61637}"/>
    <dgm:cxn modelId="{803F72A3-A2CA-445B-B43F-C789B82FA4BD}" srcId="{7ACA61C0-AF42-43DD-8DCC-DD81A360D3FD}" destId="{4E507615-9865-4A50-AAEC-02527B3B2649}" srcOrd="3" destOrd="0" parTransId="{F25AD4C8-F0FB-442E-B4A9-4C02A5AD18EE}" sibTransId="{201EC004-ADAE-4D09-B79D-B4FD674BAA20}"/>
    <dgm:cxn modelId="{D95AABA9-2F12-49BF-9E41-A0955D6318DE}" type="presOf" srcId="{7ACA61C0-AF42-43DD-8DCC-DD81A360D3FD}" destId="{84E09BD0-9413-4C22-8F08-FBAF62BB154A}" srcOrd="0" destOrd="0" presId="urn:microsoft.com/office/officeart/2005/8/layout/default"/>
    <dgm:cxn modelId="{DE9E92CD-FC23-4FBC-95F6-2DF243154373}" srcId="{7ACA61C0-AF42-43DD-8DCC-DD81A360D3FD}" destId="{73253315-E142-416B-8906-483432B2AC0D}" srcOrd="1" destOrd="0" parTransId="{1354D6B7-B205-42F5-B05D-F479F1BF44E8}" sibTransId="{958BA470-6B31-4F93-B892-06E4564E2A29}"/>
    <dgm:cxn modelId="{45E297D0-2A5C-4196-823A-962922CEB157}" type="presOf" srcId="{F12FBCEC-2C0D-43A8-B669-EB7A1ACC5359}" destId="{E4BE6B81-9444-4A39-89FA-0675F652378D}" srcOrd="0" destOrd="0" presId="urn:microsoft.com/office/officeart/2005/8/layout/default"/>
    <dgm:cxn modelId="{3A5F18E1-AE8C-4AB1-95DC-D5007B149142}" type="presOf" srcId="{73253315-E142-416B-8906-483432B2AC0D}" destId="{6F276909-1609-48A9-855D-EE3280B4EB49}" srcOrd="0" destOrd="0" presId="urn:microsoft.com/office/officeart/2005/8/layout/default"/>
    <dgm:cxn modelId="{1E79B1F8-A4D1-4EBA-BEF1-5BE77846F500}" type="presParOf" srcId="{84E09BD0-9413-4C22-8F08-FBAF62BB154A}" destId="{05D2EE6E-A8A1-4174-8C16-8FCB562EAEB8}" srcOrd="0" destOrd="0" presId="urn:microsoft.com/office/officeart/2005/8/layout/default"/>
    <dgm:cxn modelId="{983C8B99-8CD7-4EE7-841F-192F4AD5F488}" type="presParOf" srcId="{84E09BD0-9413-4C22-8F08-FBAF62BB154A}" destId="{194F8D0D-AF7A-4E08-801E-FABBCA7D3B37}" srcOrd="1" destOrd="0" presId="urn:microsoft.com/office/officeart/2005/8/layout/default"/>
    <dgm:cxn modelId="{02589A9D-4A9D-497C-9357-EAF2138B41C5}" type="presParOf" srcId="{84E09BD0-9413-4C22-8F08-FBAF62BB154A}" destId="{6F276909-1609-48A9-855D-EE3280B4EB49}" srcOrd="2" destOrd="0" presId="urn:microsoft.com/office/officeart/2005/8/layout/default"/>
    <dgm:cxn modelId="{F9B7FE95-B629-4CB6-B929-441665DD7E11}" type="presParOf" srcId="{84E09BD0-9413-4C22-8F08-FBAF62BB154A}" destId="{4C4088B9-AB43-4F15-BF0C-3666329E3EC2}" srcOrd="3" destOrd="0" presId="urn:microsoft.com/office/officeart/2005/8/layout/default"/>
    <dgm:cxn modelId="{8411E2DA-C9D2-4E0B-A7B8-D3B2BBC7622B}" type="presParOf" srcId="{84E09BD0-9413-4C22-8F08-FBAF62BB154A}" destId="{E4BE6B81-9444-4A39-89FA-0675F652378D}" srcOrd="4" destOrd="0" presId="urn:microsoft.com/office/officeart/2005/8/layout/default"/>
    <dgm:cxn modelId="{F3F646B3-707E-4F3A-AAB4-107FE91077BD}" type="presParOf" srcId="{84E09BD0-9413-4C22-8F08-FBAF62BB154A}" destId="{E6B75348-56D1-4B1F-8304-20A9F8438509}" srcOrd="5" destOrd="0" presId="urn:microsoft.com/office/officeart/2005/8/layout/default"/>
    <dgm:cxn modelId="{6D3B8448-D924-4456-B53B-D26621DA1F8A}" type="presParOf" srcId="{84E09BD0-9413-4C22-8F08-FBAF62BB154A}" destId="{2BFE70EC-75F9-4AF0-9AE6-1CB7D98529B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2EE6E-A8A1-4174-8C16-8FCB562EAEB8}">
      <dsp:nvSpPr>
        <dsp:cNvPr id="0" name=""/>
        <dsp:cNvSpPr/>
      </dsp:nvSpPr>
      <dsp:spPr>
        <a:xfrm>
          <a:off x="1138434" y="0"/>
          <a:ext cx="2288352" cy="117649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>
              <a:solidFill>
                <a:schemeClr val="tx1"/>
              </a:solidFill>
              <a:latin typeface="IBM Plex Sans" panose="020B0503050203000203" pitchFamily="34" charset="0"/>
            </a:rPr>
            <a:t>2022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>
              <a:solidFill>
                <a:schemeClr val="tx1"/>
              </a:solidFill>
              <a:latin typeface="IBM Plex Sans" panose="020B0503050203000203" pitchFamily="34" charset="0"/>
            </a:rPr>
            <a:t>3.725 tickets</a:t>
          </a:r>
        </a:p>
      </dsp:txBody>
      <dsp:txXfrm>
        <a:off x="1138434" y="0"/>
        <a:ext cx="2288352" cy="1176490"/>
      </dsp:txXfrm>
    </dsp:sp>
    <dsp:sp modelId="{6F276909-1609-48A9-855D-EE3280B4EB49}">
      <dsp:nvSpPr>
        <dsp:cNvPr id="0" name=""/>
        <dsp:cNvSpPr/>
      </dsp:nvSpPr>
      <dsp:spPr>
        <a:xfrm>
          <a:off x="3525690" y="0"/>
          <a:ext cx="2276175" cy="117649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>
              <a:solidFill>
                <a:schemeClr val="tx1"/>
              </a:solidFill>
              <a:latin typeface="IBM Plex Sans" panose="020B0503050203000203" pitchFamily="34" charset="0"/>
            </a:rPr>
            <a:t>2023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>
              <a:solidFill>
                <a:schemeClr val="tx1"/>
              </a:solidFill>
              <a:latin typeface="IBM Plex Sans" panose="020B0503050203000203" pitchFamily="34" charset="0"/>
            </a:rPr>
            <a:t>6.574 tickets</a:t>
          </a:r>
        </a:p>
      </dsp:txBody>
      <dsp:txXfrm>
        <a:off x="3525690" y="0"/>
        <a:ext cx="2276175" cy="1176490"/>
      </dsp:txXfrm>
    </dsp:sp>
    <dsp:sp modelId="{E4BE6B81-9444-4A39-89FA-0675F652378D}">
      <dsp:nvSpPr>
        <dsp:cNvPr id="0" name=""/>
        <dsp:cNvSpPr/>
      </dsp:nvSpPr>
      <dsp:spPr>
        <a:xfrm>
          <a:off x="5906926" y="0"/>
          <a:ext cx="2276175" cy="117649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>
              <a:solidFill>
                <a:schemeClr val="tx1"/>
              </a:solidFill>
              <a:latin typeface="IBM Plex Sans" panose="020B0503050203000203" pitchFamily="34" charset="0"/>
            </a:rPr>
            <a:t>2024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>
              <a:solidFill>
                <a:schemeClr val="tx1"/>
              </a:solidFill>
              <a:latin typeface="IBM Plex Sans" panose="020B0503050203000203" pitchFamily="34" charset="0"/>
            </a:rPr>
            <a:t>6.156 tickets</a:t>
          </a:r>
        </a:p>
      </dsp:txBody>
      <dsp:txXfrm>
        <a:off x="5906926" y="0"/>
        <a:ext cx="2276175" cy="1176490"/>
      </dsp:txXfrm>
    </dsp:sp>
    <dsp:sp modelId="{2BFE70EC-75F9-4AF0-9AE6-1CB7D98529BF}">
      <dsp:nvSpPr>
        <dsp:cNvPr id="0" name=""/>
        <dsp:cNvSpPr/>
      </dsp:nvSpPr>
      <dsp:spPr>
        <a:xfrm>
          <a:off x="8506303" y="498"/>
          <a:ext cx="2512061" cy="117649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>
              <a:solidFill>
                <a:prstClr val="black"/>
              </a:solidFill>
              <a:latin typeface="IBM Plex Sans" panose="020B0503050203000203" pitchFamily="34" charset="0"/>
              <a:ea typeface="+mn-ea"/>
              <a:cs typeface="+mn-cs"/>
            </a:rPr>
            <a:t>2025</a:t>
          </a:r>
          <a:br>
            <a:rPr lang="es-CL" sz="2000" kern="1200" noProof="0" dirty="0">
              <a:solidFill>
                <a:prstClr val="black"/>
              </a:solidFill>
              <a:latin typeface="IBM Plex Sans" panose="020B0503050203000203" pitchFamily="34" charset="0"/>
              <a:ea typeface="+mn-ea"/>
              <a:cs typeface="+mn-cs"/>
            </a:rPr>
          </a:br>
          <a:r>
            <a:rPr lang="es-CL" sz="1800" kern="1200" noProof="0" dirty="0">
              <a:solidFill>
                <a:prstClr val="black"/>
              </a:solidFill>
              <a:latin typeface="IBM Plex Sans" panose="020B0503050203000203" pitchFamily="34" charset="0"/>
              <a:ea typeface="+mn-ea"/>
              <a:cs typeface="+mn-cs"/>
            </a:rPr>
            <a:t>3.245 tickets (*)</a:t>
          </a:r>
        </a:p>
      </dsp:txBody>
      <dsp:txXfrm>
        <a:off x="8506303" y="498"/>
        <a:ext cx="2512061" cy="117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2D859-0238-4572-A5CE-3CFA8B149F8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94B0D-FCCB-42E9-AF56-01616F9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67" y="143357"/>
            <a:ext cx="9652000" cy="342900"/>
          </a:xfrm>
          <a:ln>
            <a:noFill/>
          </a:ln>
        </p:spPr>
        <p:txBody>
          <a:bodyPr/>
          <a:lstStyle>
            <a:lvl1pPr algn="l">
              <a:defRPr sz="2400">
                <a:solidFill>
                  <a:srgbClr val="002060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3817" y="1118795"/>
            <a:ext cx="5569101" cy="4972055"/>
          </a:xfrm>
        </p:spPr>
        <p:txBody>
          <a:bodyPr/>
          <a:lstStyle>
            <a:lvl1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  <a:lvl2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2pPr>
            <a:lvl3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3pPr>
            <a:lvl4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4pPr>
            <a:lvl5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2DD63F-AA66-4FCE-8323-D183A7F95889}"/>
              </a:ext>
            </a:extLst>
          </p:cNvPr>
          <p:cNvCxnSpPr/>
          <p:nvPr userDrawn="1"/>
        </p:nvCxnSpPr>
        <p:spPr>
          <a:xfrm>
            <a:off x="21335" y="557846"/>
            <a:ext cx="121706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3D2AE7-41FF-4489-A439-3AF0C1A0496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329084" y="1118795"/>
            <a:ext cx="5569101" cy="4972055"/>
          </a:xfrm>
        </p:spPr>
        <p:txBody>
          <a:bodyPr/>
          <a:lstStyle>
            <a:lvl1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  <a:lvl2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2pPr>
            <a:lvl3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3pPr>
            <a:lvl4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4pPr>
            <a:lvl5pPr>
              <a:defRPr sz="2000"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8AC0827-1D05-487F-8BAF-7A91A0A3C7DE}"/>
              </a:ext>
            </a:extLst>
          </p:cNvPr>
          <p:cNvSpPr txBox="1">
            <a:spLocks/>
          </p:cNvSpPr>
          <p:nvPr userDrawn="1"/>
        </p:nvSpPr>
        <p:spPr>
          <a:xfrm>
            <a:off x="11427869" y="6697711"/>
            <a:ext cx="896696" cy="258714"/>
          </a:xfrm>
          <a:prstGeom prst="rect">
            <a:avLst/>
          </a:prstGeom>
        </p:spPr>
        <p:txBody>
          <a:bodyPr lIns="91367" tIns="45719" rIns="91367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IBM Plex Sans" panose="020B0503050203000203" pitchFamily="34" charset="0"/>
              </a:rPr>
              <a:t>Page </a:t>
            </a:r>
            <a:fld id="{8D31C86A-4182-4313-8B47-3CBA97735A0B}" type="slidenum">
              <a:rPr lang="en-US" sz="800" b="0" smtClean="0">
                <a:solidFill>
                  <a:schemeClr val="tx1"/>
                </a:solidFill>
                <a:latin typeface="IBM Plex Sans" panose="020B0503050203000203" pitchFamily="34" charset="0"/>
              </a:rPr>
              <a:pPr/>
              <a:t>‹#›</a:t>
            </a:fld>
            <a:endParaRPr lang="en-US" sz="800" b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27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004" y="3084230"/>
            <a:ext cx="1727991" cy="6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82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8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1732FF-FEAA-AC31-D6CF-5125E4CEE57E}"/>
              </a:ext>
            </a:extLst>
          </p:cNvPr>
          <p:cNvSpPr/>
          <p:nvPr/>
        </p:nvSpPr>
        <p:spPr>
          <a:xfrm>
            <a:off x="4586963" y="562356"/>
            <a:ext cx="6784848" cy="5733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09D62418-7618-C7F2-2CE3-29CF3279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71" y="1007218"/>
            <a:ext cx="3982437" cy="4843564"/>
          </a:xfrm>
        </p:spPr>
        <p:txBody>
          <a:bodyPr>
            <a:noAutofit/>
          </a:bodyPr>
          <a:lstStyle/>
          <a:p>
            <a:r>
              <a:rPr lang="es-CL" sz="2800" b="1" noProof="0" dirty="0">
                <a:solidFill>
                  <a:srgbClr val="0070C0"/>
                </a:solidFill>
                <a:latin typeface="IBM Plex Sans"/>
                <a:cs typeface="Calibri"/>
              </a:rPr>
              <a:t>IBM - </a:t>
            </a:r>
            <a:r>
              <a:rPr lang="es-CL" sz="2800" b="1" noProof="0" dirty="0" err="1">
                <a:solidFill>
                  <a:srgbClr val="0070C0"/>
                </a:solidFill>
                <a:latin typeface="IBM Plex Sans"/>
                <a:cs typeface="Calibri"/>
              </a:rPr>
              <a:t>VidaSecurity</a:t>
            </a:r>
            <a:r>
              <a:rPr lang="es-CL" sz="2800" b="1" noProof="0" dirty="0">
                <a:latin typeface="IBM Plex Sans"/>
                <a:cs typeface="Calibri"/>
              </a:rPr>
              <a:t> </a:t>
            </a:r>
            <a:r>
              <a:rPr lang="es-CL" sz="2800" b="1" noProof="0" dirty="0" err="1">
                <a:latin typeface="IBM Plex Sans"/>
                <a:cs typeface="Calibri"/>
              </a:rPr>
              <a:t>Area</a:t>
            </a:r>
            <a:r>
              <a:rPr lang="es-CL" sz="2800" b="1" noProof="0" dirty="0">
                <a:latin typeface="IBM Plex Sans"/>
                <a:cs typeface="Calibri"/>
              </a:rPr>
              <a:t> Incidentes</a:t>
            </a:r>
            <a:br>
              <a:rPr lang="es-CL" sz="2800" b="1" noProof="0" dirty="0">
                <a:latin typeface="IBM Plex Sans"/>
                <a:cs typeface="Calibri"/>
              </a:rPr>
            </a:br>
            <a:br>
              <a:rPr lang="es-CL" sz="2800" b="1" noProof="0" dirty="0">
                <a:latin typeface="IBM Plex Sans"/>
                <a:cs typeface="Calibri"/>
              </a:rPr>
            </a:br>
            <a:r>
              <a:rPr lang="es-CL" sz="2400" noProof="0" dirty="0">
                <a:latin typeface="IBM Plex Sans"/>
                <a:cs typeface="Calibri"/>
              </a:rPr>
              <a:t>POC -  Análisis de Incidentes con IA</a:t>
            </a:r>
          </a:p>
        </p:txBody>
      </p:sp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0D087A2E-F279-7297-C713-185F1A38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8724" y="3249930"/>
            <a:ext cx="621792" cy="621792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412CCBD4-D6B7-E743-E1AD-CB023B7C1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5776" y="3249930"/>
            <a:ext cx="621792" cy="621792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12E32E56-4C2B-9F27-CF1A-DFB9E7495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8724" y="825456"/>
            <a:ext cx="621792" cy="621792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3D58912A-303A-1645-A630-D434EE286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672" y="824904"/>
            <a:ext cx="622896" cy="6228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9E73A8-C6D9-8E26-1834-C5D6BED6FEF0}"/>
              </a:ext>
            </a:extLst>
          </p:cNvPr>
          <p:cNvSpPr txBox="1"/>
          <p:nvPr/>
        </p:nvSpPr>
        <p:spPr>
          <a:xfrm>
            <a:off x="5193792" y="1447248"/>
            <a:ext cx="262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noProof="0" dirty="0">
                <a:latin typeface="IBM Plex Sans" panose="020B0503050203000203" pitchFamily="34" charset="0"/>
              </a:rPr>
              <a:t>Situación Actual</a:t>
            </a:r>
          </a:p>
          <a:p>
            <a:r>
              <a:rPr lang="es-CL" sz="1400" noProof="0" dirty="0"/>
              <a:t>¿Por qué necesitamos esto? El Desafío del Análisis de Incidentes</a:t>
            </a:r>
            <a:endParaRPr lang="es-CL" sz="1400" noProof="0" dirty="0">
              <a:latin typeface="IBM Plex Sans" panose="020B050305020300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4D9AC-E877-D115-307D-6E5CAEDCFA6C}"/>
              </a:ext>
            </a:extLst>
          </p:cNvPr>
          <p:cNvSpPr txBox="1"/>
          <p:nvPr/>
        </p:nvSpPr>
        <p:spPr>
          <a:xfrm>
            <a:off x="8289036" y="1447248"/>
            <a:ext cx="26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noProof="0" dirty="0">
                <a:latin typeface="IBM Plex Sans" panose="020B0503050203000203" pitchFamily="34" charset="0"/>
              </a:rPr>
              <a:t>La Solución Propuesta (POC)</a:t>
            </a:r>
            <a:endParaRPr lang="es-CL" sz="1400" noProof="0" dirty="0">
              <a:latin typeface="IBM Plex Sans" panose="020B0503050203000203" pitchFamily="34" charset="0"/>
            </a:endParaRPr>
          </a:p>
          <a:p>
            <a:r>
              <a:rPr lang="es-CL" sz="1400" noProof="0" dirty="0"/>
              <a:t>Automatizando el Análisis para la Mejora Definitiva</a:t>
            </a:r>
            <a:endParaRPr lang="es-CL" sz="1400" noProof="0" dirty="0">
              <a:latin typeface="IBM Plex Sans" panose="020B050305020300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447753-20DE-FC43-31ED-EE41D7E75979}"/>
              </a:ext>
            </a:extLst>
          </p:cNvPr>
          <p:cNvSpPr txBox="1"/>
          <p:nvPr/>
        </p:nvSpPr>
        <p:spPr>
          <a:xfrm>
            <a:off x="5286756" y="4068019"/>
            <a:ext cx="26243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noProof="0" dirty="0">
                <a:latin typeface="IBM Plex Sans" panose="020B0503050203000203" pitchFamily="34" charset="0"/>
              </a:rPr>
              <a:t>¿Cómo Funciona? </a:t>
            </a:r>
            <a:endParaRPr lang="es-CL" sz="1400" noProof="0" dirty="0">
              <a:latin typeface="IBM Plex Sans" panose="020B0503050203000203" pitchFamily="34" charset="0"/>
            </a:endParaRPr>
          </a:p>
          <a:p>
            <a:r>
              <a:rPr lang="es-CL" sz="1400" noProof="0" dirty="0"/>
              <a:t>La Operatoria detrás del Análisis</a:t>
            </a:r>
            <a:endParaRPr lang="es-CL" sz="1400" noProof="0" dirty="0">
              <a:latin typeface="IBM Plex Sans" panose="020B050305020300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E1F1C4-3F55-FCF9-7FB7-BF6F27B7A219}"/>
              </a:ext>
            </a:extLst>
          </p:cNvPr>
          <p:cNvSpPr txBox="1"/>
          <p:nvPr/>
        </p:nvSpPr>
        <p:spPr>
          <a:xfrm>
            <a:off x="8335518" y="4068019"/>
            <a:ext cx="26243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noProof="0" dirty="0">
                <a:latin typeface="IBM Plex Sans" panose="020B0503050203000203" pitchFamily="34" charset="0"/>
              </a:rPr>
              <a:t>Beneficios y Evolución </a:t>
            </a:r>
            <a:endParaRPr lang="es-CL" sz="1400" noProof="0" dirty="0">
              <a:latin typeface="IBM Plex Sans" panose="020B0503050203000203" pitchFamily="34" charset="0"/>
            </a:endParaRPr>
          </a:p>
          <a:p>
            <a:r>
              <a:rPr lang="es-CL" sz="1400" noProof="0" dirty="0">
                <a:latin typeface="IBM Plex Sans" panose="020B0503050203000203" pitchFamily="34" charset="0"/>
              </a:rPr>
              <a:t>Impacto y que sigue en un future.</a:t>
            </a:r>
          </a:p>
        </p:txBody>
      </p:sp>
    </p:spTree>
    <p:extLst>
      <p:ext uri="{BB962C8B-B14F-4D97-AF65-F5344CB8AC3E}">
        <p14:creationId xmlns:p14="http://schemas.microsoft.com/office/powerpoint/2010/main" val="190200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A898-49F4-A7CE-7BB9-34BAA7B51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7FCE093-D9BE-1057-EFB4-A7A8CB90A89D}"/>
              </a:ext>
            </a:extLst>
          </p:cNvPr>
          <p:cNvSpPr/>
          <p:nvPr/>
        </p:nvSpPr>
        <p:spPr>
          <a:xfrm>
            <a:off x="6683511" y="3273351"/>
            <a:ext cx="3445547" cy="978408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i="1" noProof="0" dirty="0">
                <a:solidFill>
                  <a:schemeClr val="tx1"/>
                </a:solidFill>
                <a:latin typeface="IBM Plex Sans" panose="020B0503050203000203" pitchFamily="34" charset="0"/>
              </a:rPr>
              <a:t>Muchos incidentes se resuelven con 'parches' o soluciones temporales (</a:t>
            </a:r>
            <a:r>
              <a:rPr lang="es-CL" sz="1600" i="1" noProof="0" dirty="0" err="1">
                <a:solidFill>
                  <a:schemeClr val="tx1"/>
                </a:solidFill>
                <a:latin typeface="IBM Plex Sans" panose="020B0503050203000203" pitchFamily="34" charset="0"/>
              </a:rPr>
              <a:t>setok</a:t>
            </a:r>
            <a:r>
              <a:rPr lang="es-CL" sz="1600" i="1" noProof="0" dirty="0">
                <a:solidFill>
                  <a:schemeClr val="tx1"/>
                </a:solidFill>
                <a:latin typeface="IBM Plex Sans" panose="020B0503050203000203" pitchFamily="34" charset="0"/>
              </a:rPr>
              <a:t>, </a:t>
            </a:r>
            <a:r>
              <a:rPr lang="es-CL" sz="1600" i="1" noProof="0" dirty="0" err="1">
                <a:solidFill>
                  <a:schemeClr val="tx1"/>
                </a:solidFill>
                <a:latin typeface="IBM Plex Sans" panose="020B0503050203000203" pitchFamily="34" charset="0"/>
              </a:rPr>
              <a:t>reruns</a:t>
            </a:r>
            <a:r>
              <a:rPr lang="es-CL" sz="1600" i="1" noProof="0" dirty="0">
                <a:solidFill>
                  <a:schemeClr val="tx1"/>
                </a:solidFill>
                <a:latin typeface="IBM Plex Sans" panose="020B0503050203000203" pitchFamily="34" charset="0"/>
              </a:rPr>
              <a:t>) que no abordan el problema de fondo.</a:t>
            </a:r>
            <a:endParaRPr lang="es-CL" sz="1600" b="1" i="1" u="none" strike="noStrike" noProof="0" dirty="0"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48C840-2B58-EE58-0422-CE4040223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575571"/>
              </p:ext>
            </p:extLst>
          </p:nvPr>
        </p:nvGraphicFramePr>
        <p:xfrm>
          <a:off x="1060036" y="776634"/>
          <a:ext cx="11062683" cy="117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C03523C-F397-76BF-7ABD-B9C4E26F012E}"/>
              </a:ext>
            </a:extLst>
          </p:cNvPr>
          <p:cNvSpPr txBox="1">
            <a:spLocks/>
          </p:cNvSpPr>
          <p:nvPr/>
        </p:nvSpPr>
        <p:spPr>
          <a:xfrm>
            <a:off x="794" y="202803"/>
            <a:ext cx="9650743" cy="342855"/>
          </a:xfrm>
          <a:prstGeom prst="rect">
            <a:avLst/>
          </a:prstGeom>
          <a:ln>
            <a:noFill/>
          </a:ln>
        </p:spPr>
        <p:txBody>
          <a:bodyPr vert="horz" lIns="91428" tIns="45714" rIns="91428" bIns="45714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</a:lstStyle>
          <a:p>
            <a:r>
              <a:rPr lang="es-CL" b="1" noProof="0" dirty="0"/>
              <a:t>Situación Actual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D9977-E1DB-9A22-6B12-C09B3DED37B2}"/>
              </a:ext>
            </a:extLst>
          </p:cNvPr>
          <p:cNvSpPr txBox="1"/>
          <p:nvPr/>
        </p:nvSpPr>
        <p:spPr>
          <a:xfrm>
            <a:off x="168951" y="857545"/>
            <a:ext cx="1782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noProof="0" dirty="0">
                <a:solidFill>
                  <a:srgbClr val="002060"/>
                </a:solidFill>
                <a:latin typeface="IBM Plex Sans" panose="020B0503050203000203" pitchFamily="34" charset="0"/>
              </a:rPr>
              <a:t>Volumen de Incidentes por año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135282-A0E9-49F8-FB0E-36CE36F4B72B}"/>
              </a:ext>
            </a:extLst>
          </p:cNvPr>
          <p:cNvSpPr/>
          <p:nvPr/>
        </p:nvSpPr>
        <p:spPr>
          <a:xfrm>
            <a:off x="4336697" y="4528849"/>
            <a:ext cx="3652172" cy="117748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0" i="1" u="none" strike="noStrike" noProof="0" dirty="0"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Esto lleva a la recurrencia de problemas y a la pérdida de oportunidades para mejoras definitivas.</a:t>
            </a:r>
            <a:endParaRPr lang="es-CL" sz="1600" i="1" noProof="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A66F0C8-3C89-4135-2332-1F7AF338A646}"/>
              </a:ext>
            </a:extLst>
          </p:cNvPr>
          <p:cNvSpPr/>
          <p:nvPr/>
        </p:nvSpPr>
        <p:spPr>
          <a:xfrm>
            <a:off x="3350310" y="2709326"/>
            <a:ext cx="3025910" cy="978408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0" i="1" u="none" strike="noStrike" noProof="0" dirty="0"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Es difícil identificar patrones recurrentes y causas raíz de forma eficiente.</a:t>
            </a:r>
            <a:endParaRPr lang="es-CL" sz="1600" i="1" noProof="0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AB9EB25-7BD8-9140-AC36-34B35C30EA78}"/>
              </a:ext>
            </a:extLst>
          </p:cNvPr>
          <p:cNvSpPr/>
          <p:nvPr/>
        </p:nvSpPr>
        <p:spPr>
          <a:xfrm>
            <a:off x="1060036" y="3976683"/>
            <a:ext cx="3132768" cy="1177486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i="1" noProof="0" dirty="0">
                <a:solidFill>
                  <a:schemeClr val="tx1"/>
                </a:solidFill>
                <a:latin typeface="IBM Plex Sans" panose="020B0503050203000203" pitchFamily="34" charset="0"/>
              </a:rPr>
              <a:t>El análisis de incidentes es un proceso manual y consume mucho tiempo.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CB60-1C02-6F3F-3300-F3B0C05E3473}"/>
              </a:ext>
            </a:extLst>
          </p:cNvPr>
          <p:cNvSpPr txBox="1"/>
          <p:nvPr/>
        </p:nvSpPr>
        <p:spPr>
          <a:xfrm>
            <a:off x="609067" y="2881317"/>
            <a:ext cx="229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noProof="0" dirty="0">
                <a:solidFill>
                  <a:srgbClr val="002060"/>
                </a:solidFill>
                <a:latin typeface="IBM Plex Sans" panose="020B0503050203000203" pitchFamily="34" charset="0"/>
              </a:rPr>
              <a:t>Puntos Claves</a:t>
            </a:r>
          </a:p>
        </p:txBody>
      </p:sp>
    </p:spTree>
    <p:extLst>
      <p:ext uri="{BB962C8B-B14F-4D97-AF65-F5344CB8AC3E}">
        <p14:creationId xmlns:p14="http://schemas.microsoft.com/office/powerpoint/2010/main" val="240229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D1878-6246-79EF-9D53-DB314A93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7E7727-C5E4-9BBC-5562-04D9DB0DCEEA}"/>
              </a:ext>
            </a:extLst>
          </p:cNvPr>
          <p:cNvSpPr txBox="1">
            <a:spLocks/>
          </p:cNvSpPr>
          <p:nvPr/>
        </p:nvSpPr>
        <p:spPr>
          <a:xfrm>
            <a:off x="794" y="202803"/>
            <a:ext cx="9650743" cy="342855"/>
          </a:xfrm>
          <a:prstGeom prst="rect">
            <a:avLst/>
          </a:prstGeom>
          <a:ln>
            <a:noFill/>
          </a:ln>
        </p:spPr>
        <p:txBody>
          <a:bodyPr vert="horz" lIns="91428" tIns="45714" rIns="91428" bIns="45714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</a:lstStyle>
          <a:p>
            <a:r>
              <a:rPr lang="es-CL" b="1" noProof="0" dirty="0"/>
              <a:t>La Solución Propuesta (POC)</a:t>
            </a:r>
            <a:endParaRPr lang="es-CL" sz="1800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11909-4DA8-E2DC-E4E3-851F8FC5EE21}"/>
              </a:ext>
            </a:extLst>
          </p:cNvPr>
          <p:cNvSpPr txBox="1"/>
          <p:nvPr/>
        </p:nvSpPr>
        <p:spPr>
          <a:xfrm>
            <a:off x="43802" y="1073299"/>
            <a:ext cx="229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noProof="0" dirty="0">
                <a:solidFill>
                  <a:srgbClr val="002060"/>
                </a:solidFill>
                <a:latin typeface="IBM Plex Sans" panose="020B0503050203000203" pitchFamily="34" charset="0"/>
              </a:rPr>
              <a:t>Puntos Claves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4E8F3-40D8-61EB-8ADC-95535E6E846E}"/>
              </a:ext>
            </a:extLst>
          </p:cNvPr>
          <p:cNvSpPr/>
          <p:nvPr/>
        </p:nvSpPr>
        <p:spPr>
          <a:xfrm>
            <a:off x="2287941" y="1146672"/>
            <a:ext cx="2044743" cy="6534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noProof="0" dirty="0">
                <a:solidFill>
                  <a:schemeClr val="tx1"/>
                </a:solidFill>
              </a:rPr>
              <a:t>Automatización</a:t>
            </a:r>
            <a:endParaRPr lang="es-CL" sz="1200" b="1" noProof="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0C3DB-BD39-53B4-C43E-43BCC792F310}"/>
              </a:ext>
            </a:extLst>
          </p:cNvPr>
          <p:cNvSpPr/>
          <p:nvPr/>
        </p:nvSpPr>
        <p:spPr>
          <a:xfrm>
            <a:off x="2296716" y="1872025"/>
            <a:ext cx="2044743" cy="928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Se desarrolla </a:t>
            </a:r>
            <a:r>
              <a:rPr lang="es-CL" sz="1200" noProof="0" dirty="0" err="1">
                <a:solidFill>
                  <a:schemeClr val="tx1"/>
                </a:solidFill>
              </a:rPr>
              <a:t>solucion</a:t>
            </a:r>
            <a:r>
              <a:rPr lang="es-CL" sz="1200" noProof="0" dirty="0">
                <a:solidFill>
                  <a:schemeClr val="tx1"/>
                </a:solidFill>
              </a:rPr>
              <a:t> automatizada para procesar </a:t>
            </a:r>
            <a:r>
              <a:rPr lang="es-CL" sz="1200" noProof="0" dirty="0" err="1">
                <a:solidFill>
                  <a:schemeClr val="tx1"/>
                </a:solidFill>
              </a:rPr>
              <a:t>lso</a:t>
            </a:r>
            <a:r>
              <a:rPr lang="es-CL" sz="1200" noProof="0" dirty="0">
                <a:solidFill>
                  <a:schemeClr val="tx1"/>
                </a:solidFill>
              </a:rPr>
              <a:t> tickets de incidentes.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BC931-0C0A-B581-65F2-3996D52FF827}"/>
              </a:ext>
            </a:extLst>
          </p:cNvPr>
          <p:cNvSpPr/>
          <p:nvPr/>
        </p:nvSpPr>
        <p:spPr>
          <a:xfrm>
            <a:off x="4422926" y="1146672"/>
            <a:ext cx="2044743" cy="6534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noProof="0" dirty="0">
                <a:solidFill>
                  <a:schemeClr val="tx1"/>
                </a:solidFill>
              </a:rPr>
              <a:t>Inteligencia Artificial (Gemini)</a:t>
            </a:r>
            <a:endParaRPr lang="es-CL" sz="1200" b="1" noProof="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E9AC6-E86B-9F12-7620-CBFD64AEE283}"/>
              </a:ext>
            </a:extLst>
          </p:cNvPr>
          <p:cNvSpPr/>
          <p:nvPr/>
        </p:nvSpPr>
        <p:spPr>
          <a:xfrm>
            <a:off x="4431701" y="1872024"/>
            <a:ext cx="2044743" cy="1648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Para esta POC se decidió utilizar Gemini para analizar cada tickets desde la descripción y títulos otorgados por el usuario y luego la solución que ingreso en analista resolutor.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F8F1C-144B-35FF-8824-40E9EBDDD3AC}"/>
              </a:ext>
            </a:extLst>
          </p:cNvPr>
          <p:cNvSpPr/>
          <p:nvPr/>
        </p:nvSpPr>
        <p:spPr>
          <a:xfrm>
            <a:off x="6576823" y="1154747"/>
            <a:ext cx="2126140" cy="6534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b="1" noProof="0" dirty="0">
                <a:solidFill>
                  <a:schemeClr val="tx1"/>
                </a:solidFill>
              </a:rPr>
              <a:t>Identificación de Candidatos</a:t>
            </a:r>
            <a:endParaRPr lang="es-CL" sz="1200" b="1" noProof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E962-FBBE-6BD2-0856-8EF636106433}"/>
              </a:ext>
            </a:extLst>
          </p:cNvPr>
          <p:cNvSpPr/>
          <p:nvPr/>
        </p:nvSpPr>
        <p:spPr>
          <a:xfrm>
            <a:off x="6585598" y="1872024"/>
            <a:ext cx="2126140" cy="1802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La IA identifica los candidatos para proponer una solución definitiva.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Se agrupan los incidentes por tipo de resolución.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Los resultados se entregan directamente en Excel, listos para ser revisados y priorizados.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4F281-64FD-D40D-A792-588C4860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66" y="4395544"/>
            <a:ext cx="1095734" cy="10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8AD6B5-CB49-B609-BD79-3473BA7D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99" y="4329770"/>
            <a:ext cx="1964005" cy="109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671B865-9F14-49E9-184F-844710AE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044" y="4329770"/>
            <a:ext cx="1095734" cy="103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8DD56-83A7-4A35-F549-05A574884A5A}"/>
              </a:ext>
            </a:extLst>
          </p:cNvPr>
          <p:cNvCxnSpPr>
            <a:cxnSpLocks/>
          </p:cNvCxnSpPr>
          <p:nvPr/>
        </p:nvCxnSpPr>
        <p:spPr>
          <a:xfrm>
            <a:off x="3124940" y="4912578"/>
            <a:ext cx="1306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F9AB72-4BA1-287A-F5C4-FDD98A337B46}"/>
              </a:ext>
            </a:extLst>
          </p:cNvPr>
          <p:cNvCxnSpPr>
            <a:cxnSpLocks/>
          </p:cNvCxnSpPr>
          <p:nvPr/>
        </p:nvCxnSpPr>
        <p:spPr>
          <a:xfrm>
            <a:off x="6333132" y="4846804"/>
            <a:ext cx="1306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9193C2-42BF-D734-132B-28646D660758}"/>
              </a:ext>
            </a:extLst>
          </p:cNvPr>
          <p:cNvSpPr txBox="1"/>
          <p:nvPr/>
        </p:nvSpPr>
        <p:spPr>
          <a:xfrm>
            <a:off x="1699866" y="5476770"/>
            <a:ext cx="10957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300" b="1" noProof="0" dirty="0">
                <a:latin typeface="IBM Plex Sans"/>
                <a:cs typeface="Calibri"/>
              </a:rPr>
              <a:t>Listado de Tickets</a:t>
            </a:r>
            <a:endParaRPr lang="es-CL" sz="1300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1E512-B9DA-381A-5A00-3AA7C887E763}"/>
              </a:ext>
            </a:extLst>
          </p:cNvPr>
          <p:cNvSpPr txBox="1"/>
          <p:nvPr/>
        </p:nvSpPr>
        <p:spPr>
          <a:xfrm>
            <a:off x="4476386" y="5506670"/>
            <a:ext cx="155063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300" b="1" noProof="0" dirty="0">
                <a:latin typeface="IBM Plex Sans"/>
                <a:cs typeface="Calibri"/>
              </a:rPr>
              <a:t>Script que se conecta a la IA y realiza </a:t>
            </a:r>
            <a:r>
              <a:rPr lang="es-CL" sz="1300" b="1" noProof="0" dirty="0" err="1">
                <a:latin typeface="IBM Plex Sans"/>
                <a:cs typeface="Calibri"/>
              </a:rPr>
              <a:t>analisis</a:t>
            </a:r>
            <a:endParaRPr lang="es-CL" sz="13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E9A2FD-6DB6-102F-7E62-1AB8DE50B516}"/>
              </a:ext>
            </a:extLst>
          </p:cNvPr>
          <p:cNvSpPr txBox="1"/>
          <p:nvPr/>
        </p:nvSpPr>
        <p:spPr>
          <a:xfrm>
            <a:off x="7807381" y="5491447"/>
            <a:ext cx="164049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1300" b="1" noProof="0" dirty="0">
                <a:latin typeface="IBM Plex Sans"/>
                <a:cs typeface="Calibri"/>
              </a:rPr>
              <a:t>Se entrega en nueva hoja </a:t>
            </a:r>
            <a:r>
              <a:rPr lang="es-CL" sz="1300" b="1" noProof="0" dirty="0" err="1">
                <a:latin typeface="IBM Plex Sans"/>
                <a:cs typeface="Calibri"/>
              </a:rPr>
              <a:t>analisis</a:t>
            </a:r>
            <a:endParaRPr lang="es-CL" sz="1300" noProof="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AED4B11-D354-6338-2A53-EB1431FB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18" y="4048221"/>
            <a:ext cx="1068791" cy="3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49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98D1-7621-46DF-5A80-8E4D22629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D668E8-2238-6D91-5158-783C47D9E584}"/>
              </a:ext>
            </a:extLst>
          </p:cNvPr>
          <p:cNvSpPr txBox="1">
            <a:spLocks/>
          </p:cNvSpPr>
          <p:nvPr/>
        </p:nvSpPr>
        <p:spPr>
          <a:xfrm>
            <a:off x="794" y="202803"/>
            <a:ext cx="9650743" cy="342855"/>
          </a:xfrm>
          <a:prstGeom prst="rect">
            <a:avLst/>
          </a:prstGeom>
          <a:ln>
            <a:noFill/>
          </a:ln>
        </p:spPr>
        <p:txBody>
          <a:bodyPr vert="horz" lIns="91428" tIns="45714" rIns="91428" bIns="45714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</a:lstStyle>
          <a:p>
            <a:r>
              <a:rPr lang="es-CL" b="1" noProof="0" dirty="0"/>
              <a:t>¿Cómo Funciona? </a:t>
            </a:r>
            <a:endParaRPr lang="es-CL" sz="1800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425C8-76C8-B598-4F9C-AA65B3BFCA0E}"/>
              </a:ext>
            </a:extLst>
          </p:cNvPr>
          <p:cNvSpPr txBox="1"/>
          <p:nvPr/>
        </p:nvSpPr>
        <p:spPr>
          <a:xfrm>
            <a:off x="43802" y="1073299"/>
            <a:ext cx="229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noProof="0" dirty="0">
                <a:solidFill>
                  <a:srgbClr val="002060"/>
                </a:solidFill>
                <a:latin typeface="IBM Plex Sans" panose="020B0503050203000203" pitchFamily="34" charset="0"/>
              </a:rPr>
              <a:t>Puntos Claves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8CAA8-3D02-4492-0724-4E883AE61765}"/>
              </a:ext>
            </a:extLst>
          </p:cNvPr>
          <p:cNvSpPr/>
          <p:nvPr/>
        </p:nvSpPr>
        <p:spPr>
          <a:xfrm>
            <a:off x="2287941" y="1146673"/>
            <a:ext cx="1560851" cy="326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b="1" noProof="0" dirty="0">
                <a:solidFill>
                  <a:schemeClr val="tx1"/>
                </a:solidFill>
              </a:rPr>
              <a:t>Entrada de Datos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2B085-59DD-5017-9142-239EF74A74D9}"/>
              </a:ext>
            </a:extLst>
          </p:cNvPr>
          <p:cNvSpPr/>
          <p:nvPr/>
        </p:nvSpPr>
        <p:spPr>
          <a:xfrm>
            <a:off x="3917422" y="1137256"/>
            <a:ext cx="6577394" cy="34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El script lee los incidentes directamente desde un archivo Excel.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B4BA2F-32C5-5E87-60D8-12FAF4549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91" y="3251596"/>
            <a:ext cx="363148" cy="34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A79C4A-DA6E-C95A-F525-A0AE303C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01" y="2812460"/>
            <a:ext cx="1396153" cy="78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0124C-67EE-0F9E-A533-EBA11F783BA9}"/>
              </a:ext>
            </a:extLst>
          </p:cNvPr>
          <p:cNvCxnSpPr>
            <a:cxnSpLocks/>
          </p:cNvCxnSpPr>
          <p:nvPr/>
        </p:nvCxnSpPr>
        <p:spPr>
          <a:xfrm>
            <a:off x="2832066" y="3397286"/>
            <a:ext cx="1960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80154-2983-977C-0ED7-348535F9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15" y="2921235"/>
            <a:ext cx="661467" cy="24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A71553-D1B4-07B2-626D-76A7773D699F}"/>
              </a:ext>
            </a:extLst>
          </p:cNvPr>
          <p:cNvSpPr/>
          <p:nvPr/>
        </p:nvSpPr>
        <p:spPr>
          <a:xfrm>
            <a:off x="2287941" y="1544636"/>
            <a:ext cx="1560851" cy="326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b="1" noProof="0" dirty="0">
                <a:solidFill>
                  <a:schemeClr val="tx1"/>
                </a:solidFill>
              </a:rPr>
              <a:t>Procesamiento 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7C18BC-7110-1CD3-8C77-066759C93359}"/>
              </a:ext>
            </a:extLst>
          </p:cNvPr>
          <p:cNvSpPr/>
          <p:nvPr/>
        </p:nvSpPr>
        <p:spPr>
          <a:xfrm>
            <a:off x="3917421" y="1535219"/>
            <a:ext cx="6577395" cy="34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El script lee el Excel y prepara los tickets para enviárselos a la IA.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528CD5-1D71-EC12-992E-47D733AE6510}"/>
              </a:ext>
            </a:extLst>
          </p:cNvPr>
          <p:cNvSpPr/>
          <p:nvPr/>
        </p:nvSpPr>
        <p:spPr>
          <a:xfrm>
            <a:off x="2287941" y="1949301"/>
            <a:ext cx="1560851" cy="326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b="1" noProof="0" dirty="0" err="1">
                <a:solidFill>
                  <a:schemeClr val="tx1"/>
                </a:solidFill>
              </a:rPr>
              <a:t>Decision</a:t>
            </a:r>
            <a:r>
              <a:rPr lang="es-CL" sz="1300" b="1" noProof="0" dirty="0">
                <a:solidFill>
                  <a:schemeClr val="tx1"/>
                </a:solidFill>
              </a:rPr>
              <a:t> de la 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2E2A6-21C8-3C81-6707-AD928B7D747B}"/>
              </a:ext>
            </a:extLst>
          </p:cNvPr>
          <p:cNvSpPr/>
          <p:nvPr/>
        </p:nvSpPr>
        <p:spPr>
          <a:xfrm>
            <a:off x="3917422" y="1939884"/>
            <a:ext cx="6577396" cy="34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Gemini evalúa si el incidente es un candidato a mejora y proporciona una razón.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C61F0-7005-4A6F-9594-0BFBF7C6EBA0}"/>
              </a:ext>
            </a:extLst>
          </p:cNvPr>
          <p:cNvSpPr/>
          <p:nvPr/>
        </p:nvSpPr>
        <p:spPr>
          <a:xfrm>
            <a:off x="2287939" y="2332611"/>
            <a:ext cx="1560851" cy="326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300" b="1" noProof="0" dirty="0">
                <a:solidFill>
                  <a:schemeClr val="tx1"/>
                </a:solidFill>
              </a:rPr>
              <a:t>Salida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2EF25-FF54-5E75-76D1-56712647641E}"/>
              </a:ext>
            </a:extLst>
          </p:cNvPr>
          <p:cNvSpPr/>
          <p:nvPr/>
        </p:nvSpPr>
        <p:spPr>
          <a:xfrm>
            <a:off x="3917420" y="2323194"/>
            <a:ext cx="6577396" cy="34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Los resultados se escriben en una nueva pestaña del mismo archivo Excel.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237CBC-2D6F-2F95-0ADC-6106665E7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30" y="3765664"/>
            <a:ext cx="3590860" cy="1769443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3977D9F-F6E0-57E2-8799-1763B1F95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532" y="3251595"/>
            <a:ext cx="363148" cy="34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BEDB8B-2664-5A2D-7BFE-2D90F40C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982" y="3807229"/>
            <a:ext cx="3637104" cy="1808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D2BF05-1552-4088-7F1F-EC6E4B917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605" y="3925552"/>
            <a:ext cx="3848790" cy="157137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D6991-2BE3-3621-2530-D3709407CF25}"/>
              </a:ext>
            </a:extLst>
          </p:cNvPr>
          <p:cNvCxnSpPr>
            <a:cxnSpLocks/>
          </p:cNvCxnSpPr>
          <p:nvPr/>
        </p:nvCxnSpPr>
        <p:spPr>
          <a:xfrm>
            <a:off x="7444245" y="3422950"/>
            <a:ext cx="1953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B9D2A02-9854-8C49-2393-AA0F1C973D9D}"/>
              </a:ext>
            </a:extLst>
          </p:cNvPr>
          <p:cNvSpPr/>
          <p:nvPr/>
        </p:nvSpPr>
        <p:spPr>
          <a:xfrm>
            <a:off x="320780" y="6086021"/>
            <a:ext cx="11657860" cy="342855"/>
          </a:xfrm>
          <a:prstGeom prst="rect">
            <a:avLst/>
          </a:prstGeom>
          <a:solidFill>
            <a:srgbClr val="FBF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noProof="0" dirty="0">
                <a:solidFill>
                  <a:schemeClr val="tx1"/>
                </a:solidFill>
              </a:rPr>
              <a:t>El modelo ocupado de Gemini es gemini-2.0-flash, se consume mediante </a:t>
            </a:r>
            <a:r>
              <a:rPr lang="es-CL" sz="1200" noProof="0" dirty="0" err="1">
                <a:solidFill>
                  <a:schemeClr val="tx1"/>
                </a:solidFill>
              </a:rPr>
              <a:t>promt</a:t>
            </a:r>
            <a:r>
              <a:rPr lang="es-CL" sz="1200" noProof="0" dirty="0">
                <a:solidFill>
                  <a:schemeClr val="tx1"/>
                </a:solidFill>
              </a:rPr>
              <a:t> que administra el </a:t>
            </a:r>
            <a:r>
              <a:rPr lang="es-CL" sz="1200" noProof="0" dirty="0" err="1">
                <a:solidFill>
                  <a:schemeClr val="tx1"/>
                </a:solidFill>
              </a:rPr>
              <a:t>scrpit</a:t>
            </a:r>
            <a:r>
              <a:rPr lang="es-CL" sz="1200" noProof="0" dirty="0">
                <a:solidFill>
                  <a:schemeClr val="tx1"/>
                </a:solidFill>
              </a:rPr>
              <a:t> de </a:t>
            </a:r>
            <a:r>
              <a:rPr lang="es-CL" sz="1200" noProof="0" dirty="0" err="1">
                <a:solidFill>
                  <a:schemeClr val="tx1"/>
                </a:solidFill>
              </a:rPr>
              <a:t>pytho</a:t>
            </a:r>
            <a:r>
              <a:rPr lang="es-CL" sz="1200" dirty="0">
                <a:solidFill>
                  <a:schemeClr val="tx1"/>
                </a:solidFill>
              </a:rPr>
              <a:t>n</a:t>
            </a:r>
            <a:endParaRPr lang="es-CL" sz="12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0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2D97-F8A2-3271-122C-E0F769C4C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8027D6C-1CD2-0983-157A-243DEE64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6" y="838321"/>
            <a:ext cx="2246077" cy="149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756C72-22EA-0A5A-568D-9EC4E7926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2" y="3653015"/>
            <a:ext cx="2134570" cy="149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8A2CD0-6094-2E80-28C4-041CE12202C0}"/>
              </a:ext>
            </a:extLst>
          </p:cNvPr>
          <p:cNvSpPr txBox="1">
            <a:spLocks/>
          </p:cNvSpPr>
          <p:nvPr/>
        </p:nvSpPr>
        <p:spPr>
          <a:xfrm>
            <a:off x="794" y="202803"/>
            <a:ext cx="9650743" cy="342855"/>
          </a:xfrm>
          <a:prstGeom prst="rect">
            <a:avLst/>
          </a:prstGeom>
          <a:ln>
            <a:noFill/>
          </a:ln>
        </p:spPr>
        <p:txBody>
          <a:bodyPr vert="horz" lIns="91428" tIns="45714" rIns="91428" bIns="45714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Calibri" charset="0"/>
              </a:defRPr>
            </a:lvl1pPr>
          </a:lstStyle>
          <a:p>
            <a:r>
              <a:rPr lang="es-CL" b="1" noProof="0" dirty="0"/>
              <a:t>Beneficios y Evolución </a:t>
            </a:r>
            <a:endParaRPr lang="es-CL" sz="1800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589FC-F198-0B77-9653-58E28C0A5F1C}"/>
              </a:ext>
            </a:extLst>
          </p:cNvPr>
          <p:cNvSpPr txBox="1"/>
          <p:nvPr/>
        </p:nvSpPr>
        <p:spPr>
          <a:xfrm>
            <a:off x="247464" y="923669"/>
            <a:ext cx="229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noProof="0" dirty="0">
                <a:solidFill>
                  <a:srgbClr val="002060"/>
                </a:solidFill>
                <a:latin typeface="IBM Plex Sans" panose="020B0503050203000203" pitchFamily="34" charset="0"/>
              </a:rPr>
              <a:t>Beneficios: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6B93A3-8098-5294-1649-AFB98F5698CE}"/>
              </a:ext>
            </a:extLst>
          </p:cNvPr>
          <p:cNvSpPr txBox="1">
            <a:spLocks/>
          </p:cNvSpPr>
          <p:nvPr/>
        </p:nvSpPr>
        <p:spPr>
          <a:xfrm>
            <a:off x="2294865" y="1000408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400" noProof="0" dirty="0">
                <a:solidFill>
                  <a:srgbClr val="000000"/>
                </a:solidFill>
              </a:rPr>
              <a:t>Se Reduce el tiempo de análisis manual de incidentes.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F574E7-F1BB-95DD-7B60-9188DDFC4310}"/>
              </a:ext>
            </a:extLst>
          </p:cNvPr>
          <p:cNvSpPr txBox="1">
            <a:spLocks/>
          </p:cNvSpPr>
          <p:nvPr/>
        </p:nvSpPr>
        <p:spPr>
          <a:xfrm>
            <a:off x="4643285" y="1000408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400" noProof="0" dirty="0">
                <a:solidFill>
                  <a:srgbClr val="000000"/>
                </a:solidFill>
              </a:rPr>
              <a:t>Permite identificar rápidamente oportunidades de mejora antes de que los problemas se agraven.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933D04-B7E2-B8ED-4894-A5F5FA310E39}"/>
              </a:ext>
            </a:extLst>
          </p:cNvPr>
          <p:cNvSpPr txBox="1">
            <a:spLocks/>
          </p:cNvSpPr>
          <p:nvPr/>
        </p:nvSpPr>
        <p:spPr>
          <a:xfrm>
            <a:off x="6991705" y="1000408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400" noProof="0" dirty="0"/>
              <a:t>Al abordar las causas raíz, disminuye la cantidad de incidentes repetidos.</a:t>
            </a:r>
            <a:endParaRPr lang="es-CL" sz="1400" noProof="0" dirty="0">
              <a:solidFill>
                <a:srgbClr val="00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C03EA9-E4B9-1BD5-F00E-56BA3B426447}"/>
              </a:ext>
            </a:extLst>
          </p:cNvPr>
          <p:cNvSpPr txBox="1">
            <a:spLocks/>
          </p:cNvSpPr>
          <p:nvPr/>
        </p:nvSpPr>
        <p:spPr>
          <a:xfrm>
            <a:off x="9388541" y="1000408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300" noProof="0" dirty="0"/>
              <a:t>Libera tiempo de los analistas para tareas de mayor valor.</a:t>
            </a:r>
            <a:endParaRPr lang="es-CL" sz="1300" noProof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530E70-6A4D-EDE1-27BA-4511D39C5933}"/>
              </a:ext>
            </a:extLst>
          </p:cNvPr>
          <p:cNvSpPr txBox="1"/>
          <p:nvPr/>
        </p:nvSpPr>
        <p:spPr>
          <a:xfrm>
            <a:off x="2003" y="3653015"/>
            <a:ext cx="2294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b="1" noProof="0" dirty="0" err="1">
                <a:solidFill>
                  <a:srgbClr val="002060"/>
                </a:solidFill>
                <a:latin typeface="IBM Plex Sans" panose="020B0503050203000203" pitchFamily="34" charset="0"/>
              </a:rPr>
              <a:t>Proximos</a:t>
            </a:r>
            <a:r>
              <a:rPr lang="es-CL" sz="2000" b="1" noProof="0" dirty="0">
                <a:solidFill>
                  <a:srgbClr val="002060"/>
                </a:solidFill>
                <a:latin typeface="IBM Plex Sans" panose="020B0503050203000203" pitchFamily="34" charset="0"/>
              </a:rPr>
              <a:t> Pasos: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6558F95-351A-A387-1622-2B26F4DF6110}"/>
              </a:ext>
            </a:extLst>
          </p:cNvPr>
          <p:cNvSpPr txBox="1">
            <a:spLocks/>
          </p:cNvSpPr>
          <p:nvPr/>
        </p:nvSpPr>
        <p:spPr>
          <a:xfrm>
            <a:off x="2350047" y="3653015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400" noProof="0" dirty="0">
                <a:solidFill>
                  <a:srgbClr val="000000"/>
                </a:solidFill>
              </a:rPr>
              <a:t>Integración con </a:t>
            </a:r>
            <a:r>
              <a:rPr lang="es-CL" sz="1400" noProof="0" dirty="0" err="1">
                <a:solidFill>
                  <a:srgbClr val="000000"/>
                </a:solidFill>
              </a:rPr>
              <a:t>Service</a:t>
            </a:r>
            <a:r>
              <a:rPr lang="es-CL" sz="1400" noProof="0" dirty="0">
                <a:solidFill>
                  <a:srgbClr val="000000"/>
                </a:solidFill>
              </a:rPr>
              <a:t> Desk u otro sistema de control de incidencias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2298B0E-5933-08FF-3B65-B4BED6C807BA}"/>
              </a:ext>
            </a:extLst>
          </p:cNvPr>
          <p:cNvSpPr txBox="1">
            <a:spLocks/>
          </p:cNvSpPr>
          <p:nvPr/>
        </p:nvSpPr>
        <p:spPr>
          <a:xfrm>
            <a:off x="4730258" y="3653015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400" noProof="0" dirty="0">
                <a:solidFill>
                  <a:srgbClr val="000000"/>
                </a:solidFill>
              </a:rPr>
              <a:t>Mejora continua con la IA  para conseguir análisis mas precisos.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D3D6B41-2A34-6FC8-C270-73E4B04F3652}"/>
              </a:ext>
            </a:extLst>
          </p:cNvPr>
          <p:cNvSpPr txBox="1">
            <a:spLocks/>
          </p:cNvSpPr>
          <p:nvPr/>
        </p:nvSpPr>
        <p:spPr>
          <a:xfrm>
            <a:off x="7110469" y="3653015"/>
            <a:ext cx="2278072" cy="90297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58595B"/>
                </a:solidFill>
                <a:latin typeface="HelvNeue Light for IBM" panose="020B04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CL" sz="1400" noProof="0" dirty="0">
                <a:solidFill>
                  <a:srgbClr val="000000"/>
                </a:solidFill>
              </a:rPr>
              <a:t>Visualización de resultados en </a:t>
            </a:r>
            <a:r>
              <a:rPr lang="es-CL" sz="1400" noProof="0" dirty="0" err="1">
                <a:solidFill>
                  <a:srgbClr val="000000"/>
                </a:solidFill>
              </a:rPr>
              <a:t>Dashboard</a:t>
            </a:r>
            <a:r>
              <a:rPr lang="es-CL" sz="1400" noProof="0" dirty="0">
                <a:solidFill>
                  <a:srgbClr val="000000"/>
                </a:solidFill>
              </a:rPr>
              <a:t> y notificaciones automáticas.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843E8-732A-0653-C423-76C135481C33}"/>
              </a:ext>
            </a:extLst>
          </p:cNvPr>
          <p:cNvSpPr/>
          <p:nvPr/>
        </p:nvSpPr>
        <p:spPr>
          <a:xfrm>
            <a:off x="290945" y="2809192"/>
            <a:ext cx="11787447" cy="64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8708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9204</TotalTime>
  <Words>437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IBM Plex Sans</vt:lpstr>
      <vt:lpstr>1_office theme</vt:lpstr>
      <vt:lpstr>IBM - VidaSecurity Area Incidentes  POC -  Análisis de Incidentes con IA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ANGELICA GUTIERREZ</dc:creator>
  <cp:lastModifiedBy>Joan Manuel Munoz Ruiz</cp:lastModifiedBy>
  <cp:revision>42</cp:revision>
  <dcterms:created xsi:type="dcterms:W3CDTF">2025-06-26T19:45:36Z</dcterms:created>
  <dcterms:modified xsi:type="dcterms:W3CDTF">2025-07-23T19:44:20Z</dcterms:modified>
</cp:coreProperties>
</file>