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1" r:id="rId6"/>
    <p:sldId id="267" r:id="rId7"/>
    <p:sldId id="273" r:id="rId8"/>
    <p:sldId id="272" r:id="rId9"/>
    <p:sldId id="269" r:id="rId10"/>
    <p:sldId id="266" r:id="rId11"/>
    <p:sldId id="270" r:id="rId12"/>
    <p:sldId id="271" r:id="rId13"/>
    <p:sldId id="264" r:id="rId14"/>
    <p:sldId id="268" r:id="rId15"/>
    <p:sldId id="259" r:id="rId16"/>
    <p:sldId id="265" r:id="rId17"/>
    <p:sldId id="262" r:id="rId18"/>
    <p:sldId id="26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009F81"/>
    <a:srgbClr val="FF8200"/>
    <a:srgbClr val="573B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62" autoAdjust="0"/>
    <p:restoredTop sz="98228" autoAdjust="0"/>
  </p:normalViewPr>
  <p:slideViewPr>
    <p:cSldViewPr snapToGrid="0">
      <p:cViewPr>
        <p:scale>
          <a:sx n="100" d="100"/>
          <a:sy n="100" d="100"/>
        </p:scale>
        <p:origin x="-2394" y="-750"/>
      </p:cViewPr>
      <p:guideLst>
        <p:guide orient="horz" pos="3494"/>
        <p:guide orient="horz" pos="4163"/>
        <p:guide orient="horz" pos="1027"/>
        <p:guide orient="horz" pos="1970"/>
        <p:guide orient="horz" pos="2477"/>
        <p:guide orient="horz" pos="2975"/>
        <p:guide pos="1012"/>
        <p:guide pos="2880"/>
        <p:guide pos="2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3EA3-A088-7E44-A2BB-930BA8175330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A78AE-D2E6-3F4D-8B45-F8FAD603D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044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A9188-15AB-8647-BEF6-341F17197394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AF087-0345-054C-ADFA-0C5B5DF75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545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4768" y="1737360"/>
            <a:ext cx="2441448" cy="907919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47472" y="4160520"/>
            <a:ext cx="54864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151118" y="4160520"/>
            <a:ext cx="265176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47472" y="1291590"/>
            <a:ext cx="54864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347472" y="3357962"/>
            <a:ext cx="21336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44263" y="2979318"/>
            <a:ext cx="5492976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2" y="1085850"/>
            <a:ext cx="6123178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2514601"/>
            <a:ext cx="6123178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ebay_logo_ond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328" y="6336792"/>
            <a:ext cx="934373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6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4768" y="1019154"/>
            <a:ext cx="2441448" cy="90791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47472" y="3017030"/>
            <a:ext cx="54864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347472" y="5083402"/>
            <a:ext cx="21336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44263" y="4704758"/>
            <a:ext cx="5492976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908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FEED EXPERIMENT SUMMARY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88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472" y="1384300"/>
            <a:ext cx="4148328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4300"/>
            <a:ext cx="4152900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FEED EXPERIMENT 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06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7472" y="457200"/>
            <a:ext cx="8453628" cy="9271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472" y="1384300"/>
            <a:ext cx="4148328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649544" y="1384301"/>
            <a:ext cx="2029352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6771748" y="1384301"/>
            <a:ext cx="2029352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4649544" y="3508607"/>
            <a:ext cx="2029352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6771748" y="3508607"/>
            <a:ext cx="2029352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FEED EXPERIMENT SUMMARY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40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1134" y="1384301"/>
            <a:ext cx="5589966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3211134" y="2588440"/>
            <a:ext cx="5589966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3211134" y="3792579"/>
            <a:ext cx="5589966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3211134" y="4996719"/>
            <a:ext cx="5589966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48750" y="1384301"/>
            <a:ext cx="2763681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48750" y="2588440"/>
            <a:ext cx="2763681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348750" y="3792579"/>
            <a:ext cx="2763681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348750" y="4996719"/>
            <a:ext cx="2763681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FEED EXPERIMENT SUMMARY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63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2" y="1085850"/>
            <a:ext cx="6123178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2514601"/>
            <a:ext cx="6123178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323" y="6336900"/>
            <a:ext cx="926053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50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FEED EXPERIMENT SUMMARY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32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FEED EXPERIMENT SUMMARY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1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472" y="457200"/>
            <a:ext cx="8453628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1384300"/>
            <a:ext cx="8453628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323" y="6336900"/>
            <a:ext cx="926053" cy="34437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47472" y="6172200"/>
            <a:ext cx="8453628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6918" y="6381394"/>
            <a:ext cx="364181" cy="25019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5172" y="6376187"/>
            <a:ext cx="3346704" cy="255397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1100" dirty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FEED EXPERIMENT SUMMARY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436918" y="6496460"/>
            <a:ext cx="0" cy="135124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18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2" r:id="rId4"/>
    <p:sldLayoutId id="2147483657" r:id="rId5"/>
    <p:sldLayoutId id="2147483658" r:id="rId6"/>
    <p:sldLayoutId id="2147483651" r:id="rId7"/>
    <p:sldLayoutId id="2147483654" r:id="rId8"/>
    <p:sldLayoutId id="2147483655" r:id="rId9"/>
    <p:sldLayoutId id="2147483656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44263" y="2576944"/>
            <a:ext cx="5492976" cy="724395"/>
          </a:xfrm>
        </p:spPr>
        <p:txBody>
          <a:bodyPr/>
          <a:lstStyle/>
          <a:p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웹접근성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개선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광고 이메일 작성 가이드</a:t>
            </a:r>
            <a:endParaRPr lang="en-US" sz="2400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sz="1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sz="1400" dirty="0" smtClean="0">
                <a:latin typeface="맑은 고딕" pitchFamily="50" charset="-127"/>
                <a:ea typeface="맑은 고딕" pitchFamily="50" charset="-127"/>
              </a:rPr>
              <a:t>03/04/2013</a:t>
            </a: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정진숙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203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047" y="2657475"/>
            <a:ext cx="3662428" cy="533400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Appendix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02635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072" y="342900"/>
            <a:ext cx="8453628" cy="533400"/>
          </a:xfrm>
        </p:spPr>
        <p:txBody>
          <a:bodyPr/>
          <a:lstStyle/>
          <a:p>
            <a:r>
              <a:rPr lang="en-US" b="1" dirty="0" smtClean="0"/>
              <a:t>Issue</a:t>
            </a:r>
            <a:endParaRPr lang="en-US" b="1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338075" y="838200"/>
            <a:ext cx="3300475" cy="29456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신고접수 내용</a:t>
            </a:r>
            <a:endParaRPr 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95226" y="1304924"/>
            <a:ext cx="8110600" cy="45624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 latinLnBrk="1">
              <a:lnSpc>
                <a:spcPct val="150000"/>
              </a:lnSpc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ko-KR" sz="1100" b="1" dirty="0">
                <a:latin typeface="맑은 고딕" pitchFamily="50" charset="-127"/>
                <a:ea typeface="맑은 고딕" pitchFamily="50" charset="-127"/>
              </a:rPr>
              <a:t>신고 내용</a:t>
            </a:r>
          </a:p>
          <a:p>
            <a:pPr latinLnBrk="1">
              <a:lnSpc>
                <a:spcPct val="150000"/>
              </a:lnSpc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ko-KR" sz="1100" dirty="0" err="1">
                <a:latin typeface="맑은 고딕" pitchFamily="50" charset="-127"/>
                <a:ea typeface="맑은 고딕" pitchFamily="50" charset="-127"/>
              </a:rPr>
              <a:t>옥션으로부터</a:t>
            </a:r>
            <a:r>
              <a:rPr lang="ko-KR" altLang="ko-KR" sz="1100" dirty="0">
                <a:latin typeface="맑은 고딕" pitchFamily="50" charset="-127"/>
                <a:ea typeface="맑은 고딕" pitchFamily="50" charset="-127"/>
              </a:rPr>
              <a:t> 주문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ko-KR" sz="1100" dirty="0">
                <a:latin typeface="맑은 고딕" pitchFamily="50" charset="-127"/>
                <a:ea typeface="맑은 고딕" pitchFamily="50" charset="-127"/>
              </a:rPr>
              <a:t>배송 확인메일과 광고메일을 수신하여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ko-KR" sz="1100" dirty="0">
                <a:latin typeface="맑은 고딕" pitchFamily="50" charset="-127"/>
                <a:ea typeface="맑은 고딕" pitchFamily="50" charset="-127"/>
              </a:rPr>
              <a:t>‘센스리더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ko-KR" sz="1100" dirty="0" err="1">
                <a:latin typeface="맑은 고딕" pitchFamily="50" charset="-127"/>
                <a:ea typeface="맑은 고딕" pitchFamily="50" charset="-127"/>
              </a:rPr>
              <a:t>엑스비전</a:t>
            </a:r>
            <a:r>
              <a:rPr lang="ko-KR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1100" dirty="0" err="1">
                <a:latin typeface="맑은 고딕" pitchFamily="50" charset="-127"/>
                <a:ea typeface="맑은 고딕" pitchFamily="50" charset="-127"/>
              </a:rPr>
              <a:t>테크놀러지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ko-KR" sz="1100" dirty="0">
                <a:latin typeface="맑은 고딕" pitchFamily="50" charset="-127"/>
                <a:ea typeface="맑은 고딕" pitchFamily="50" charset="-127"/>
              </a:rPr>
              <a:t>’라는 프로그램으로 음성 전환하려는 중 다음과 같은 문제가 발생하였다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atinLnBrk="1">
              <a:lnSpc>
                <a:spcPct val="150000"/>
              </a:lnSpc>
            </a:pPr>
            <a:endParaRPr lang="ko-KR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  1) </a:t>
            </a:r>
            <a:r>
              <a:rPr lang="ko-KR" altLang="ko-KR" sz="1100" dirty="0">
                <a:latin typeface="맑은 고딕" pitchFamily="50" charset="-127"/>
                <a:ea typeface="맑은 고딕" pitchFamily="50" charset="-127"/>
              </a:rPr>
              <a:t>메일 제목에서 주문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ko-KR" sz="1100" dirty="0">
                <a:latin typeface="맑은 고딕" pitchFamily="50" charset="-127"/>
                <a:ea typeface="맑은 고딕" pitchFamily="50" charset="-127"/>
              </a:rPr>
              <a:t>배송 확인메일과 광고메일을 쉽게 구분할 수 없음</a:t>
            </a:r>
          </a:p>
          <a:p>
            <a:pPr latinLnBrk="1">
              <a:lnSpc>
                <a:spcPct val="150000"/>
              </a:lnSpc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  2) </a:t>
            </a:r>
            <a:r>
              <a:rPr lang="ko-KR" altLang="ko-KR" sz="1100" dirty="0">
                <a:latin typeface="맑은 고딕" pitchFamily="50" charset="-127"/>
                <a:ea typeface="맑은 고딕" pitchFamily="50" charset="-127"/>
              </a:rPr>
              <a:t>광고 메일 본문이 모두 이미지로만 처리되어 있어서 어떤 내용도 확인할 수 없음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ko-KR" sz="1100" dirty="0">
                <a:latin typeface="맑은 고딕" pitchFamily="50" charset="-127"/>
                <a:ea typeface="맑은 고딕" pitchFamily="50" charset="-127"/>
              </a:rPr>
              <a:t>상품의 내용과 가격까지 알려주면 좋겠으나 최소한 광고메일이라는 사실은 텍스트로 처리 바람</a:t>
            </a:r>
          </a:p>
          <a:p>
            <a:pPr latinLnBrk="1">
              <a:lnSpc>
                <a:spcPct val="150000"/>
              </a:lnSpc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  3) </a:t>
            </a:r>
            <a:r>
              <a:rPr lang="ko-KR" altLang="ko-KR" sz="1100" dirty="0">
                <a:latin typeface="맑은 고딕" pitchFamily="50" charset="-127"/>
                <a:ea typeface="맑은 고딕" pitchFamily="50" charset="-127"/>
              </a:rPr>
              <a:t>주문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ko-KR" sz="1100" dirty="0">
                <a:latin typeface="맑은 고딕" pitchFamily="50" charset="-127"/>
                <a:ea typeface="맑은 고딕" pitchFamily="50" charset="-127"/>
              </a:rPr>
              <a:t>배송 본문의 일부는 음성전환이 가능하나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ko-KR" sz="1100" dirty="0">
                <a:latin typeface="맑은 고딕" pitchFamily="50" charset="-127"/>
                <a:ea typeface="맑은 고딕" pitchFamily="50" charset="-127"/>
              </a:rPr>
              <a:t>내용이 뒤섞여 있어서 정확히 이해할 수 없음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ko-KR" sz="1100" dirty="0">
                <a:latin typeface="맑은 고딕" pitchFamily="50" charset="-127"/>
                <a:ea typeface="맑은 고딕" pitchFamily="50" charset="-127"/>
              </a:rPr>
              <a:t>프로그램의 구동방법을 고려하여 화면구성을 개선해주기 바람</a:t>
            </a:r>
          </a:p>
          <a:p>
            <a:pPr latinLnBrk="1">
              <a:lnSpc>
                <a:spcPct val="150000"/>
              </a:lnSpc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 </a:t>
            </a:r>
            <a:endParaRPr lang="ko-KR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ko-KR" sz="1100" b="1" dirty="0">
                <a:latin typeface="맑은 고딕" pitchFamily="50" charset="-127"/>
                <a:ea typeface="맑은 고딕" pitchFamily="50" charset="-127"/>
              </a:rPr>
              <a:t>확인 요청 사항</a:t>
            </a:r>
          </a:p>
          <a:p>
            <a:pPr latinLnBrk="1">
              <a:lnSpc>
                <a:spcPct val="150000"/>
              </a:lnSpc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  1) </a:t>
            </a:r>
            <a:r>
              <a:rPr lang="ko-KR" altLang="ko-KR" sz="1100" dirty="0">
                <a:latin typeface="맑은 고딕" pitchFamily="50" charset="-127"/>
                <a:ea typeface="맑은 고딕" pitchFamily="50" charset="-127"/>
              </a:rPr>
              <a:t>위 신고인 주장의 사실 여부 및 현황</a:t>
            </a:r>
          </a:p>
          <a:p>
            <a:pPr latinLnBrk="1">
              <a:lnSpc>
                <a:spcPct val="150000"/>
              </a:lnSpc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  2) </a:t>
            </a:r>
            <a:r>
              <a:rPr lang="ko-KR" altLang="ko-KR" sz="1100" dirty="0">
                <a:latin typeface="맑은 고딕" pitchFamily="50" charset="-127"/>
                <a:ea typeface="맑은 고딕" pitchFamily="50" charset="-127"/>
              </a:rPr>
              <a:t>개선 계획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ko-KR" sz="1100" dirty="0">
                <a:latin typeface="맑은 고딕" pitchFamily="50" charset="-127"/>
                <a:ea typeface="맑은 고딕" pitchFamily="50" charset="-127"/>
              </a:rPr>
              <a:t>구체적인 일정 포함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     : </a:t>
            </a:r>
            <a:r>
              <a:rPr lang="ko-KR" altLang="ko-KR" sz="1100" dirty="0">
                <a:latin typeface="맑은 고딕" pitchFamily="50" charset="-127"/>
                <a:ea typeface="맑은 고딕" pitchFamily="50" charset="-127"/>
              </a:rPr>
              <a:t>개선 가능한 사안은 구체적 일정을 명기하여 주시되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ko-KR" sz="1100" dirty="0">
                <a:latin typeface="맑은 고딕" pitchFamily="50" charset="-127"/>
                <a:ea typeface="맑은 고딕" pitchFamily="50" charset="-127"/>
              </a:rPr>
              <a:t>추가적인 검토가 필요한 사안은 검토완료 일정을 알려주시기 바랍니다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ko-KR" sz="1100" dirty="0">
                <a:latin typeface="맑은 고딕" pitchFamily="50" charset="-127"/>
                <a:ea typeface="맑은 고딕" pitchFamily="50" charset="-127"/>
              </a:rPr>
              <a:t>혹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ko-KR" sz="1100" dirty="0">
                <a:latin typeface="맑은 고딕" pitchFamily="50" charset="-127"/>
                <a:ea typeface="맑은 고딕" pitchFamily="50" charset="-127"/>
              </a:rPr>
              <a:t>개선 불가한 사안이 있다면 해당 사안이 </a:t>
            </a:r>
            <a:r>
              <a:rPr lang="ko-KR" altLang="ko-KR" sz="1100" dirty="0" err="1">
                <a:latin typeface="맑은 고딕" pitchFamily="50" charset="-127"/>
                <a:ea typeface="맑은 고딕" pitchFamily="50" charset="-127"/>
              </a:rPr>
              <a:t>장애인차별법</a:t>
            </a:r>
            <a:r>
              <a:rPr lang="ko-KR" altLang="ko-KR" sz="1100" dirty="0">
                <a:latin typeface="맑은 고딕" pitchFamily="50" charset="-127"/>
                <a:ea typeface="맑은 고딕" pitchFamily="50" charset="-127"/>
              </a:rPr>
              <a:t> 위반에 해당하지 않는다는 취지의 사유를 덧붙여 주시기 바랍니다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 </a:t>
            </a:r>
          </a:p>
          <a:p>
            <a:pPr latinLnBrk="1">
              <a:lnSpc>
                <a:spcPct val="150000"/>
              </a:lnSpc>
            </a:pP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황세진 대리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(GR)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가 요청 메일 내용을 저희가 파악하기 쉬운 순서상으로 재정리한 내용임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우선순위 아님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    : 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주요 내용은 스크린 리더로 내용 확인이 어려움</a:t>
            </a:r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     1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번 내용이 주요 사항이 아님을 전달 받음</a:t>
            </a:r>
            <a:endParaRPr lang="ko-KR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03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3267073" y="1095376"/>
            <a:ext cx="0" cy="496252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072" y="342900"/>
            <a:ext cx="8453628" cy="533400"/>
          </a:xfrm>
        </p:spPr>
        <p:txBody>
          <a:bodyPr/>
          <a:lstStyle/>
          <a:p>
            <a:r>
              <a:rPr lang="en-US" b="1" dirty="0" smtClean="0"/>
              <a:t>Issue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E mail SUMMARY</a:t>
            </a:r>
            <a:endParaRPr lang="en-US" dirty="0"/>
          </a:p>
        </p:txBody>
      </p:sp>
      <p:sp>
        <p:nvSpPr>
          <p:cNvPr id="14" name="타원 13"/>
          <p:cNvSpPr/>
          <p:nvPr/>
        </p:nvSpPr>
        <p:spPr bwMode="auto">
          <a:xfrm>
            <a:off x="781048" y="1928744"/>
            <a:ext cx="1986031" cy="1986031"/>
          </a:xfrm>
          <a:prstGeom prst="ellipse">
            <a:avLst/>
          </a:prstGeom>
          <a:solidFill>
            <a:srgbClr val="0070C0"/>
          </a:solidFill>
          <a:ln w="12700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0" numCol="1" rtlCol="0" anchor="ctr" anchorCtr="1" compatLnSpc="1">
            <a:prstTxWarp prst="textNoShape">
              <a:avLst/>
            </a:prstTxWarp>
          </a:bodyPr>
          <a:lstStyle/>
          <a:p>
            <a:pPr lvl="0" algn="ctr">
              <a:spcBef>
                <a:spcPct val="25000"/>
              </a:spcBef>
            </a:pPr>
            <a:r>
              <a:rPr lang="ko-KR" altLang="en-US" sz="1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메일제목으로</a:t>
            </a:r>
            <a:endParaRPr lang="en-US" altLang="ko-KR" sz="1600" b="1" dirty="0" smtClean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0" algn="ctr">
              <a:spcBef>
                <a:spcPct val="25000"/>
              </a:spcBef>
            </a:pPr>
            <a:r>
              <a:rPr lang="ko-KR" altLang="en-US" sz="1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정보메일과 광고메일을 쉽게 구분할 수 없음</a:t>
            </a:r>
            <a:endParaRPr lang="en-US" altLang="ko-KR" sz="1600" b="1" dirty="0" smtClean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0" algn="ctr">
              <a:spcBef>
                <a:spcPct val="25000"/>
              </a:spcBef>
            </a:pPr>
            <a:r>
              <a:rPr lang="en-US" altLang="ko-KR" sz="1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</a:t>
            </a:r>
            <a:r>
              <a:rPr lang="ko-KR" altLang="en-US" sz="1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문구수정</a:t>
            </a:r>
            <a:r>
              <a:rPr lang="en-US" altLang="ko-KR" sz="1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)</a:t>
            </a:r>
            <a:endParaRPr lang="ko-KR" altLang="en-US" sz="16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3571871" y="1928744"/>
            <a:ext cx="1986031" cy="1986031"/>
          </a:xfrm>
          <a:prstGeom prst="ellipse">
            <a:avLst/>
          </a:prstGeom>
          <a:solidFill>
            <a:srgbClr val="C00000"/>
          </a:solidFill>
          <a:ln w="12700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lvl="0" algn="ctr">
              <a:spcBef>
                <a:spcPct val="25000"/>
              </a:spcBef>
            </a:pPr>
            <a:r>
              <a:rPr lang="ko-KR" altLang="en-US" sz="1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정보메일은</a:t>
            </a:r>
            <a:endParaRPr lang="en-US" altLang="ko-KR" sz="1600" b="1" dirty="0" smtClean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0" algn="ctr">
              <a:spcBef>
                <a:spcPct val="25000"/>
              </a:spcBef>
            </a:pPr>
            <a:r>
              <a:rPr lang="ko-KR" altLang="en-US" sz="1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일부 내용이 뒤섞여 있어</a:t>
            </a:r>
            <a:endParaRPr lang="en-US" altLang="ko-KR" sz="1600" b="1" dirty="0" smtClean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0" algn="ctr">
              <a:spcBef>
                <a:spcPct val="25000"/>
              </a:spcBef>
            </a:pPr>
            <a:r>
              <a:rPr lang="ko-KR" altLang="en-US" sz="1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내용파악 불가</a:t>
            </a:r>
            <a:endParaRPr lang="en-US" altLang="ko-KR" sz="1600" b="1" dirty="0" smtClean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0" algn="ctr">
              <a:spcBef>
                <a:spcPct val="25000"/>
              </a:spcBef>
            </a:pPr>
            <a:r>
              <a:rPr lang="en-US" altLang="ko-KR" sz="1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(Table</a:t>
            </a:r>
            <a:r>
              <a:rPr lang="ko-KR" altLang="en-US" sz="1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구조개선</a:t>
            </a:r>
            <a:r>
              <a:rPr lang="en-US" altLang="ko-KR" sz="1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)</a:t>
            </a:r>
            <a:endParaRPr lang="ko-KR" altLang="en-US" sz="16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338075" y="838200"/>
            <a:ext cx="8463022" cy="29456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인권위 진정 사항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전체적으로 정보메일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인지 광고메일인지 파악이 어렵다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6315072" y="1928744"/>
            <a:ext cx="1986031" cy="1986031"/>
          </a:xfrm>
          <a:prstGeom prst="ellipse">
            <a:avLst/>
          </a:prstGeom>
          <a:solidFill>
            <a:srgbClr val="FF8200"/>
          </a:solidFill>
          <a:ln w="12700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lvl="0" algn="ctr">
              <a:spcBef>
                <a:spcPct val="25000"/>
              </a:spcBef>
            </a:pPr>
            <a:r>
              <a:rPr lang="ko-KR" altLang="en-US" sz="1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광고메일은 내용이 이미지로 되어있어서 내용파악 불가</a:t>
            </a:r>
            <a:endParaRPr lang="en-US" altLang="ko-KR" sz="1600" b="1" dirty="0" smtClean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0" algn="ctr">
              <a:spcBef>
                <a:spcPct val="25000"/>
              </a:spcBef>
            </a:pPr>
            <a:r>
              <a:rPr lang="en-US" altLang="ko-KR" sz="1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(Text</a:t>
            </a:r>
            <a:r>
              <a:rPr lang="ko-KR" altLang="en-US" sz="1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처리</a:t>
            </a:r>
            <a:r>
              <a:rPr lang="en-US" altLang="ko-KR" sz="1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5072" y="4638674"/>
            <a:ext cx="2486025" cy="642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defTabSz="914400">
              <a:lnSpc>
                <a:spcPts val="2300"/>
              </a:lnSpc>
              <a:buFont typeface="Arial" pitchFamily="34" charset="0"/>
              <a:buChar char="•"/>
              <a:defRPr/>
            </a:pPr>
            <a:r>
              <a:rPr lang="ko-KR" altLang="en-US" sz="1200" kern="0" spc="-20" dirty="0" smtClean="0">
                <a:solidFill>
                  <a:srgbClr val="3D3935">
                    <a:lumMod val="60000"/>
                    <a:lumOff val="40000"/>
                  </a:srgbClr>
                </a:solidFill>
                <a:latin typeface="맑은 고딕"/>
                <a:ea typeface="맑은 고딕"/>
              </a:rPr>
              <a:t>가이드를 </a:t>
            </a:r>
            <a:r>
              <a:rPr lang="ko-KR" altLang="en-US" sz="1200" kern="0" spc="-20" dirty="0">
                <a:solidFill>
                  <a:srgbClr val="3D3935">
                    <a:lumMod val="60000"/>
                    <a:lumOff val="40000"/>
                  </a:srgbClr>
                </a:solidFill>
                <a:latin typeface="맑은 고딕"/>
                <a:ea typeface="맑은 고딕"/>
              </a:rPr>
              <a:t>제작하여 이미지에 대한 설명이 </a:t>
            </a:r>
            <a:r>
              <a:rPr lang="en-US" altLang="ko-KR" sz="1200" kern="0" spc="-20" dirty="0">
                <a:solidFill>
                  <a:srgbClr val="3D3935">
                    <a:lumMod val="60000"/>
                    <a:lumOff val="40000"/>
                  </a:srgbClr>
                </a:solidFill>
                <a:latin typeface="맑은 고딕"/>
                <a:ea typeface="맑은 고딕"/>
              </a:rPr>
              <a:t>alt</a:t>
            </a:r>
            <a:r>
              <a:rPr lang="ko-KR" altLang="en-US" sz="1200" kern="0" spc="-20" dirty="0">
                <a:solidFill>
                  <a:srgbClr val="3D3935">
                    <a:lumMod val="60000"/>
                    <a:lumOff val="40000"/>
                  </a:srgbClr>
                </a:solidFill>
                <a:latin typeface="맑은 고딕"/>
                <a:ea typeface="맑은 고딕"/>
              </a:rPr>
              <a:t>처리되도록 </a:t>
            </a:r>
            <a:r>
              <a:rPr lang="ko-KR" altLang="en-US" sz="1200" kern="0" spc="-20" dirty="0" smtClean="0">
                <a:solidFill>
                  <a:srgbClr val="3D3935">
                    <a:lumMod val="60000"/>
                    <a:lumOff val="40000"/>
                  </a:srgbClr>
                </a:solidFill>
                <a:latin typeface="맑은 고딕"/>
                <a:ea typeface="맑은 고딕"/>
              </a:rPr>
              <a:t>개선</a:t>
            </a:r>
            <a:endParaRPr lang="ko-KR" altLang="en-US" sz="1200" kern="0" spc="-20" dirty="0">
              <a:solidFill>
                <a:srgbClr val="3D3935">
                  <a:lumMod val="60000"/>
                  <a:lumOff val="40000"/>
                </a:srgbClr>
              </a:solidFill>
              <a:latin typeface="맑은 고딕"/>
              <a:ea typeface="맑은 고딕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76302" y="4302884"/>
            <a:ext cx="844384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아래쪽 화살표 8"/>
          <p:cNvSpPr/>
          <p:nvPr/>
        </p:nvSpPr>
        <p:spPr>
          <a:xfrm>
            <a:off x="1515680" y="4062154"/>
            <a:ext cx="516766" cy="481459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1048" y="4638674"/>
            <a:ext cx="2486025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defTabSz="914400">
              <a:lnSpc>
                <a:spcPts val="2300"/>
              </a:lnSpc>
              <a:buFont typeface="Arial" pitchFamily="34" charset="0"/>
              <a:buChar char="•"/>
              <a:defRPr/>
            </a:pPr>
            <a:r>
              <a:rPr lang="ko-KR" altLang="en-US" sz="1200" kern="0" spc="-20" dirty="0" err="1" smtClean="0">
                <a:solidFill>
                  <a:srgbClr val="3D3935">
                    <a:lumMod val="60000"/>
                    <a:lumOff val="40000"/>
                  </a:srgbClr>
                </a:solidFill>
                <a:latin typeface="맑은 고딕"/>
                <a:ea typeface="맑은 고딕"/>
              </a:rPr>
              <a:t>보낸이</a:t>
            </a:r>
            <a:r>
              <a:rPr lang="en-US" altLang="ko-KR" sz="1200" kern="0" spc="-20" dirty="0" smtClean="0">
                <a:solidFill>
                  <a:srgbClr val="3D3935">
                    <a:lumMod val="60000"/>
                    <a:lumOff val="40000"/>
                  </a:srgbClr>
                </a:solidFill>
                <a:latin typeface="맑은 고딕"/>
                <a:ea typeface="맑은 고딕"/>
              </a:rPr>
              <a:t>/</a:t>
            </a:r>
            <a:r>
              <a:rPr lang="ko-KR" altLang="en-US" sz="1200" kern="0" spc="-20" dirty="0" smtClean="0">
                <a:solidFill>
                  <a:srgbClr val="3D3935">
                    <a:lumMod val="60000"/>
                    <a:lumOff val="40000"/>
                  </a:srgbClr>
                </a:solidFill>
                <a:latin typeface="맑은 고딕"/>
                <a:ea typeface="맑은 고딕"/>
              </a:rPr>
              <a:t>제목을 직관적이고 간결하게 수정</a:t>
            </a:r>
            <a:endParaRPr lang="en-US" altLang="ko-KR" sz="1200" kern="0" spc="-20" dirty="0" smtClean="0">
              <a:solidFill>
                <a:srgbClr val="3D3935">
                  <a:lumMod val="60000"/>
                  <a:lumOff val="40000"/>
                </a:srgbClr>
              </a:solidFill>
              <a:latin typeface="맑은 고딕"/>
              <a:ea typeface="맑은 고딕"/>
            </a:endParaRPr>
          </a:p>
          <a:p>
            <a:pPr marL="171450" lvl="0" indent="-171450" defTabSz="914400">
              <a:lnSpc>
                <a:spcPts val="2300"/>
              </a:lnSpc>
              <a:buFont typeface="Arial" pitchFamily="34" charset="0"/>
              <a:buChar char="•"/>
              <a:defRPr/>
            </a:pPr>
            <a:r>
              <a:rPr lang="ko-KR" altLang="en-US" sz="1200" kern="0" spc="-20" dirty="0" smtClean="0">
                <a:solidFill>
                  <a:srgbClr val="3D3935">
                    <a:lumMod val="60000"/>
                    <a:lumOff val="40000"/>
                  </a:srgbClr>
                </a:solidFill>
                <a:latin typeface="맑은 고딕"/>
                <a:ea typeface="맑은 고딕"/>
              </a:rPr>
              <a:t>주문상태 표시 </a:t>
            </a:r>
            <a:r>
              <a:rPr lang="en-US" altLang="ko-KR" sz="1200" kern="0" spc="-20" dirty="0" smtClean="0">
                <a:solidFill>
                  <a:srgbClr val="3D3935">
                    <a:lumMod val="60000"/>
                    <a:lumOff val="40000"/>
                  </a:srgbClr>
                </a:solidFill>
                <a:latin typeface="맑은 고딕"/>
                <a:ea typeface="맑은 고딕"/>
              </a:rPr>
              <a:t>(</a:t>
            </a:r>
            <a:r>
              <a:rPr lang="ko-KR" altLang="en-US" sz="1200" kern="0" spc="-20" dirty="0" smtClean="0">
                <a:solidFill>
                  <a:srgbClr val="3D3935">
                    <a:lumMod val="60000"/>
                    <a:lumOff val="40000"/>
                  </a:srgbClr>
                </a:solidFill>
                <a:latin typeface="맑은 고딕"/>
                <a:ea typeface="맑은 고딕"/>
              </a:rPr>
              <a:t>예정</a:t>
            </a:r>
            <a:r>
              <a:rPr lang="en-US" altLang="ko-KR" sz="1200" kern="0" spc="-20" dirty="0" smtClean="0">
                <a:solidFill>
                  <a:srgbClr val="3D3935">
                    <a:lumMod val="60000"/>
                    <a:lumOff val="40000"/>
                  </a:srgbClr>
                </a:solidFill>
                <a:latin typeface="맑은 고딕"/>
                <a:ea typeface="맑은 고딕"/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71872" y="4638674"/>
            <a:ext cx="2486025" cy="642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defTabSz="914400">
              <a:lnSpc>
                <a:spcPts val="2300"/>
              </a:lnSpc>
              <a:buFont typeface="Arial" pitchFamily="34" charset="0"/>
              <a:buChar char="•"/>
              <a:defRPr/>
            </a:pPr>
            <a:r>
              <a:rPr lang="ko-KR" altLang="en-US" sz="1200" kern="0" spc="-20" dirty="0" smtClean="0">
                <a:solidFill>
                  <a:srgbClr val="3D3935">
                    <a:lumMod val="60000"/>
                    <a:lumOff val="40000"/>
                  </a:srgbClr>
                </a:solidFill>
                <a:latin typeface="맑은 고딕"/>
                <a:ea typeface="맑은 고딕"/>
              </a:rPr>
              <a:t>정보 테이블을 센스리더가 읽을 수 있도록 논리적 구조로 수정</a:t>
            </a:r>
            <a:endParaRPr lang="en-US" altLang="ko-KR" sz="1200" kern="0" spc="-20" dirty="0" smtClean="0">
              <a:solidFill>
                <a:srgbClr val="3D3935">
                  <a:lumMod val="60000"/>
                  <a:lumOff val="4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376302" y="1304925"/>
            <a:ext cx="1043049" cy="294562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lIns="0" tIns="36000" rIns="0" bIns="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이메일 제목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3267073" y="1295400"/>
            <a:ext cx="1043049" cy="294562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lIns="0" tIns="36000" rIns="0" bIns="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이메일 내용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아래쪽 화살표 33"/>
          <p:cNvSpPr/>
          <p:nvPr/>
        </p:nvSpPr>
        <p:spPr>
          <a:xfrm>
            <a:off x="4306503" y="4071867"/>
            <a:ext cx="516766" cy="481459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아래쪽 화살표 34"/>
          <p:cNvSpPr/>
          <p:nvPr/>
        </p:nvSpPr>
        <p:spPr>
          <a:xfrm>
            <a:off x="7049704" y="4062153"/>
            <a:ext cx="516766" cy="481459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119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048542"/>
            <a:ext cx="4043659" cy="413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666749"/>
            <a:ext cx="3963075" cy="503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708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2" y="323850"/>
            <a:ext cx="8453628" cy="927100"/>
          </a:xfrm>
        </p:spPr>
        <p:txBody>
          <a:bodyPr/>
          <a:lstStyle/>
          <a:p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E mail SUMMARY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652940"/>
            <a:ext cx="6838096" cy="37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299" y="4391025"/>
            <a:ext cx="6838096" cy="37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252" y="4952909"/>
            <a:ext cx="6838096" cy="37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타원 13"/>
          <p:cNvSpPr/>
          <p:nvPr/>
        </p:nvSpPr>
        <p:spPr bwMode="auto">
          <a:xfrm>
            <a:off x="304800" y="2738370"/>
            <a:ext cx="1331154" cy="1331154"/>
          </a:xfrm>
          <a:prstGeom prst="ellipse">
            <a:avLst/>
          </a:prstGeom>
          <a:solidFill>
            <a:srgbClr val="C00000"/>
          </a:solidFill>
          <a:ln w="12700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0" numCol="1" rtlCol="0" anchor="ctr" anchorCtr="1" compatLnSpc="1">
            <a:prstTxWarp prst="textNoShape">
              <a:avLst/>
            </a:prstTxWarp>
          </a:bodyPr>
          <a:lstStyle/>
          <a:p>
            <a:pPr lvl="0">
              <a:spcBef>
                <a:spcPct val="25000"/>
              </a:spcBef>
            </a:pPr>
            <a:r>
              <a:rPr lang="ko-KR" altLang="en-US" sz="16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정보메일</a:t>
            </a:r>
            <a:endParaRPr lang="ko-KR" altLang="en-US" sz="1600" b="1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836423"/>
            <a:ext cx="5914286" cy="876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1926868"/>
            <a:ext cx="5390477" cy="31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1655464"/>
            <a:ext cx="5390477" cy="31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695664"/>
            <a:ext cx="5771429" cy="142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타원 18"/>
          <p:cNvSpPr/>
          <p:nvPr/>
        </p:nvSpPr>
        <p:spPr bwMode="auto">
          <a:xfrm>
            <a:off x="304800" y="4174296"/>
            <a:ext cx="1331154" cy="1331154"/>
          </a:xfrm>
          <a:prstGeom prst="ellipse">
            <a:avLst/>
          </a:prstGeom>
          <a:solidFill>
            <a:srgbClr val="FF8200"/>
          </a:solidFill>
          <a:ln w="12700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lvl="0">
              <a:spcBef>
                <a:spcPct val="25000"/>
              </a:spcBef>
            </a:pPr>
            <a:r>
              <a:rPr lang="ko-KR" altLang="en-US" sz="16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광고메일</a:t>
            </a:r>
            <a:endParaRPr lang="ko-KR" altLang="en-US" sz="1600" b="1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2200406"/>
            <a:ext cx="6342857" cy="33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2018872" y="5438774"/>
            <a:ext cx="6705600" cy="619125"/>
          </a:xfrm>
          <a:prstGeom prst="rect">
            <a:avLst/>
          </a:prstGeom>
        </p:spPr>
        <p:txBody>
          <a:bodyPr vert="horz" lIns="0" tIns="0" rIns="0" bIns="0" rtlCol="0" anchor="t" anchorCtr="0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제목으로 정보메일과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광고메일을 구분하지 못할 정도는 아니지만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일관성이 없어 개선할 필요성이 있음</a:t>
            </a:r>
            <a:endParaRPr 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876550" y="3228975"/>
            <a:ext cx="619125" cy="619125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09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E mail SUMMARY</a:t>
            </a:r>
            <a:endParaRPr lang="en-US" dirty="0"/>
          </a:p>
        </p:txBody>
      </p:sp>
      <p:sp>
        <p:nvSpPr>
          <p:cNvPr id="14" name="타원 13"/>
          <p:cNvSpPr/>
          <p:nvPr/>
        </p:nvSpPr>
        <p:spPr bwMode="auto">
          <a:xfrm>
            <a:off x="304800" y="1300095"/>
            <a:ext cx="1331154" cy="1331154"/>
          </a:xfrm>
          <a:prstGeom prst="ellipse">
            <a:avLst/>
          </a:prstGeom>
          <a:solidFill>
            <a:srgbClr val="0070C0"/>
          </a:solidFill>
          <a:ln w="12700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0" numCol="1" rtlCol="0" anchor="ctr" anchorCtr="1" compatLnSpc="1">
            <a:prstTxWarp prst="textNoShape">
              <a:avLst/>
            </a:prstTxWarp>
          </a:bodyPr>
          <a:lstStyle/>
          <a:p>
            <a:pPr lvl="0">
              <a:spcBef>
                <a:spcPct val="25000"/>
              </a:spcBef>
            </a:pPr>
            <a:r>
              <a:rPr lang="en-US" altLang="ko-KR" sz="1600" b="1" dirty="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Good</a:t>
            </a:r>
            <a:endParaRPr lang="ko-KR" altLang="en-US" sz="1600" b="1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122173"/>
            <a:ext cx="5914286" cy="876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1713280"/>
            <a:ext cx="6342857" cy="33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3199138"/>
            <a:ext cx="6342857" cy="33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1998988"/>
            <a:ext cx="6342857" cy="33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2303788"/>
            <a:ext cx="6342857" cy="33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2608588"/>
            <a:ext cx="6342857" cy="33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2903863"/>
            <a:ext cx="6342857" cy="33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3657600"/>
            <a:ext cx="5457143" cy="42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47472" y="323850"/>
            <a:ext cx="8453628" cy="927100"/>
          </a:xfrm>
        </p:spPr>
        <p:txBody>
          <a:bodyPr/>
          <a:lstStyle/>
          <a:p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13" name="타원 12"/>
          <p:cNvSpPr/>
          <p:nvPr/>
        </p:nvSpPr>
        <p:spPr>
          <a:xfrm>
            <a:off x="4014418" y="3365804"/>
            <a:ext cx="962025" cy="962025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966668" y="1713280"/>
            <a:ext cx="962025" cy="962025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22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47472" y="219075"/>
            <a:ext cx="8453628" cy="589124"/>
          </a:xfrm>
        </p:spPr>
        <p:txBody>
          <a:bodyPr>
            <a:normAutofit/>
          </a:bodyPr>
          <a:lstStyle/>
          <a:p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이메일 제작 가이드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제목</a:t>
            </a:r>
            <a:endParaRPr 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2749" y="970124"/>
            <a:ext cx="8178801" cy="1252513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marL="342900" lvl="0" indent="-342900" defTabSz="914400">
              <a:lnSpc>
                <a:spcPts val="2300"/>
              </a:lnSpc>
              <a:defRPr/>
            </a:pPr>
            <a:r>
              <a:rPr lang="ko-KR" altLang="en-US" sz="1400" b="1" kern="0" spc="-20" dirty="0" smtClean="0">
                <a:latin typeface="맑은 고딕"/>
                <a:ea typeface="맑은 고딕"/>
              </a:rPr>
              <a:t>정상인</a:t>
            </a:r>
            <a:r>
              <a:rPr lang="en-US" altLang="ko-KR" sz="1400" b="1" kern="0" spc="-20" dirty="0" smtClean="0">
                <a:latin typeface="맑은 고딕"/>
                <a:ea typeface="맑은 고딕"/>
              </a:rPr>
              <a:t>/</a:t>
            </a:r>
            <a:r>
              <a:rPr lang="ko-KR" altLang="en-US" sz="1400" b="1" kern="0" spc="-20" dirty="0" smtClean="0">
                <a:latin typeface="맑은 고딕"/>
                <a:ea typeface="맑은 고딕"/>
              </a:rPr>
              <a:t>시각장애인 고려 </a:t>
            </a:r>
            <a:r>
              <a:rPr lang="en-US" altLang="ko-KR" sz="1400" b="1" kern="0" spc="-20" dirty="0" smtClean="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: </a:t>
            </a:r>
            <a:r>
              <a:rPr lang="ko-KR" altLang="en-US" sz="1400" b="1" kern="0" spc="-20" dirty="0" smtClean="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발신전용</a:t>
            </a:r>
            <a:r>
              <a:rPr lang="en-US" altLang="ko-KR" sz="1400" b="1" kern="0" spc="-20" dirty="0" smtClean="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, </a:t>
            </a:r>
            <a:r>
              <a:rPr lang="ko-KR" altLang="en-US" sz="1400" b="1" kern="0" spc="-20" dirty="0" smtClean="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중복문구</a:t>
            </a:r>
            <a:r>
              <a:rPr lang="en-US" altLang="ko-KR" sz="1400" b="1" kern="0" spc="-20" dirty="0" smtClean="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, </a:t>
            </a:r>
            <a:r>
              <a:rPr lang="ko-KR" altLang="en-US" sz="1400" b="1" kern="0" spc="-20" dirty="0" smtClean="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기호삭제</a:t>
            </a:r>
            <a:endParaRPr lang="en-US" altLang="ko-KR" sz="1400" b="1" kern="0" spc="-20" dirty="0" smtClean="0">
              <a:latin typeface="맑은 고딕"/>
              <a:ea typeface="맑은 고딕"/>
            </a:endParaRPr>
          </a:p>
          <a:p>
            <a:pPr marL="342900" lvl="0" indent="-342900" defTabSz="914400">
              <a:lnSpc>
                <a:spcPts val="2300"/>
              </a:lnSpc>
              <a:defRPr/>
            </a:pPr>
            <a:endParaRPr lang="en-US" altLang="ko-KR" sz="1400" b="1" kern="0" spc="-20" dirty="0">
              <a:latin typeface="맑은 고딕"/>
              <a:ea typeface="맑은 고딕"/>
            </a:endParaRPr>
          </a:p>
          <a:p>
            <a:pPr marL="342900" lvl="0" indent="-342900" defTabSz="914400">
              <a:lnSpc>
                <a:spcPts val="2300"/>
              </a:lnSpc>
              <a:defRPr/>
            </a:pPr>
            <a:r>
              <a:rPr lang="en-US" altLang="ko-KR" sz="1400" b="1" kern="0" spc="-20" dirty="0" smtClean="0">
                <a:latin typeface="맑은 고딕"/>
                <a:ea typeface="맑은 고딕"/>
              </a:rPr>
              <a:t>&lt;</a:t>
            </a:r>
            <a:r>
              <a:rPr lang="ko-KR" altLang="en-US" sz="1400" b="1" kern="0" spc="-20" dirty="0">
                <a:latin typeface="맑은 고딕"/>
                <a:ea typeface="맑은 고딕"/>
              </a:rPr>
              <a:t>프로세스 이메일</a:t>
            </a:r>
            <a:r>
              <a:rPr lang="en-US" altLang="ko-KR" sz="1400" b="1" kern="0" spc="-20" dirty="0" smtClean="0">
                <a:latin typeface="맑은 고딕"/>
                <a:ea typeface="맑은 고딕"/>
              </a:rPr>
              <a:t>&gt; -</a:t>
            </a:r>
            <a:r>
              <a:rPr lang="ko-KR" altLang="en-US" sz="1400" b="1" kern="0" spc="-20" dirty="0" smtClean="0">
                <a:latin typeface="맑은 고딕"/>
                <a:ea typeface="맑은 고딕"/>
              </a:rPr>
              <a:t>발신전용과 주문상태 </a:t>
            </a:r>
            <a:r>
              <a:rPr lang="ko-KR" altLang="en-US" sz="1400" b="1" kern="0" spc="-20" dirty="0">
                <a:latin typeface="맑은 고딕"/>
                <a:ea typeface="맑은 고딕"/>
              </a:rPr>
              <a:t>삭제</a:t>
            </a:r>
            <a:r>
              <a:rPr lang="en-US" altLang="ko-KR" sz="1400" b="1" kern="0" spc="-20" dirty="0">
                <a:latin typeface="맑은 고딕"/>
                <a:ea typeface="맑은 고딕"/>
              </a:rPr>
              <a:t>, </a:t>
            </a:r>
            <a:r>
              <a:rPr lang="ko-KR" altLang="en-US" sz="1400" b="1" kern="0" spc="-20" dirty="0" smtClean="0">
                <a:latin typeface="맑은 고딕"/>
                <a:ea typeface="맑은 고딕"/>
              </a:rPr>
              <a:t>상태값을 나타내는 간결한 문구</a:t>
            </a:r>
            <a:endParaRPr lang="en-US" altLang="ko-KR" sz="1400" b="1" kern="0" spc="-20" dirty="0">
              <a:latin typeface="맑은 고딕"/>
              <a:ea typeface="맑은 고딕"/>
            </a:endParaRPr>
          </a:p>
          <a:p>
            <a:pPr marL="342900" lvl="0" indent="-342900" defTabSz="914400">
              <a:lnSpc>
                <a:spcPts val="2300"/>
              </a:lnSpc>
              <a:defRPr/>
            </a:pPr>
            <a:r>
              <a:rPr lang="ko-KR" altLang="en-US" sz="1200" b="1" kern="0" spc="-20" dirty="0" smtClean="0">
                <a:solidFill>
                  <a:srgbClr val="0070C0"/>
                </a:solidFill>
                <a:latin typeface="맑은 고딕"/>
                <a:ea typeface="맑은 고딕"/>
              </a:rPr>
              <a:t>가이드</a:t>
            </a:r>
            <a:r>
              <a:rPr lang="en-US" altLang="ko-KR" sz="1200" b="1" kern="0" spc="-20" dirty="0" smtClean="0">
                <a:solidFill>
                  <a:srgbClr val="0070C0"/>
                </a:solidFill>
                <a:latin typeface="맑은 고딕"/>
                <a:ea typeface="맑은 고딕"/>
              </a:rPr>
              <a:t>) </a:t>
            </a:r>
            <a:r>
              <a:rPr lang="ko-KR" altLang="en-US" sz="1200" b="1" kern="0" spc="-20" dirty="0" smtClean="0">
                <a:solidFill>
                  <a:srgbClr val="0070C0"/>
                </a:solidFill>
                <a:latin typeface="맑은 고딕"/>
                <a:ea typeface="맑은 고딕"/>
              </a:rPr>
              <a:t>옥션    안내문구</a:t>
            </a:r>
            <a:endParaRPr lang="en-US" altLang="ko-KR" sz="1200" b="1" kern="0" spc="-20" dirty="0" smtClean="0">
              <a:solidFill>
                <a:srgbClr val="0070C0"/>
              </a:solidFill>
              <a:latin typeface="맑은 고딕"/>
              <a:ea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2748" y="2349821"/>
            <a:ext cx="8178801" cy="12525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36000" tIns="36000" rIns="36000" bIns="36000">
            <a:spAutoFit/>
          </a:bodyPr>
          <a:lstStyle/>
          <a:p>
            <a:pPr marL="342900" lvl="0" indent="-342900" defTabSz="914400">
              <a:lnSpc>
                <a:spcPts val="2300"/>
              </a:lnSpc>
              <a:defRPr/>
            </a:pPr>
            <a:r>
              <a:rPr lang="ko-KR" altLang="en-US" sz="1200" b="1" kern="0" spc="-20" dirty="0" smtClean="0">
                <a:solidFill>
                  <a:srgbClr val="0070C0"/>
                </a:solidFill>
                <a:latin typeface="맑은 고딕"/>
                <a:ea typeface="맑은 고딕"/>
              </a:rPr>
              <a:t>적용예시</a:t>
            </a:r>
            <a:r>
              <a:rPr lang="en-US" altLang="ko-KR" sz="1200" b="1" kern="0" spc="-20" dirty="0" smtClean="0">
                <a:solidFill>
                  <a:srgbClr val="0070C0"/>
                </a:solidFill>
                <a:latin typeface="맑은 고딕"/>
                <a:ea typeface="맑은 고딕"/>
              </a:rPr>
              <a:t>)</a:t>
            </a:r>
          </a:p>
          <a:p>
            <a:pPr marL="342900" lvl="0" indent="-342900" defTabSz="914400">
              <a:lnSpc>
                <a:spcPts val="2300"/>
              </a:lnSpc>
              <a:defRPr/>
            </a:pPr>
            <a:r>
              <a:rPr lang="en-US" altLang="ko-KR" sz="1200" kern="0" spc="-20" dirty="0" smtClean="0">
                <a:latin typeface="맑은 고딕"/>
                <a:ea typeface="맑은 고딕"/>
              </a:rPr>
              <a:t>	</a:t>
            </a:r>
            <a:r>
              <a:rPr lang="ko-KR" altLang="en-US" sz="1200" kern="0" spc="-20" dirty="0" smtClean="0">
                <a:latin typeface="맑은 고딕"/>
                <a:ea typeface="맑은 고딕"/>
              </a:rPr>
              <a:t>옥션</a:t>
            </a:r>
            <a:r>
              <a:rPr lang="en-US" altLang="ko-KR" sz="1200" kern="0" spc="-20" dirty="0" smtClean="0">
                <a:latin typeface="맑은 고딕"/>
                <a:ea typeface="맑은 고딕"/>
              </a:rPr>
              <a:t>		</a:t>
            </a:r>
            <a:r>
              <a:rPr lang="ko-KR" altLang="en-US" sz="1200" kern="0" spc="-20" dirty="0" smtClean="0">
                <a:latin typeface="맑은 고딕"/>
                <a:ea typeface="맑은 고딕"/>
              </a:rPr>
              <a:t>주문하신 상품이 발송되었습니다</a:t>
            </a:r>
            <a:r>
              <a:rPr lang="en-US" altLang="ko-KR" sz="1200" kern="0" spc="-20" dirty="0" smtClean="0">
                <a:latin typeface="맑은 고딕"/>
                <a:ea typeface="맑은 고딕"/>
              </a:rPr>
              <a:t>.</a:t>
            </a:r>
          </a:p>
          <a:p>
            <a:pPr marL="342900" lvl="0" indent="-342900" defTabSz="914400">
              <a:lnSpc>
                <a:spcPts val="2300"/>
              </a:lnSpc>
              <a:defRPr/>
            </a:pPr>
            <a:r>
              <a:rPr lang="en-US" altLang="ko-KR" sz="1200" kern="0" spc="-20" dirty="0" smtClean="0">
                <a:latin typeface="맑은 고딕"/>
                <a:ea typeface="맑은 고딕"/>
              </a:rPr>
              <a:t>	</a:t>
            </a:r>
            <a:r>
              <a:rPr lang="ko-KR" altLang="en-US" sz="1200" kern="0" spc="-20" dirty="0" smtClean="0">
                <a:latin typeface="맑은 고딕"/>
                <a:ea typeface="맑은 고딕"/>
              </a:rPr>
              <a:t>옥션     </a:t>
            </a:r>
            <a:r>
              <a:rPr lang="en-US" altLang="ko-KR" sz="1200" kern="0" spc="-20" dirty="0" smtClean="0">
                <a:latin typeface="맑은 고딕"/>
                <a:ea typeface="맑은 고딕"/>
              </a:rPr>
              <a:t>		</a:t>
            </a:r>
            <a:r>
              <a:rPr lang="ko-KR" altLang="en-US" sz="1200" kern="0" spc="-20" dirty="0" smtClean="0">
                <a:latin typeface="맑은 고딕"/>
                <a:ea typeface="맑은 고딕"/>
              </a:rPr>
              <a:t>주문 완료되었습니다</a:t>
            </a:r>
            <a:r>
              <a:rPr lang="en-US" altLang="ko-KR" sz="1200" kern="0" spc="-20" dirty="0" smtClean="0">
                <a:latin typeface="맑은 고딕"/>
                <a:ea typeface="맑은 고딕"/>
              </a:rPr>
              <a:t>. </a:t>
            </a:r>
            <a:r>
              <a:rPr lang="ko-KR" altLang="en-US" sz="1200" kern="0" spc="-20" dirty="0">
                <a:latin typeface="맑은 고딕"/>
                <a:ea typeface="맑은 고딕"/>
              </a:rPr>
              <a:t>이용해주셔서 감사합니다</a:t>
            </a:r>
            <a:r>
              <a:rPr lang="en-US" altLang="ko-KR" sz="1200" kern="0" spc="-20" dirty="0" smtClean="0">
                <a:latin typeface="맑은 고딕"/>
                <a:ea typeface="맑은 고딕"/>
              </a:rPr>
              <a:t>.</a:t>
            </a:r>
          </a:p>
          <a:p>
            <a:pPr marL="342900" lvl="0" indent="-342900" defTabSz="914400">
              <a:lnSpc>
                <a:spcPts val="2300"/>
              </a:lnSpc>
              <a:defRPr/>
            </a:pPr>
            <a:r>
              <a:rPr lang="en-US" altLang="ko-KR" sz="1200" kern="0" spc="-20" dirty="0" smtClean="0">
                <a:latin typeface="맑은 고딕"/>
                <a:ea typeface="맑은 고딕"/>
              </a:rPr>
              <a:t>	</a:t>
            </a:r>
            <a:r>
              <a:rPr lang="ko-KR" altLang="en-US" sz="1200" kern="0" spc="-20" dirty="0" smtClean="0">
                <a:latin typeface="맑은 고딕"/>
                <a:ea typeface="맑은 고딕"/>
              </a:rPr>
              <a:t>옥션     </a:t>
            </a:r>
            <a:r>
              <a:rPr lang="en-US" altLang="ko-KR" sz="1200" kern="0" spc="-20" dirty="0" smtClean="0">
                <a:latin typeface="맑은 고딕"/>
                <a:ea typeface="맑은 고딕"/>
              </a:rPr>
              <a:t>		</a:t>
            </a:r>
            <a:r>
              <a:rPr lang="ko-KR" altLang="en-US" sz="1200" kern="0" spc="-20" dirty="0" smtClean="0">
                <a:latin typeface="맑은 고딕"/>
                <a:ea typeface="맑은 고딕"/>
              </a:rPr>
              <a:t>상품이 마음에 드셨나요</a:t>
            </a:r>
            <a:r>
              <a:rPr lang="en-US" altLang="ko-KR" sz="1200" kern="0" spc="-20" dirty="0" smtClean="0">
                <a:latin typeface="맑은 고딕"/>
                <a:ea typeface="맑은 고딕"/>
              </a:rPr>
              <a:t>? </a:t>
            </a:r>
            <a:r>
              <a:rPr lang="ko-KR" altLang="en-US" sz="1200" kern="0" spc="-20" dirty="0" smtClean="0">
                <a:latin typeface="맑은 고딕"/>
                <a:ea typeface="맑은 고딕"/>
              </a:rPr>
              <a:t>상품평을 작성해주세요</a:t>
            </a:r>
            <a:r>
              <a:rPr lang="en-US" altLang="ko-KR" sz="1200" kern="0" spc="-20" dirty="0" smtClean="0">
                <a:latin typeface="맑은 고딕"/>
                <a:ea typeface="맑은 고딕"/>
              </a:rPr>
              <a:t>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8" y="3790950"/>
            <a:ext cx="6714287" cy="91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89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47472" y="219075"/>
            <a:ext cx="8453628" cy="589124"/>
          </a:xfrm>
        </p:spPr>
        <p:txBody>
          <a:bodyPr>
            <a:normAutofit/>
          </a:bodyPr>
          <a:lstStyle/>
          <a:p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이메일 제작 가이드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제목</a:t>
            </a:r>
            <a:endParaRPr 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2749" y="970124"/>
            <a:ext cx="8178801" cy="1547466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marL="342900" lvl="0" indent="-342900" defTabSz="914400">
              <a:lnSpc>
                <a:spcPts val="2300"/>
              </a:lnSpc>
              <a:defRPr/>
            </a:pPr>
            <a:r>
              <a:rPr lang="ko-KR" altLang="en-US" sz="1400" b="1" kern="0" spc="-20" dirty="0" smtClean="0">
                <a:latin typeface="맑은 고딕"/>
                <a:ea typeface="맑은 고딕"/>
              </a:rPr>
              <a:t>정상인</a:t>
            </a:r>
            <a:r>
              <a:rPr lang="en-US" altLang="ko-KR" sz="1400" b="1" kern="0" spc="-20" dirty="0" smtClean="0">
                <a:latin typeface="맑은 고딕"/>
                <a:ea typeface="맑은 고딕"/>
              </a:rPr>
              <a:t>/</a:t>
            </a:r>
            <a:r>
              <a:rPr lang="ko-KR" altLang="en-US" sz="1400" b="1" kern="0" spc="-20" dirty="0" smtClean="0">
                <a:latin typeface="맑은 고딕"/>
                <a:ea typeface="맑은 고딕"/>
              </a:rPr>
              <a:t>시각장애인 고려 </a:t>
            </a:r>
            <a:r>
              <a:rPr lang="en-US" altLang="ko-KR" sz="1400" b="1" kern="0" spc="-20" dirty="0" smtClean="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: </a:t>
            </a:r>
            <a:r>
              <a:rPr lang="ko-KR" altLang="en-US" sz="1400" b="1" kern="0" spc="-20" dirty="0" smtClean="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발신전용</a:t>
            </a:r>
            <a:r>
              <a:rPr lang="en-US" altLang="ko-KR" sz="1400" b="1" kern="0" spc="-20" dirty="0" smtClean="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, </a:t>
            </a:r>
            <a:r>
              <a:rPr lang="ko-KR" altLang="en-US" sz="1400" b="1" kern="0" spc="-20" dirty="0" smtClean="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중복문구</a:t>
            </a:r>
            <a:r>
              <a:rPr lang="en-US" altLang="ko-KR" sz="1400" b="1" kern="0" spc="-20" dirty="0" smtClean="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, </a:t>
            </a:r>
            <a:r>
              <a:rPr lang="ko-KR" altLang="en-US" sz="1400" b="1" kern="0" spc="-20" dirty="0" smtClean="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기호삭제</a:t>
            </a:r>
            <a:endParaRPr lang="en-US" altLang="ko-KR" sz="1400" b="1" kern="0" spc="-20" dirty="0" smtClean="0">
              <a:latin typeface="맑은 고딕"/>
              <a:ea typeface="맑은 고딕"/>
            </a:endParaRPr>
          </a:p>
          <a:p>
            <a:pPr marL="342900" lvl="0" indent="-342900" defTabSz="914400">
              <a:lnSpc>
                <a:spcPts val="2300"/>
              </a:lnSpc>
              <a:defRPr/>
            </a:pPr>
            <a:endParaRPr lang="en-US" altLang="ko-KR" sz="1400" b="1" kern="0" spc="-20" dirty="0">
              <a:latin typeface="맑은 고딕"/>
              <a:ea typeface="맑은 고딕"/>
            </a:endParaRPr>
          </a:p>
          <a:p>
            <a:pPr marL="342900" lvl="0" indent="-342900" defTabSz="914400">
              <a:lnSpc>
                <a:spcPts val="2300"/>
              </a:lnSpc>
              <a:defRPr/>
            </a:pPr>
            <a:r>
              <a:rPr lang="en-US" altLang="ko-KR" sz="1400" b="1" kern="0" spc="-20" dirty="0" smtClean="0">
                <a:latin typeface="맑은 고딕"/>
                <a:ea typeface="맑은 고딕"/>
              </a:rPr>
              <a:t>&lt;</a:t>
            </a:r>
            <a:r>
              <a:rPr lang="ko-KR" altLang="en-US" sz="1400" b="1" kern="0" spc="-20" dirty="0">
                <a:latin typeface="맑은 고딕"/>
                <a:ea typeface="맑은 고딕"/>
              </a:rPr>
              <a:t>광고 이메일</a:t>
            </a:r>
            <a:r>
              <a:rPr lang="en-US" altLang="ko-KR" sz="1400" b="1" kern="0" spc="-20" dirty="0" smtClean="0">
                <a:latin typeface="맑은 고딕"/>
                <a:ea typeface="맑은 고딕"/>
              </a:rPr>
              <a:t>&gt; - </a:t>
            </a:r>
            <a:r>
              <a:rPr lang="ko-KR" altLang="en-US" sz="1400" b="1" kern="0" spc="-20" dirty="0" smtClean="0">
                <a:latin typeface="맑은 고딕"/>
                <a:ea typeface="맑은 고딕"/>
              </a:rPr>
              <a:t>발신자는 옥션으로 통일</a:t>
            </a:r>
            <a:r>
              <a:rPr lang="en-US" altLang="ko-KR" sz="1400" b="1" kern="0" spc="-20" dirty="0" smtClean="0">
                <a:latin typeface="맑은 고딕"/>
                <a:ea typeface="맑은 고딕"/>
              </a:rPr>
              <a:t>, </a:t>
            </a:r>
            <a:r>
              <a:rPr lang="ko-KR" altLang="en-US" sz="1400" b="1" kern="0" spc="-20" dirty="0" smtClean="0">
                <a:latin typeface="맑은 고딕"/>
                <a:ea typeface="맑은 고딕"/>
              </a:rPr>
              <a:t>중복문구와 기호 삭제</a:t>
            </a:r>
            <a:endParaRPr lang="en-US" altLang="ko-KR" sz="1400" b="1" kern="0" spc="-20" dirty="0" smtClean="0">
              <a:latin typeface="맑은 고딕"/>
              <a:ea typeface="맑은 고딕"/>
            </a:endParaRPr>
          </a:p>
          <a:p>
            <a:pPr marL="342900" lvl="0" indent="-342900" defTabSz="914400">
              <a:lnSpc>
                <a:spcPts val="2300"/>
              </a:lnSpc>
              <a:defRPr/>
            </a:pPr>
            <a:r>
              <a:rPr lang="ko-KR" altLang="en-US" sz="1200" b="1" kern="0" spc="-20" dirty="0" smtClean="0">
                <a:solidFill>
                  <a:srgbClr val="0070C0"/>
                </a:solidFill>
                <a:latin typeface="맑은 고딕"/>
                <a:ea typeface="맑은 고딕"/>
              </a:rPr>
              <a:t>가이드 </a:t>
            </a:r>
            <a:r>
              <a:rPr lang="en-US" altLang="ko-KR" sz="1200" b="1" kern="0" spc="-20" dirty="0" smtClean="0">
                <a:solidFill>
                  <a:srgbClr val="0070C0"/>
                </a:solidFill>
                <a:latin typeface="맑은 고딕"/>
                <a:ea typeface="맑은 고딕"/>
              </a:rPr>
              <a:t>1) </a:t>
            </a:r>
            <a:r>
              <a:rPr lang="ko-KR" altLang="en-US" sz="1200" b="1" kern="0" spc="-20" dirty="0">
                <a:solidFill>
                  <a:srgbClr val="0070C0"/>
                </a:solidFill>
                <a:latin typeface="맑은 고딕"/>
                <a:ea typeface="맑은 고딕"/>
              </a:rPr>
              <a:t>옥션    </a:t>
            </a:r>
            <a:r>
              <a:rPr lang="en-US" altLang="ko-KR" sz="1200" b="1" kern="0" spc="-20" dirty="0" smtClean="0">
                <a:solidFill>
                  <a:srgbClr val="0070C0"/>
                </a:solidFill>
                <a:latin typeface="맑은 고딕"/>
                <a:ea typeface="맑은 고딕"/>
              </a:rPr>
              <a:t>[</a:t>
            </a:r>
            <a:r>
              <a:rPr lang="ko-KR" altLang="en-US" sz="1200" b="1" kern="0" spc="-20" dirty="0" smtClean="0">
                <a:solidFill>
                  <a:srgbClr val="0070C0"/>
                </a:solidFill>
                <a:latin typeface="맑은 고딕"/>
                <a:ea typeface="맑은 고딕"/>
              </a:rPr>
              <a:t>카테고리</a:t>
            </a:r>
            <a:r>
              <a:rPr lang="en-US" altLang="ko-KR" sz="1200" b="1" kern="0" spc="-20" dirty="0" smtClean="0">
                <a:solidFill>
                  <a:srgbClr val="0070C0"/>
                </a:solidFill>
                <a:latin typeface="맑은 고딕"/>
                <a:ea typeface="맑은 고딕"/>
              </a:rPr>
              <a:t>] </a:t>
            </a:r>
            <a:r>
              <a:rPr lang="ko-KR" altLang="en-US" sz="1200" b="1" kern="0" spc="-20" dirty="0" smtClean="0">
                <a:solidFill>
                  <a:srgbClr val="0070C0"/>
                </a:solidFill>
                <a:latin typeface="맑은 고딕"/>
                <a:ea typeface="맑은 고딕"/>
              </a:rPr>
              <a:t>메일제목</a:t>
            </a:r>
            <a:endParaRPr lang="en-US" altLang="ko-KR" sz="1200" b="1" kern="0" spc="-20" dirty="0" smtClean="0">
              <a:solidFill>
                <a:srgbClr val="0070C0"/>
              </a:solidFill>
              <a:latin typeface="맑은 고딕"/>
              <a:ea typeface="맑은 고딕"/>
            </a:endParaRPr>
          </a:p>
          <a:p>
            <a:pPr marL="342900" indent="-342900" defTabSz="914400">
              <a:lnSpc>
                <a:spcPts val="2300"/>
              </a:lnSpc>
              <a:defRPr/>
            </a:pPr>
            <a:r>
              <a:rPr lang="ko-KR" altLang="en-US" sz="1200" b="1" kern="0" spc="-20" dirty="0">
                <a:solidFill>
                  <a:srgbClr val="0070C0"/>
                </a:solidFill>
                <a:latin typeface="맑은 고딕"/>
                <a:ea typeface="맑은 고딕"/>
              </a:rPr>
              <a:t>가이드 </a:t>
            </a:r>
            <a:r>
              <a:rPr lang="en-US" altLang="ko-KR" sz="1200" b="1" kern="0" spc="-20" dirty="0" smtClean="0">
                <a:solidFill>
                  <a:srgbClr val="0070C0"/>
                </a:solidFill>
                <a:latin typeface="맑은 고딕"/>
                <a:ea typeface="맑은 고딕"/>
              </a:rPr>
              <a:t>2) </a:t>
            </a:r>
            <a:r>
              <a:rPr lang="ko-KR" altLang="en-US" sz="1200" b="1" kern="0" spc="-20" dirty="0">
                <a:solidFill>
                  <a:srgbClr val="0070C0"/>
                </a:solidFill>
                <a:latin typeface="맑은 고딕"/>
                <a:ea typeface="맑은 고딕"/>
              </a:rPr>
              <a:t>옥션    </a:t>
            </a:r>
            <a:r>
              <a:rPr lang="en-US" altLang="ko-KR" sz="1200" b="1" kern="0" spc="-20" dirty="0" smtClean="0">
                <a:solidFill>
                  <a:srgbClr val="0070C0"/>
                </a:solidFill>
                <a:latin typeface="맑은 고딕"/>
                <a:ea typeface="맑은 고딕"/>
              </a:rPr>
              <a:t>[</a:t>
            </a:r>
            <a:r>
              <a:rPr lang="ko-KR" altLang="en-US" sz="1200" b="1" kern="0" spc="-20" dirty="0" smtClean="0">
                <a:solidFill>
                  <a:srgbClr val="0070C0"/>
                </a:solidFill>
                <a:latin typeface="맑은 고딕"/>
                <a:ea typeface="맑은 고딕"/>
              </a:rPr>
              <a:t>프로모션</a:t>
            </a:r>
            <a:r>
              <a:rPr lang="en-US" altLang="ko-KR" sz="1200" b="1" kern="0" spc="-20" dirty="0" smtClean="0">
                <a:solidFill>
                  <a:srgbClr val="0070C0"/>
                </a:solidFill>
                <a:latin typeface="맑은 고딕"/>
                <a:ea typeface="맑은 고딕"/>
              </a:rPr>
              <a:t>] </a:t>
            </a:r>
            <a:r>
              <a:rPr lang="ko-KR" altLang="en-US" sz="1200" b="1" kern="0" spc="-20" dirty="0" smtClean="0">
                <a:solidFill>
                  <a:srgbClr val="0070C0"/>
                </a:solidFill>
                <a:latin typeface="맑은 고딕"/>
                <a:ea typeface="맑은 고딕"/>
              </a:rPr>
              <a:t>메일제목</a:t>
            </a:r>
            <a:endParaRPr lang="en-US" altLang="ko-KR" sz="1200" kern="0" spc="-20" dirty="0" smtClean="0">
              <a:latin typeface="맑은 고딕"/>
              <a:ea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2748" y="2603647"/>
            <a:ext cx="8178801" cy="18424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36000" tIns="36000" rIns="36000" bIns="36000">
            <a:spAutoFit/>
          </a:bodyPr>
          <a:lstStyle/>
          <a:p>
            <a:pPr marL="342900" indent="-342900" defTabSz="914400">
              <a:lnSpc>
                <a:spcPts val="2300"/>
              </a:lnSpc>
              <a:defRPr/>
            </a:pPr>
            <a:r>
              <a:rPr lang="ko-KR" altLang="en-US" sz="1200" b="1" kern="0" spc="-20" dirty="0">
                <a:solidFill>
                  <a:srgbClr val="0070C0"/>
                </a:solidFill>
                <a:latin typeface="맑은 고딕"/>
                <a:ea typeface="맑은 고딕"/>
              </a:rPr>
              <a:t>적용예시</a:t>
            </a:r>
            <a:r>
              <a:rPr lang="en-US" altLang="ko-KR" sz="1200" b="1" kern="0" spc="-20" dirty="0" smtClean="0">
                <a:solidFill>
                  <a:srgbClr val="0070C0"/>
                </a:solidFill>
                <a:latin typeface="맑은 고딕"/>
                <a:ea typeface="맑은 고딕"/>
              </a:rPr>
              <a:t>)</a:t>
            </a:r>
            <a:endParaRPr lang="en-US" altLang="ko-KR" sz="1200" kern="0" spc="-20" dirty="0" smtClean="0">
              <a:latin typeface="맑은 고딕"/>
              <a:ea typeface="맑은 고딕"/>
            </a:endParaRPr>
          </a:p>
          <a:p>
            <a:pPr marL="342900" lvl="0" indent="-342900" defTabSz="914400">
              <a:lnSpc>
                <a:spcPts val="2300"/>
              </a:lnSpc>
              <a:defRPr/>
            </a:pPr>
            <a:r>
              <a:rPr lang="en-US" altLang="ko-KR" sz="1200" kern="0" spc="-20" dirty="0" smtClean="0">
                <a:latin typeface="맑은 고딕"/>
                <a:ea typeface="맑은 고딕"/>
              </a:rPr>
              <a:t>	</a:t>
            </a:r>
            <a:r>
              <a:rPr lang="ko-KR" altLang="en-US" sz="1200" kern="0" spc="-20" dirty="0" smtClean="0">
                <a:latin typeface="맑은 고딕"/>
                <a:ea typeface="맑은 고딕"/>
              </a:rPr>
              <a:t>옥션   </a:t>
            </a:r>
            <a:r>
              <a:rPr lang="en-US" altLang="ko-KR" sz="1200" kern="0" spc="-20" dirty="0" smtClean="0">
                <a:latin typeface="맑은 고딕"/>
                <a:ea typeface="맑은 고딕"/>
              </a:rPr>
              <a:t>	</a:t>
            </a:r>
            <a:r>
              <a:rPr lang="ko-KR" altLang="en-US" sz="1200" kern="0" spc="-20" dirty="0" smtClean="0">
                <a:latin typeface="맑은 고딕"/>
                <a:ea typeface="맑은 고딕"/>
              </a:rPr>
              <a:t>  </a:t>
            </a:r>
            <a:r>
              <a:rPr lang="en-US" altLang="ko-KR" sz="1200" kern="0" spc="-20" dirty="0" smtClean="0">
                <a:latin typeface="맑은 고딕"/>
                <a:ea typeface="맑은 고딕"/>
              </a:rPr>
              <a:t>[</a:t>
            </a:r>
            <a:r>
              <a:rPr lang="ko-KR" altLang="en-US" sz="1200" kern="0" spc="-20" dirty="0" smtClean="0">
                <a:latin typeface="맑은 고딕"/>
                <a:ea typeface="맑은 고딕"/>
              </a:rPr>
              <a:t>해외쇼핑</a:t>
            </a:r>
            <a:r>
              <a:rPr lang="en-US" altLang="ko-KR" sz="1200" kern="0" spc="-20" dirty="0" smtClean="0">
                <a:latin typeface="맑은 고딕"/>
                <a:ea typeface="맑은 고딕"/>
              </a:rPr>
              <a:t>] </a:t>
            </a:r>
            <a:r>
              <a:rPr lang="ko-KR" altLang="en-US" sz="1200" kern="0" spc="-20" dirty="0" smtClean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갭 </a:t>
            </a:r>
            <a:r>
              <a:rPr lang="ko-KR" altLang="en-US" sz="1200" kern="0" spc="-2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후드 </a:t>
            </a:r>
            <a:r>
              <a:rPr lang="en-US" altLang="ko-KR" sz="1200" kern="0" spc="-2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29,800</a:t>
            </a:r>
            <a:r>
              <a:rPr lang="ko-KR" altLang="en-US" sz="1200" kern="0" spc="-2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원</a:t>
            </a:r>
            <a:r>
              <a:rPr lang="en-US" altLang="ko-KR" sz="1200" kern="0" spc="-2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/ </a:t>
            </a:r>
            <a:r>
              <a:rPr lang="ko-KR" altLang="en-US" sz="1200" kern="0" spc="-2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홀리스터 후드집업 </a:t>
            </a:r>
            <a:r>
              <a:rPr lang="en-US" altLang="ko-KR" sz="1200" kern="0" spc="-2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49,000</a:t>
            </a:r>
            <a:r>
              <a:rPr lang="ko-KR" altLang="en-US" sz="1200" kern="0" spc="-2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원</a:t>
            </a:r>
            <a:r>
              <a:rPr lang="en-US" altLang="ko-KR" sz="1200" kern="0" spc="-2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/ </a:t>
            </a:r>
            <a:r>
              <a:rPr lang="ko-KR" altLang="en-US" sz="1200" kern="0" spc="-2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아베크롬비 후드집업 </a:t>
            </a:r>
            <a:r>
              <a:rPr lang="en-US" altLang="ko-KR" sz="1200" kern="0" spc="-2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69,000</a:t>
            </a:r>
            <a:r>
              <a:rPr lang="ko-KR" altLang="en-US" sz="1200" kern="0" spc="-2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원</a:t>
            </a:r>
            <a:r>
              <a:rPr lang="en-US" altLang="ko-KR" sz="1200" kern="0" spc="-2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/ </a:t>
            </a:r>
            <a:r>
              <a:rPr lang="ko-KR" altLang="en-US" sz="1200" kern="0" spc="-2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토리버치 </a:t>
            </a:r>
            <a:r>
              <a:rPr lang="ko-KR" altLang="en-US" sz="1200" kern="0" spc="-20" dirty="0" smtClean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지갑</a:t>
            </a:r>
            <a:endParaRPr lang="en-US" altLang="ko-KR" sz="1200" kern="0" spc="-20" dirty="0" smtClean="0">
              <a:solidFill>
                <a:schemeClr val="bg1">
                  <a:lumMod val="65000"/>
                </a:schemeClr>
              </a:solidFill>
              <a:latin typeface="맑은 고딕"/>
              <a:ea typeface="맑은 고딕"/>
            </a:endParaRPr>
          </a:p>
          <a:p>
            <a:pPr marL="342900" lvl="0" indent="-342900" defTabSz="914400">
              <a:lnSpc>
                <a:spcPts val="2300"/>
              </a:lnSpc>
              <a:defRPr/>
            </a:pPr>
            <a:r>
              <a:rPr lang="en-US" altLang="ko-KR" sz="1200" kern="0" spc="-20" dirty="0" smtClean="0">
                <a:latin typeface="맑은 고딕"/>
                <a:ea typeface="맑은 고딕"/>
              </a:rPr>
              <a:t>	</a:t>
            </a:r>
            <a:r>
              <a:rPr lang="ko-KR" altLang="en-US" sz="1200" kern="0" spc="-20" dirty="0" smtClean="0">
                <a:latin typeface="맑은 고딕"/>
                <a:ea typeface="맑은 고딕"/>
              </a:rPr>
              <a:t>옥션   </a:t>
            </a:r>
            <a:r>
              <a:rPr lang="en-US" altLang="ko-KR" sz="1200" kern="0" spc="-20" dirty="0" smtClean="0">
                <a:latin typeface="맑은 고딕"/>
                <a:ea typeface="맑은 고딕"/>
              </a:rPr>
              <a:t>	</a:t>
            </a:r>
            <a:r>
              <a:rPr lang="ko-KR" altLang="en-US" sz="1200" kern="0" spc="-20" dirty="0" smtClean="0">
                <a:latin typeface="맑은 고딕"/>
                <a:ea typeface="맑은 고딕"/>
              </a:rPr>
              <a:t>  </a:t>
            </a:r>
            <a:r>
              <a:rPr lang="en-US" altLang="ko-KR" sz="1200" kern="0" spc="-20" dirty="0" smtClean="0">
                <a:latin typeface="맑은 고딕"/>
                <a:ea typeface="맑은 고딕"/>
              </a:rPr>
              <a:t>[</a:t>
            </a:r>
            <a:r>
              <a:rPr lang="ko-KR" altLang="en-US" sz="1200" kern="0" spc="-20" dirty="0" smtClean="0">
                <a:latin typeface="맑은 고딕"/>
                <a:ea typeface="맑은 고딕"/>
              </a:rPr>
              <a:t>도서</a:t>
            </a:r>
            <a:r>
              <a:rPr lang="en-US" altLang="ko-KR" sz="1200" kern="0" spc="-20" dirty="0" smtClean="0">
                <a:latin typeface="맑은 고딕"/>
                <a:ea typeface="맑은 고딕"/>
              </a:rPr>
              <a:t>] </a:t>
            </a:r>
            <a:r>
              <a:rPr lang="ko-KR" altLang="en-US" sz="1200" kern="0" spc="-2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내가만들자 스티커놀이북 </a:t>
            </a:r>
            <a:r>
              <a:rPr lang="en-US" altLang="ko-KR" sz="1200" kern="0" spc="-2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(4</a:t>
            </a:r>
            <a:r>
              <a:rPr lang="ko-KR" altLang="en-US" sz="1200" kern="0" spc="-2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권</a:t>
            </a:r>
            <a:r>
              <a:rPr lang="en-US" altLang="ko-KR" sz="1200" kern="0" spc="-2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) 9,900</a:t>
            </a:r>
            <a:r>
              <a:rPr lang="ko-KR" altLang="en-US" sz="1200" kern="0" spc="-2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원</a:t>
            </a:r>
            <a:r>
              <a:rPr lang="en-US" altLang="ko-KR" sz="1200" kern="0" spc="-2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/ KBS </a:t>
            </a:r>
            <a:r>
              <a:rPr lang="ko-KR" altLang="en-US" sz="1200" kern="0" spc="-2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생로병사의 비밀 </a:t>
            </a:r>
            <a:r>
              <a:rPr lang="en-US" altLang="ko-KR" sz="1200" kern="0" spc="-2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3,900</a:t>
            </a:r>
            <a:r>
              <a:rPr lang="ko-KR" altLang="en-US" sz="1200" kern="0" spc="-2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원 </a:t>
            </a:r>
            <a:r>
              <a:rPr lang="en-US" altLang="ko-KR" sz="1200" kern="0" spc="-2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/ </a:t>
            </a:r>
            <a:r>
              <a:rPr lang="ko-KR" altLang="en-US" sz="1200" kern="0" spc="-20" dirty="0" smtClean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죽기 전에 </a:t>
            </a:r>
            <a:r>
              <a:rPr lang="ko-KR" altLang="en-US" sz="1200" kern="0" spc="-2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논어</a:t>
            </a:r>
            <a:r>
              <a:rPr lang="en-US" altLang="ko-KR" sz="1200" kern="0" spc="-2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,</a:t>
            </a:r>
            <a:r>
              <a:rPr lang="ko-KR" altLang="en-US" sz="1200" kern="0" spc="-2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장자</a:t>
            </a:r>
            <a:r>
              <a:rPr lang="en-US" altLang="ko-KR" sz="1200" kern="0" spc="-2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,</a:t>
            </a:r>
            <a:r>
              <a:rPr lang="ko-KR" altLang="en-US" sz="1200" kern="0" spc="-20" dirty="0" smtClean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맹자</a:t>
            </a:r>
            <a:endParaRPr lang="en-US" altLang="ko-KR" sz="1200" kern="0" spc="-20" dirty="0" smtClean="0">
              <a:solidFill>
                <a:schemeClr val="bg1">
                  <a:lumMod val="65000"/>
                </a:schemeClr>
              </a:solidFill>
              <a:latin typeface="맑은 고딕"/>
              <a:ea typeface="맑은 고딕"/>
            </a:endParaRPr>
          </a:p>
          <a:p>
            <a:pPr marL="342900" lvl="0" indent="-342900" defTabSz="914400">
              <a:lnSpc>
                <a:spcPts val="2300"/>
              </a:lnSpc>
              <a:defRPr/>
            </a:pPr>
            <a:endParaRPr lang="en-US" altLang="ko-KR" sz="1200" kern="0" spc="-20" dirty="0" smtClean="0">
              <a:latin typeface="맑은 고딕"/>
              <a:ea typeface="맑은 고딕"/>
            </a:endParaRPr>
          </a:p>
          <a:p>
            <a:pPr marL="342900" lvl="0" indent="-342900" defTabSz="914400">
              <a:lnSpc>
                <a:spcPts val="2300"/>
              </a:lnSpc>
              <a:defRPr/>
            </a:pPr>
            <a:r>
              <a:rPr lang="en-US" altLang="ko-KR" sz="1200" kern="0" spc="-20" dirty="0" smtClean="0">
                <a:latin typeface="맑은 고딕"/>
                <a:ea typeface="맑은 고딕"/>
              </a:rPr>
              <a:t>	</a:t>
            </a:r>
            <a:r>
              <a:rPr lang="ko-KR" altLang="en-US" sz="1200" kern="0" spc="-20" dirty="0" smtClean="0">
                <a:latin typeface="맑은 고딕"/>
                <a:ea typeface="맑은 고딕"/>
              </a:rPr>
              <a:t>옥션    </a:t>
            </a:r>
            <a:r>
              <a:rPr lang="en-US" altLang="ko-KR" sz="1200" kern="0" spc="-20" dirty="0" smtClean="0">
                <a:latin typeface="맑은 고딕"/>
                <a:ea typeface="맑은 고딕"/>
              </a:rPr>
              <a:t>	</a:t>
            </a:r>
            <a:r>
              <a:rPr lang="ko-KR" altLang="en-US" sz="1200" kern="0" spc="-20" dirty="0" smtClean="0">
                <a:latin typeface="맑은 고딕"/>
                <a:ea typeface="맑은 고딕"/>
              </a:rPr>
              <a:t> </a:t>
            </a:r>
            <a:r>
              <a:rPr lang="en-US" altLang="ko-KR" sz="1200" kern="0" spc="-20" dirty="0" smtClean="0">
                <a:latin typeface="맑은 고딕"/>
                <a:ea typeface="맑은 고딕"/>
              </a:rPr>
              <a:t>[</a:t>
            </a:r>
            <a:r>
              <a:rPr lang="ko-KR" altLang="en-US" sz="1200" kern="0" spc="-20" dirty="0" smtClean="0">
                <a:latin typeface="맑은 고딕"/>
                <a:ea typeface="맑은 고딕"/>
              </a:rPr>
              <a:t>이메일 포인트</a:t>
            </a:r>
            <a:r>
              <a:rPr lang="en-US" altLang="ko-KR" sz="1200" kern="0" spc="-20" dirty="0" smtClean="0">
                <a:latin typeface="맑은 고딕"/>
                <a:ea typeface="맑은 고딕"/>
              </a:rPr>
              <a:t>] </a:t>
            </a:r>
            <a:r>
              <a:rPr lang="ko-KR" altLang="en-US" sz="1200" kern="0" spc="-20" dirty="0" smtClean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옥션 가전 </a:t>
            </a:r>
            <a:r>
              <a:rPr lang="en-US" altLang="ko-KR" sz="1200" kern="0" spc="-2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Spring Sale ▶</a:t>
            </a:r>
            <a:r>
              <a:rPr lang="ko-KR" altLang="en-US" sz="1200" kern="0" spc="-2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테스 보틀형 가습기 </a:t>
            </a:r>
            <a:r>
              <a:rPr lang="en-US" altLang="ko-KR" sz="1200" kern="0" spc="-2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22,000</a:t>
            </a:r>
            <a:r>
              <a:rPr lang="ko-KR" altLang="en-US" sz="1200" kern="0" spc="-2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원</a:t>
            </a:r>
            <a:r>
              <a:rPr lang="en-US" altLang="ko-KR" sz="1200" kern="0" spc="-2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/ </a:t>
            </a:r>
            <a:r>
              <a:rPr lang="ko-KR" altLang="en-US" sz="1200" kern="0" spc="-2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셋톱박스 다음 </a:t>
            </a:r>
            <a:r>
              <a:rPr lang="en-US" altLang="ko-KR" sz="1200" kern="0" spc="-2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TV 99,000</a:t>
            </a:r>
            <a:r>
              <a:rPr lang="ko-KR" altLang="en-US" sz="1200" kern="0" spc="-20" dirty="0" smtClean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원</a:t>
            </a:r>
            <a:endParaRPr lang="en-US" altLang="ko-KR" sz="1200" kern="0" spc="-20" dirty="0" smtClean="0">
              <a:solidFill>
                <a:schemeClr val="bg1">
                  <a:lumMod val="65000"/>
                </a:schemeClr>
              </a:solidFill>
              <a:latin typeface="맑은 고딕"/>
              <a:ea typeface="맑은 고딕"/>
            </a:endParaRPr>
          </a:p>
          <a:p>
            <a:pPr marL="342900" indent="-342900" defTabSz="914400">
              <a:lnSpc>
                <a:spcPts val="2300"/>
              </a:lnSpc>
              <a:defRPr/>
            </a:pPr>
            <a:r>
              <a:rPr lang="en-US" altLang="ko-KR" sz="1200" kern="0" spc="-20" dirty="0" smtClean="0">
                <a:latin typeface="맑은 고딕"/>
                <a:ea typeface="맑은 고딕"/>
              </a:rPr>
              <a:t>	</a:t>
            </a:r>
            <a:r>
              <a:rPr lang="ko-KR" altLang="en-US" sz="1200" kern="0" spc="-20" dirty="0" smtClean="0">
                <a:latin typeface="맑은 고딕"/>
                <a:ea typeface="맑은 고딕"/>
              </a:rPr>
              <a:t>옥션   </a:t>
            </a:r>
            <a:r>
              <a:rPr lang="en-US" altLang="ko-KR" sz="1200" kern="0" spc="-20" dirty="0" smtClean="0">
                <a:latin typeface="맑은 고딕"/>
                <a:ea typeface="맑은 고딕"/>
              </a:rPr>
              <a:t>	</a:t>
            </a:r>
            <a:r>
              <a:rPr lang="ko-KR" altLang="en-US" sz="1200" kern="0" spc="-20" dirty="0" smtClean="0">
                <a:latin typeface="맑은 고딕"/>
                <a:ea typeface="맑은 고딕"/>
              </a:rPr>
              <a:t> </a:t>
            </a:r>
            <a:r>
              <a:rPr lang="en-US" altLang="ko-KR" sz="1200" kern="0" spc="-20" dirty="0" smtClean="0">
                <a:latin typeface="맑은 고딕"/>
                <a:ea typeface="맑은 고딕"/>
              </a:rPr>
              <a:t>[</a:t>
            </a:r>
            <a:r>
              <a:rPr lang="ko-KR" altLang="en-US" sz="1200" kern="0" spc="-20" dirty="0" smtClean="0">
                <a:latin typeface="맑은 고딕"/>
                <a:ea typeface="맑은 고딕"/>
              </a:rPr>
              <a:t>패밀리세일</a:t>
            </a:r>
            <a:r>
              <a:rPr lang="en-US" altLang="ko-KR" sz="1200" kern="0" spc="-20" dirty="0">
                <a:latin typeface="맑은 고딕"/>
                <a:ea typeface="맑은 고딕"/>
              </a:rPr>
              <a:t>] </a:t>
            </a:r>
            <a:r>
              <a:rPr lang="en-US" altLang="ko-KR" sz="1200" kern="0" spc="-2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MAC </a:t>
            </a:r>
            <a:r>
              <a:rPr lang="ko-KR" altLang="en-US" sz="1200" kern="0" spc="-2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립스틱 인기컬러 </a:t>
            </a:r>
            <a:r>
              <a:rPr lang="en-US" altLang="ko-KR" sz="1200" kern="0" spc="-2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25,900</a:t>
            </a:r>
            <a:r>
              <a:rPr lang="ko-KR" altLang="en-US" sz="1200" kern="0" spc="-2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원 </a:t>
            </a:r>
            <a:r>
              <a:rPr lang="en-US" altLang="ko-KR" sz="1200" kern="0" spc="-2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/ </a:t>
            </a:r>
            <a:r>
              <a:rPr lang="ko-KR" altLang="en-US" sz="1200" kern="0" spc="-2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세인트제임스 밍콰이어 </a:t>
            </a:r>
            <a:r>
              <a:rPr lang="en-US" altLang="ko-KR" sz="1200" kern="0" spc="-2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99,000</a:t>
            </a:r>
            <a:r>
              <a:rPr lang="ko-KR" altLang="en-US" sz="1200" kern="0" spc="-2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원 </a:t>
            </a:r>
            <a:r>
              <a:rPr lang="en-US" altLang="ko-KR" sz="1200" kern="0" spc="-2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/ </a:t>
            </a:r>
            <a:r>
              <a:rPr lang="ko-KR" altLang="en-US" sz="1200" kern="0" spc="-2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이케아 최대 </a:t>
            </a:r>
            <a:r>
              <a:rPr lang="en-US" altLang="ko-KR" sz="1200" kern="0" spc="-2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50%</a:t>
            </a:r>
            <a:r>
              <a:rPr lang="ko-KR" altLang="en-US" sz="1200" kern="0" spc="-2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할인</a:t>
            </a:r>
            <a:r>
              <a:rPr lang="en-US" altLang="ko-KR" sz="1200" kern="0" spc="-2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!</a:t>
            </a:r>
            <a:r>
              <a:rPr lang="en-US" altLang="ko-KR" sz="1200" kern="0" spc="-20" dirty="0">
                <a:latin typeface="맑은 고딕"/>
                <a:ea typeface="맑은 고딕"/>
              </a:rPr>
              <a:t> </a:t>
            </a:r>
            <a:endParaRPr lang="en-US" altLang="ko-KR" sz="1200" kern="0" spc="-20" dirty="0" smtClean="0">
              <a:latin typeface="맑은 고딕"/>
              <a:ea typeface="맑은 고딕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8" y="4576763"/>
            <a:ext cx="8077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933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47472" y="219075"/>
            <a:ext cx="8453628" cy="589124"/>
          </a:xfrm>
        </p:spPr>
        <p:txBody>
          <a:bodyPr>
            <a:normAutofit/>
          </a:bodyPr>
          <a:lstStyle/>
          <a:p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이메일 제작 가이드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본문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코딩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2749" y="912974"/>
            <a:ext cx="7778751" cy="333095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marL="342900" lvl="0" indent="-342900" defTabSz="914400">
              <a:lnSpc>
                <a:spcPts val="2300"/>
              </a:lnSpc>
              <a:defRPr/>
            </a:pPr>
            <a:r>
              <a:rPr lang="en-US" altLang="ko-KR" sz="1400" b="1" kern="0" spc="-20" dirty="0" smtClean="0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rPr>
              <a:t>1. </a:t>
            </a:r>
            <a:r>
              <a:rPr lang="ko-KR" altLang="en-US" sz="1400" b="1" kern="0" spc="-20" dirty="0" smtClean="0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rPr>
              <a:t>모든 </a:t>
            </a:r>
            <a:r>
              <a:rPr lang="ko-KR" altLang="en-US" sz="1400" b="1" kern="0" spc="-20" dirty="0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rPr>
              <a:t>이미지와 이미지 </a:t>
            </a:r>
            <a:r>
              <a:rPr lang="ko-KR" altLang="en-US" sz="1400" b="1" kern="0" spc="-20" dirty="0" err="1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rPr>
              <a:t>맵에</a:t>
            </a:r>
            <a:r>
              <a:rPr lang="ko-KR" altLang="en-US" sz="1400" b="1" kern="0" spc="-20" dirty="0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 b="1" kern="0" spc="-20" dirty="0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rPr>
              <a:t>alt </a:t>
            </a:r>
            <a:r>
              <a:rPr lang="ko-KR" altLang="en-US" sz="1400" b="1" kern="0" spc="-20" dirty="0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rPr>
              <a:t>속성 필수</a:t>
            </a:r>
            <a:endParaRPr lang="en-US" altLang="ko-KR" sz="1400" b="1" kern="0" spc="-20" dirty="0" smtClean="0">
              <a:solidFill>
                <a:schemeClr val="accent6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2924" y="1260056"/>
            <a:ext cx="63531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sz="1200" dirty="0">
                <a:latin typeface="맑은 고딕" pitchFamily="50" charset="-127"/>
                <a:ea typeface="맑은 고딕" pitchFamily="50" charset="-127"/>
              </a:rPr>
              <a:t>이미지가 제대로 </a:t>
            </a:r>
            <a:r>
              <a:rPr lang="ko-KR" altLang="ko-KR" sz="1200" dirty="0" err="1">
                <a:latin typeface="맑은 고딕" pitchFamily="50" charset="-127"/>
                <a:ea typeface="맑은 고딕" pitchFamily="50" charset="-127"/>
              </a:rPr>
              <a:t>로드되지</a:t>
            </a:r>
            <a:r>
              <a:rPr lang="ko-KR" altLang="ko-KR" sz="1200" dirty="0">
                <a:latin typeface="맑은 고딕" pitchFamily="50" charset="-127"/>
                <a:ea typeface="맑은 고딕" pitchFamily="50" charset="-127"/>
              </a:rPr>
              <a:t> 않은 경우 이미지 내용 인식 불가</a:t>
            </a:r>
          </a:p>
          <a:p>
            <a:pPr marL="171450" lvl="0" indent="-17145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sz="1200" dirty="0">
                <a:latin typeface="맑은 고딕" pitchFamily="50" charset="-127"/>
                <a:ea typeface="맑은 고딕" pitchFamily="50" charset="-127"/>
              </a:rPr>
              <a:t>화면 </a:t>
            </a:r>
            <a:r>
              <a:rPr lang="ko-KR" altLang="ko-KR" sz="1200" dirty="0" err="1">
                <a:latin typeface="맑은 고딕" pitchFamily="50" charset="-127"/>
                <a:ea typeface="맑은 고딕" pitchFamily="50" charset="-127"/>
              </a:rPr>
              <a:t>낭독기를</a:t>
            </a:r>
            <a:r>
              <a:rPr lang="ko-KR" altLang="ko-KR" sz="1200" dirty="0">
                <a:latin typeface="맑은 고딕" pitchFamily="50" charset="-127"/>
                <a:ea typeface="맑은 고딕" pitchFamily="50" charset="-127"/>
              </a:rPr>
              <a:t> 사용하는 시각 장애인들 이미지 내용 인식 불가</a:t>
            </a:r>
          </a:p>
        </p:txBody>
      </p:sp>
      <p:pic>
        <p:nvPicPr>
          <p:cNvPr id="10" name="image00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542924" y="1945856"/>
            <a:ext cx="4883199" cy="194034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42924" y="3894238"/>
            <a:ext cx="8327264" cy="21698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img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="http://eventimg.auction.co.kr/md/auction/05CA83BC7F/img_01.jpg" width="745" height="296" border="0"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usemap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="#Map2" </a:t>
            </a:r>
            <a:r>
              <a:rPr lang="en-US" altLang="ko-KR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alt="</a:t>
            </a:r>
            <a:r>
              <a:rPr lang="ko-KR" altLang="ko-KR" sz="10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도니캐시</a:t>
            </a:r>
            <a:r>
              <a:rPr lang="ko-KR" altLang="ko-KR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매일매일 즐기고</a:t>
            </a:r>
            <a:r>
              <a:rPr lang="en-US" altLang="ko-KR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'</a:t>
            </a:r>
            <a:r>
              <a:rPr lang="ko-KR" altLang="ko-KR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돈</a:t>
            </a:r>
            <a:r>
              <a:rPr lang="en-US" altLang="ko-KR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' </a:t>
            </a:r>
            <a:r>
              <a:rPr lang="ko-KR" altLang="ko-KR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모으자</a:t>
            </a:r>
            <a:r>
              <a:rPr lang="en-US" altLang="ko-KR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!"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&lt;map id="Map2" name="Map2"&gt;</a:t>
            </a:r>
            <a:endParaRPr lang="ko-KR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&lt;area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coords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="451,206,549,256"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="https://itunes.apple.com/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kr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/app/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doni-kaesi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/id580786726" shape="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rect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" target="_blank" </a:t>
            </a:r>
            <a:r>
              <a:rPr lang="en-US" altLang="ko-KR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alt="iPhone </a:t>
            </a:r>
            <a:r>
              <a:rPr lang="ko-KR" altLang="ko-KR" sz="10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도니캐시</a:t>
            </a:r>
            <a:r>
              <a:rPr lang="ko-KR" altLang="ko-KR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다운받기</a:t>
            </a:r>
            <a:r>
              <a:rPr lang="en-US" altLang="ko-KR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&lt;area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coords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="589,206,686,256"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="https://play.google.com/store/apps/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details?id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com.ebay.android.game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" shape="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rect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" target="_blank" </a:t>
            </a:r>
            <a:r>
              <a:rPr lang="en-US" altLang="ko-KR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alt="Android </a:t>
            </a:r>
            <a:r>
              <a:rPr lang="ko-KR" altLang="ko-KR" sz="10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도니캐시</a:t>
            </a:r>
            <a:r>
              <a:rPr lang="ko-KR" altLang="ko-KR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다운받기</a:t>
            </a:r>
            <a:r>
              <a:rPr lang="en-US" altLang="ko-KR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&lt;/map&gt;</a:t>
            </a:r>
            <a:endParaRPr lang="ko-KR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66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47472" y="219075"/>
            <a:ext cx="8453628" cy="589124"/>
          </a:xfrm>
        </p:spPr>
        <p:txBody>
          <a:bodyPr>
            <a:normAutofit/>
          </a:bodyPr>
          <a:lstStyle/>
          <a:p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이메일 제작 가이드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본문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코딩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42924" y="4103788"/>
            <a:ext cx="8327264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img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="http://eventimg.auction.co.kr/md/auction/05A16501B3/a_marton_event_0306_dm_02.jpg" border="0" complete="complete"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useMap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="#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Map2“  </a:t>
            </a:r>
            <a:r>
              <a:rPr lang="en-US" altLang="ko-KR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alt</a:t>
            </a:r>
            <a:r>
              <a:rPr lang="en-US" altLang="ko-KR" sz="10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=＂</a:t>
            </a:r>
            <a:r>
              <a:rPr lang="ko-KR" altLang="en-US" sz="1000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늘사던</a:t>
            </a:r>
            <a:r>
              <a:rPr lang="ko-KR" altLang="en-US" sz="10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상품 </a:t>
            </a:r>
            <a:r>
              <a:rPr lang="ko-KR" altLang="en-US" sz="1000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마트</a:t>
            </a:r>
            <a:r>
              <a:rPr lang="en-US" altLang="ko-KR" sz="10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ON</a:t>
            </a:r>
            <a:r>
              <a:rPr lang="ko-KR" altLang="en-US" sz="10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에서 간편하게</a:t>
            </a:r>
            <a:r>
              <a:rPr lang="en-US" altLang="ko-KR" sz="10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&lt;map id="Map2" name="Map2"&gt;</a:t>
            </a:r>
            <a:endParaRPr lang="ko-KR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&lt;area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coords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="451,206,549,256"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="https://itunes.apple.com/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kr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/app/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doni-kaesi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/id580786726" shape="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rect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" target="_blank" </a:t>
            </a:r>
            <a:r>
              <a:rPr lang="en-US" altLang="ko-KR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alt</a:t>
            </a:r>
            <a:r>
              <a:rPr lang="en-US" altLang="ko-KR" sz="10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=＂</a:t>
            </a:r>
            <a:r>
              <a:rPr lang="ko-KR" altLang="en-US" sz="10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미국산 다우니 </a:t>
            </a:r>
            <a:r>
              <a:rPr lang="ko-KR" altLang="en-US" sz="1000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에이프릴</a:t>
            </a:r>
            <a:r>
              <a:rPr lang="ko-KR" altLang="en-US" sz="10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프레쉬향</a:t>
            </a:r>
            <a:r>
              <a:rPr lang="ko-KR" altLang="en-US" sz="10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3.06</a:t>
            </a:r>
            <a:r>
              <a:rPr lang="ko-KR" altLang="en-US" sz="10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리터 </a:t>
            </a:r>
            <a:r>
              <a:rPr lang="en-US" altLang="ko-KR" sz="10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10,800</a:t>
            </a:r>
            <a:r>
              <a:rPr lang="ko-KR" altLang="en-US" sz="10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en-US" altLang="ko-KR" sz="10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&lt;area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coords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="589,206,686,256"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="https://play.google.com/store/apps/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details?id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com.ebay.android.game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" shape="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rect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" target="_blank" </a:t>
            </a:r>
            <a:r>
              <a:rPr lang="en-US" altLang="ko-KR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alt</a:t>
            </a:r>
            <a:r>
              <a:rPr lang="en-US" altLang="ko-KR" sz="10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=＂</a:t>
            </a:r>
            <a:r>
              <a:rPr lang="ko-KR" altLang="en-US" sz="1000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위스퍼</a:t>
            </a:r>
            <a:r>
              <a:rPr lang="ko-KR" altLang="en-US" sz="10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보송보송케어</a:t>
            </a:r>
            <a:r>
              <a:rPr lang="ko-KR" altLang="en-US" sz="10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울트라</a:t>
            </a:r>
            <a:r>
              <a:rPr lang="ko-KR" altLang="en-US" sz="10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날개 중형</a:t>
            </a:r>
            <a:r>
              <a:rPr lang="en-US" altLang="ko-KR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14,900</a:t>
            </a:r>
            <a:r>
              <a:rPr lang="ko-KR" altLang="en-US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en-US" altLang="ko-KR" sz="10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 descr="http://eventimg.auction.co.kr/md/auction/05A16501B3/a_marton_event_0306_dm_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3" y="777198"/>
            <a:ext cx="4176279" cy="322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84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47472" y="219075"/>
            <a:ext cx="8453628" cy="589124"/>
          </a:xfrm>
        </p:spPr>
        <p:txBody>
          <a:bodyPr>
            <a:normAutofit/>
          </a:bodyPr>
          <a:lstStyle/>
          <a:p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이메일 제작 가이드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본문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코딩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2749" y="970124"/>
            <a:ext cx="8178801" cy="1547466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marL="342900" lvl="0" indent="-342900" defTabSz="914400">
              <a:lnSpc>
                <a:spcPts val="2300"/>
              </a:lnSpc>
              <a:defRPr/>
            </a:pPr>
            <a:r>
              <a:rPr lang="en-US" altLang="ko-KR" sz="1400" b="1" kern="0" spc="-20" dirty="0" smtClean="0">
                <a:latin typeface="맑은 고딕"/>
                <a:ea typeface="맑은 고딕"/>
              </a:rPr>
              <a:t>Alt </a:t>
            </a:r>
            <a:r>
              <a:rPr lang="ko-KR" altLang="en-US" sz="1400" b="1" kern="0" spc="-20" dirty="0" smtClean="0">
                <a:latin typeface="맑은 고딕"/>
                <a:ea typeface="맑은 고딕"/>
              </a:rPr>
              <a:t>메시지 구성 요소</a:t>
            </a:r>
            <a:endParaRPr lang="en-US" altLang="ko-KR" sz="1400" b="1" kern="0" spc="-20" dirty="0" smtClean="0">
              <a:latin typeface="맑은 고딕"/>
              <a:ea typeface="맑은 고딕"/>
            </a:endParaRPr>
          </a:p>
          <a:p>
            <a:pPr marL="342900" lvl="0" indent="-342900" defTabSz="914400">
              <a:lnSpc>
                <a:spcPts val="2300"/>
              </a:lnSpc>
              <a:defRPr/>
            </a:pPr>
            <a:r>
              <a:rPr lang="ko-KR" altLang="en-US" sz="1400" b="1" kern="0" spc="-20" dirty="0" smtClean="0">
                <a:latin typeface="맑은 고딕"/>
                <a:ea typeface="맑은 고딕"/>
              </a:rPr>
              <a:t>상품 </a:t>
            </a:r>
            <a:r>
              <a:rPr lang="ko-KR" altLang="en-US" sz="1400" b="1" kern="0" spc="-20" dirty="0" err="1" smtClean="0">
                <a:latin typeface="맑은 고딕"/>
                <a:ea typeface="맑은 고딕"/>
              </a:rPr>
              <a:t>이메일</a:t>
            </a:r>
            <a:r>
              <a:rPr lang="ko-KR" altLang="en-US" sz="1400" b="1" kern="0" spc="-20" dirty="0" smtClean="0">
                <a:latin typeface="맑은 고딕"/>
                <a:ea typeface="맑은 고딕"/>
              </a:rPr>
              <a:t> </a:t>
            </a:r>
            <a:r>
              <a:rPr lang="en-US" altLang="ko-KR" sz="1400" b="1" kern="0" spc="-20" dirty="0" smtClean="0">
                <a:latin typeface="맑은 고딕"/>
                <a:ea typeface="맑은 고딕"/>
              </a:rPr>
              <a:t>: </a:t>
            </a:r>
            <a:r>
              <a:rPr lang="en-US" altLang="ko-KR" sz="1400" b="1" kern="0" spc="-20" dirty="0">
                <a:latin typeface="맑은 고딕"/>
                <a:ea typeface="맑은 고딕"/>
              </a:rPr>
              <a:t> </a:t>
            </a:r>
            <a:r>
              <a:rPr lang="ko-KR" altLang="en-US" sz="1200" b="1" kern="0" spc="-20" dirty="0" smtClean="0">
                <a:solidFill>
                  <a:srgbClr val="0070C0"/>
                </a:solidFill>
                <a:latin typeface="맑은 고딕"/>
                <a:ea typeface="맑은 고딕"/>
              </a:rPr>
              <a:t>상품명과 가격 정보로 구성</a:t>
            </a:r>
            <a:r>
              <a:rPr lang="ko-KR" altLang="en-US" sz="1200" b="1" kern="0" spc="-20" dirty="0" smtClean="0">
                <a:solidFill>
                  <a:srgbClr val="0070C0"/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b="1" kern="0" spc="-20" dirty="0" smtClean="0">
                <a:solidFill>
                  <a:srgbClr val="0070C0"/>
                </a:solidFill>
                <a:latin typeface="맑은 고딕"/>
                <a:ea typeface="맑은 고딕"/>
              </a:rPr>
              <a:t>(</a:t>
            </a:r>
            <a:r>
              <a:rPr lang="ko-KR" altLang="en-US" sz="1200" b="1" kern="0" spc="-20" dirty="0" smtClean="0">
                <a:solidFill>
                  <a:srgbClr val="0070C0"/>
                </a:solidFill>
                <a:latin typeface="맑은 고딕"/>
                <a:ea typeface="맑은 고딕"/>
              </a:rPr>
              <a:t>배송여부와 할인율은 표시하지 않음</a:t>
            </a:r>
            <a:r>
              <a:rPr lang="en-US" altLang="ko-KR" sz="1200" b="1" kern="0" spc="-20" dirty="0" smtClean="0">
                <a:solidFill>
                  <a:srgbClr val="0070C0"/>
                </a:solidFill>
                <a:latin typeface="맑은 고딕"/>
                <a:ea typeface="맑은 고딕"/>
              </a:rPr>
              <a:t>)</a:t>
            </a:r>
          </a:p>
          <a:p>
            <a:pPr marL="342900" lvl="0" indent="-342900" defTabSz="914400">
              <a:lnSpc>
                <a:spcPts val="2300"/>
              </a:lnSpc>
              <a:defRPr/>
            </a:pPr>
            <a:r>
              <a:rPr lang="ko-KR" altLang="en-US" sz="1400" b="1" kern="0" spc="-20" dirty="0" smtClean="0">
                <a:latin typeface="맑은 고딕"/>
                <a:ea typeface="맑은 고딕"/>
              </a:rPr>
              <a:t>이벤트 </a:t>
            </a:r>
            <a:r>
              <a:rPr lang="ko-KR" altLang="en-US" sz="1400" b="1" kern="0" spc="-20" dirty="0" err="1" smtClean="0">
                <a:latin typeface="맑은 고딕"/>
                <a:ea typeface="맑은 고딕"/>
              </a:rPr>
              <a:t>이메일</a:t>
            </a:r>
            <a:r>
              <a:rPr lang="en-US" altLang="ko-KR" sz="1400" b="1" kern="0" spc="-20" dirty="0" smtClean="0">
                <a:latin typeface="맑은 고딕"/>
                <a:ea typeface="맑은 고딕"/>
              </a:rPr>
              <a:t>:  </a:t>
            </a:r>
            <a:r>
              <a:rPr lang="ko-KR" altLang="en-US" sz="1200" b="1" kern="0" spc="-20" dirty="0" smtClean="0">
                <a:solidFill>
                  <a:srgbClr val="0070C0"/>
                </a:solidFill>
                <a:latin typeface="맑은 고딕"/>
                <a:ea typeface="맑은 고딕"/>
              </a:rPr>
              <a:t>간단한 이벤트 설명 정보로 구성 </a:t>
            </a:r>
            <a:r>
              <a:rPr lang="en-US" altLang="ko-KR" sz="1200" b="1" kern="0" spc="-20" dirty="0" smtClean="0">
                <a:solidFill>
                  <a:srgbClr val="0070C0"/>
                </a:solidFill>
                <a:latin typeface="맑은 고딕"/>
                <a:ea typeface="맑은 고딕"/>
              </a:rPr>
              <a:t>( </a:t>
            </a:r>
            <a:r>
              <a:rPr lang="ko-KR" altLang="en-US" sz="1200" b="1" kern="0" spc="-20" dirty="0" smtClean="0">
                <a:solidFill>
                  <a:srgbClr val="0070C0"/>
                </a:solidFill>
                <a:latin typeface="맑은 고딕"/>
                <a:ea typeface="맑은 고딕"/>
              </a:rPr>
              <a:t>이벤트 응모 조건이 있는 경우 </a:t>
            </a:r>
            <a:r>
              <a:rPr lang="en-US" altLang="ko-KR" sz="1200" b="1" kern="0" spc="-20" dirty="0" smtClean="0">
                <a:solidFill>
                  <a:srgbClr val="0070C0"/>
                </a:solidFill>
                <a:latin typeface="맑은 고딕"/>
                <a:ea typeface="맑은 고딕"/>
              </a:rPr>
              <a:t>alt</a:t>
            </a:r>
            <a:r>
              <a:rPr lang="ko-KR" altLang="en-US" sz="1200" b="1" kern="0" spc="-20" dirty="0" smtClean="0">
                <a:solidFill>
                  <a:srgbClr val="0070C0"/>
                </a:solidFill>
                <a:latin typeface="맑은 고딕"/>
                <a:ea typeface="맑은 고딕"/>
              </a:rPr>
              <a:t>값으로 필수 적용</a:t>
            </a:r>
            <a:r>
              <a:rPr lang="en-US" altLang="ko-KR" sz="1200" b="1" kern="0" spc="-20" dirty="0" smtClean="0">
                <a:solidFill>
                  <a:srgbClr val="0070C0"/>
                </a:solidFill>
                <a:latin typeface="맑은 고딕"/>
                <a:ea typeface="맑은 고딕"/>
              </a:rPr>
              <a:t>)</a:t>
            </a:r>
            <a:endParaRPr lang="en-US" altLang="ko-KR" sz="1200" b="1" kern="0" spc="-20" dirty="0">
              <a:solidFill>
                <a:srgbClr val="0070C0"/>
              </a:solidFill>
              <a:latin typeface="맑은 고딕"/>
              <a:ea typeface="맑은 고딕"/>
            </a:endParaRPr>
          </a:p>
          <a:p>
            <a:pPr marL="342900" lvl="0" indent="-342900" defTabSz="914400">
              <a:lnSpc>
                <a:spcPts val="2300"/>
              </a:lnSpc>
              <a:defRPr/>
            </a:pPr>
            <a:endParaRPr lang="en-US" altLang="ko-KR" sz="1200" kern="0" spc="-20" dirty="0">
              <a:latin typeface="맑은 고딕"/>
              <a:ea typeface="맑은 고딕"/>
            </a:endParaRPr>
          </a:p>
          <a:p>
            <a:pPr marL="342900" lvl="0" indent="-342900" defTabSz="914400">
              <a:lnSpc>
                <a:spcPts val="2300"/>
              </a:lnSpc>
              <a:defRPr/>
            </a:pPr>
            <a:endParaRPr lang="en-US" altLang="ko-KR" sz="1200" kern="0" spc="-20" dirty="0" smtClean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6109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47472" y="219075"/>
            <a:ext cx="8453628" cy="589124"/>
          </a:xfrm>
        </p:spPr>
        <p:txBody>
          <a:bodyPr>
            <a:normAutofit/>
          </a:bodyPr>
          <a:lstStyle/>
          <a:p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이메일 제작 가이드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본문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코딩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2749" y="912974"/>
            <a:ext cx="7778751" cy="333095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marL="342900" lvl="0" indent="-342900" defTabSz="914400">
              <a:lnSpc>
                <a:spcPts val="2300"/>
              </a:lnSpc>
              <a:defRPr/>
            </a:pPr>
            <a:r>
              <a:rPr lang="en-US" altLang="ko-KR" sz="1400" b="1" kern="0" spc="-20" dirty="0" smtClean="0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rPr>
              <a:t>1. </a:t>
            </a:r>
            <a:r>
              <a:rPr lang="ko-KR" altLang="en-US" sz="1400" b="1" kern="0" spc="-20" dirty="0" smtClean="0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rPr>
              <a:t>모든 </a:t>
            </a:r>
            <a:r>
              <a:rPr lang="ko-KR" altLang="en-US" sz="1400" b="1" kern="0" spc="-20" dirty="0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rPr>
              <a:t>이미지와 이미지 </a:t>
            </a:r>
            <a:r>
              <a:rPr lang="ko-KR" altLang="en-US" sz="1400" b="1" kern="0" spc="-20" dirty="0" err="1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rPr>
              <a:t>맵에</a:t>
            </a:r>
            <a:r>
              <a:rPr lang="ko-KR" altLang="en-US" sz="1400" b="1" kern="0" spc="-20" dirty="0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 b="1" kern="0" spc="-20" dirty="0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rPr>
              <a:t>alt </a:t>
            </a:r>
            <a:r>
              <a:rPr lang="ko-KR" altLang="en-US" sz="1400" b="1" kern="0" spc="-20" dirty="0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rPr>
              <a:t>속성 필수</a:t>
            </a:r>
            <a:endParaRPr lang="en-US" altLang="ko-KR" sz="1400" b="1" kern="0" spc="-20" dirty="0" smtClean="0">
              <a:solidFill>
                <a:schemeClr val="accent6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2924" y="1260056"/>
            <a:ext cx="6943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구분선 등의 아무런 의미가 없는 이미지에도 아무런 내용이 없는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alt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속성을 꼭 써주어야 함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그러지 않을 경우 화면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낭독기가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이미지 파일명을 낭독하게 되어 사용자를 당황하게 함</a:t>
            </a:r>
            <a:endParaRPr lang="ko-KR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2924" y="2227363"/>
            <a:ext cx="801052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예시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: &lt;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img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="separator.gif" </a:t>
            </a:r>
            <a:r>
              <a:rPr lang="en-US" altLang="ko-KR" sz="12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alt=""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2924" y="3326981"/>
            <a:ext cx="6943726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alt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속성에 내용을 모두 담기 어려운 경우 별도의 파일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꼭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문서가 아니어도 됨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을 작성하고 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longdesc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속성으로 자세한 설명이 있음을 명시</a:t>
            </a:r>
            <a:endParaRPr lang="ko-KR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2924" y="4294288"/>
            <a:ext cx="801052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예시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: &lt;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img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="image.jpg" alt="..." </a:t>
            </a:r>
            <a:r>
              <a:rPr lang="en-US" altLang="ko-KR" sz="120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longdesc</a:t>
            </a:r>
            <a:r>
              <a:rPr lang="en-US" altLang="ko-KR" sz="12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="longdesc.html"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8175" y="4876711"/>
            <a:ext cx="655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위 예제 코드에서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longdesc.html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파일에 자세한 설명을 작성해 두면 됨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longdesc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로 연결하는 문서에는 디자인 적용할 필요 없음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의미 전달이 목적임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110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47472" y="219075"/>
            <a:ext cx="8453628" cy="589124"/>
          </a:xfrm>
        </p:spPr>
        <p:txBody>
          <a:bodyPr>
            <a:normAutofit/>
          </a:bodyPr>
          <a:lstStyle/>
          <a:p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이메일 제작 가이드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본문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코딩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2749" y="912974"/>
            <a:ext cx="7778751" cy="333095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marL="342900" lvl="0" indent="-342900" defTabSz="914400">
              <a:lnSpc>
                <a:spcPts val="2300"/>
              </a:lnSpc>
              <a:defRPr/>
            </a:pPr>
            <a:r>
              <a:rPr lang="en-US" altLang="ko-KR" sz="1400" b="1" kern="0" spc="-20" dirty="0" smtClean="0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rPr>
              <a:t>2. &lt;a</a:t>
            </a:r>
            <a:r>
              <a:rPr lang="en-US" altLang="ko-KR" sz="1400" b="1" kern="0" spc="-20" dirty="0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rPr>
              <a:t>&gt;, &lt;area&gt; </a:t>
            </a:r>
            <a:r>
              <a:rPr lang="ko-KR" altLang="en-US" sz="1400" b="1" kern="0" spc="-20" dirty="0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rPr>
              <a:t>등의 링크에 </a:t>
            </a:r>
            <a:r>
              <a:rPr lang="en-US" altLang="ko-KR" sz="1400" b="1" kern="0" spc="-20" dirty="0" err="1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rPr>
              <a:t>onfocus</a:t>
            </a:r>
            <a:r>
              <a:rPr lang="en-US" altLang="ko-KR" sz="1400" b="1" kern="0" spc="-20" dirty="0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rPr>
              <a:t>="</a:t>
            </a:r>
            <a:r>
              <a:rPr lang="en-US" altLang="ko-KR" sz="1400" b="1" kern="0" spc="-20" dirty="0" err="1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rPr>
              <a:t>this.blur</a:t>
            </a:r>
            <a:r>
              <a:rPr lang="en-US" altLang="ko-KR" sz="1400" b="1" kern="0" spc="-20" dirty="0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rPr>
              <a:t>();" </a:t>
            </a:r>
            <a:r>
              <a:rPr lang="ko-KR" altLang="en-US" sz="1400" b="1" kern="0" spc="-20" dirty="0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rPr>
              <a:t>사용 금지</a:t>
            </a:r>
            <a:endParaRPr lang="en-US" altLang="ko-KR" sz="1400" b="1" kern="0" spc="-20" dirty="0" smtClean="0">
              <a:solidFill>
                <a:schemeClr val="accent6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2923" y="1260056"/>
            <a:ext cx="7867651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키보드 만으로 사용 불가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탭으로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링크에 초점이 갔을 때 초점을 날려버려서 문서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(HTML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문서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처음부터 다시 이동해야 함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2924" y="2217838"/>
            <a:ext cx="801052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예시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&lt;area shape="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rect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" 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coords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="111,2,366,14" 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="/somewhere" </a:t>
            </a:r>
            <a:r>
              <a:rPr lang="en-US" altLang="ko-KR" sz="1200" strike="sngStrike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onfocus</a:t>
            </a:r>
            <a:r>
              <a:rPr lang="en-US" altLang="ko-KR" sz="1200" strike="sngStrike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en-US" altLang="ko-KR" sz="1200" strike="sngStrike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this.blur</a:t>
            </a:r>
            <a:r>
              <a:rPr lang="en-US" altLang="ko-KR" sz="1200" strike="sngStrike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();"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8175" y="3324136"/>
            <a:ext cx="7448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마우스 조작이 힘든 지체 장애인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시각 장애인은 키보드 혹은 다른 보조 장치를 사용하는 경우가 대부분이고 이러한 장애가 없는 사람도 키보드를 이용해서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내비게이션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하는 경우가 있음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크롬에서는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&lt;area&gt;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에 초점이 이동하고 링크 동작도 되지만 시각적으로 표현되지는 않음</a:t>
            </a:r>
          </a:p>
        </p:txBody>
      </p:sp>
    </p:spTree>
    <p:extLst>
      <p:ext uri="{BB962C8B-B14F-4D97-AF65-F5344CB8AC3E}">
        <p14:creationId xmlns:p14="http://schemas.microsoft.com/office/powerpoint/2010/main" val="286196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47472" y="219075"/>
            <a:ext cx="8453628" cy="589124"/>
          </a:xfrm>
        </p:spPr>
        <p:txBody>
          <a:bodyPr>
            <a:normAutofit/>
          </a:bodyPr>
          <a:lstStyle/>
          <a:p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이메일 제작 가이드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본문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코딩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2749" y="912974"/>
            <a:ext cx="7778751" cy="333095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marL="342900" lvl="0" indent="-342900" defTabSz="914400">
              <a:lnSpc>
                <a:spcPts val="2300"/>
              </a:lnSpc>
              <a:defRPr/>
            </a:pPr>
            <a:r>
              <a:rPr lang="en-US" altLang="ko-KR" sz="1400" b="1" kern="0" spc="-20" dirty="0" smtClean="0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rPr>
              <a:t>3. &lt;table</a:t>
            </a:r>
            <a:r>
              <a:rPr lang="en-US" altLang="ko-KR" sz="1400" b="1" kern="0" spc="-20" dirty="0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rPr>
              <a:t>&gt; </a:t>
            </a:r>
            <a:r>
              <a:rPr lang="ko-KR" altLang="en-US" sz="1400" b="1" kern="0" spc="-20" dirty="0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rPr>
              <a:t>사용 지양</a:t>
            </a:r>
            <a:endParaRPr lang="en-US" altLang="ko-KR" sz="1400" b="1" kern="0" spc="-20" dirty="0" smtClean="0">
              <a:solidFill>
                <a:schemeClr val="accent6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2923" y="1260056"/>
            <a:ext cx="7867651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이메일의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경우 레이아웃을 잡아야 할 경우 불가피하게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&lt;table&gt;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을 사용해야 하지만 이미지에 이미지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맵을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걸어서 사용하는 대부분의 경우는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&lt;table&gt;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을 사용할 필요가 없음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1948" y="2217838"/>
            <a:ext cx="3759201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현</a:t>
            </a:r>
            <a:r>
              <a:rPr lang="ko-KR" altLang="en-US" sz="12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재</a:t>
            </a:r>
            <a:r>
              <a:rPr lang="en-US" altLang="ko-KR" sz="12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&lt;table&gt;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&lt;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tr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&lt;td&gt;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&lt;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img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="image.jpg" alt="..."&gt;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&lt;/td&gt;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&lt;/td&gt;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&lt;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tr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&lt;td&gt;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&lt;a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="/somewhere"&gt;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	&lt;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img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="image.jpg" alt="..."&gt;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&lt;/a&gt;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&lt;/td&gt;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&lt;/td&gt;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&lt;/table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8175" y="5219611"/>
            <a:ext cx="7448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위와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같이 이미지가 연속으로 오는 경우 아래처럼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&lt;div&gt;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img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를 한번 감싸주면 됨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이미지 위아래로 여백이 생길 경우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style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속성으로 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display:block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이나 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vertical-align:top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을 주면 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295773" y="2217838"/>
            <a:ext cx="4343402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적용 후 예시</a:t>
            </a:r>
            <a:r>
              <a:rPr lang="en-US" altLang="ko-KR" sz="12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&lt;div&gt;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&lt;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img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="image.jpg" alt="..." </a:t>
            </a:r>
            <a:r>
              <a:rPr lang="en-US" altLang="ko-KR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style="</a:t>
            </a:r>
            <a:r>
              <a:rPr lang="en-US" altLang="ko-KR" sz="10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display:block</a:t>
            </a:r>
            <a:r>
              <a:rPr lang="en-US" altLang="ko-KR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; border:0;"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&lt;/div&gt;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&lt;div&gt;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&lt;a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="/somewhere"&gt;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&lt;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img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="image.jpg" alt="..." </a:t>
            </a:r>
            <a:r>
              <a:rPr lang="en-US" altLang="ko-KR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style="</a:t>
            </a:r>
            <a:r>
              <a:rPr lang="en-US" altLang="ko-KR" sz="10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vertical-align:top</a:t>
            </a:r>
            <a:r>
              <a:rPr lang="en-US" altLang="ko-KR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; border:0;"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&lt;/a&gt;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4976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Bay_powerpoint_template-Primary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6A7D5ED05E214BA4929CC42337F995" ma:contentTypeVersion="0" ma:contentTypeDescription="Create a new document." ma:contentTypeScope="" ma:versionID="9c31d28f3ff537e240e21a4b7df8cf5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B710B3-2ED6-48DC-B7CD-93E10F8E4A0E}">
  <ds:schemaRefs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0175AEC-05F3-44E9-8BD1-6E42B1FF97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89618F7-2629-455F-A37C-4A48A76F31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eBay_powerpoint_template-Primary</Template>
  <TotalTime>10177</TotalTime>
  <Words>746</Words>
  <Application>Microsoft Office PowerPoint</Application>
  <PresentationFormat>화면 슬라이드 쇼(4:3)</PresentationFormat>
  <Paragraphs>149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eBay_powerpoint_template-Primary</vt:lpstr>
      <vt:lpstr>PowerPoint 프레젠테이션</vt:lpstr>
      <vt:lpstr>이메일 제작 가이드 - 제목</vt:lpstr>
      <vt:lpstr>이메일 제작 가이드 - 제목</vt:lpstr>
      <vt:lpstr>이메일 제작 가이드 – 본문(코딩)</vt:lpstr>
      <vt:lpstr>이메일 제작 가이드 – 본문(코딩)</vt:lpstr>
      <vt:lpstr>이메일 제작 가이드 – 본문(코딩)</vt:lpstr>
      <vt:lpstr>이메일 제작 가이드 – 본문(코딩)</vt:lpstr>
      <vt:lpstr>이메일 제작 가이드 – 본문(코딩)</vt:lpstr>
      <vt:lpstr>이메일 제작 가이드 – 본문(코딩)</vt:lpstr>
      <vt:lpstr>Appendix</vt:lpstr>
      <vt:lpstr>Issue</vt:lpstr>
      <vt:lpstr>Issue</vt:lpstr>
      <vt:lpstr>PowerPoint 프레젠테이션</vt:lpstr>
      <vt:lpstr>Overview</vt:lpstr>
      <vt:lpstr>Overview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 IN ARIAL REGULAR 39PT,  ALL UPPERCASE</dc:title>
  <dc:creator>Koca, Fatih</dc:creator>
  <cp:lastModifiedBy>Jung, Jin Suk (정진숙)</cp:lastModifiedBy>
  <cp:revision>294</cp:revision>
  <dcterms:created xsi:type="dcterms:W3CDTF">2012-10-23T06:16:24Z</dcterms:created>
  <dcterms:modified xsi:type="dcterms:W3CDTF">2013-04-09T10:57:13Z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0x0101004B6A7D5ED05E214BA4929CC42337F995</vt:lpwstr>
  </property>
</Properties>
</file>