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70" r:id="rId3"/>
    <p:sldId id="271" r:id="rId4"/>
    <p:sldId id="272" r:id="rId5"/>
    <p:sldId id="273" r:id="rId6"/>
    <p:sldId id="274" r:id="rId7"/>
    <p:sldId id="278" r:id="rId8"/>
    <p:sldId id="275" r:id="rId9"/>
    <p:sldId id="276" r:id="rId10"/>
    <p:sldId id="277" r:id="rId11"/>
    <p:sldId id="279" r:id="rId12"/>
    <p:sldId id="281" r:id="rId13"/>
    <p:sldId id="282" r:id="rId14"/>
    <p:sldId id="259" r:id="rId15"/>
    <p:sldId id="260" r:id="rId16"/>
    <p:sldId id="261" r:id="rId17"/>
    <p:sldId id="262" r:id="rId18"/>
    <p:sldId id="264" r:id="rId19"/>
    <p:sldId id="265" r:id="rId20"/>
    <p:sldId id="266" r:id="rId21"/>
    <p:sldId id="267" r:id="rId22"/>
    <p:sldId id="268" r:id="rId23"/>
    <p:sldId id="269"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45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AA456B6-206E-435C-ABBA-8034535160B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30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210091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07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271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047377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78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7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89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09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23126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08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E04C04-86A4-4E46-BE1D-E2F8DB31C9B6}"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60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E04C04-86A4-4E46-BE1D-E2F8DB31C9B6}" type="datetimeFigureOut">
              <a:rPr lang="en-US" smtClean="0"/>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456B6-206E-435C-ABBA-8034535160B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E04C04-86A4-4E46-BE1D-E2F8DB31C9B6}" type="datetimeFigureOut">
              <a:rPr lang="en-US" smtClean="0"/>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749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04C04-86A4-4E46-BE1D-E2F8DB31C9B6}" type="datetimeFigureOut">
              <a:rPr lang="en-US" smtClean="0"/>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418046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50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319658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04C04-86A4-4E46-BE1D-E2F8DB31C9B6}" type="datetimeFigureOut">
              <a:rPr lang="en-US" smtClean="0"/>
              <a:t>10/1/2018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456B6-206E-435C-ABBA-8034535160BB}" type="slidenum">
              <a:rPr lang="en-US" smtClean="0"/>
              <a:t>‹#›</a:t>
            </a:fld>
            <a:endParaRPr lang="en-US"/>
          </a:p>
        </p:txBody>
      </p:sp>
    </p:spTree>
    <p:extLst>
      <p:ext uri="{BB962C8B-B14F-4D97-AF65-F5344CB8AC3E}">
        <p14:creationId xmlns:p14="http://schemas.microsoft.com/office/powerpoint/2010/main" val="5625550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br>
              <a:rPr lang="en-US" dirty="0" smtClean="0"/>
            </a:br>
            <a:r>
              <a:rPr lang="en-US" b="1" dirty="0" smtClean="0"/>
              <a:t>Introduction</a:t>
            </a:r>
            <a:endParaRPr lang="en-US" b="1" dirty="0"/>
          </a:p>
        </p:txBody>
      </p:sp>
      <p:sp>
        <p:nvSpPr>
          <p:cNvPr id="3" name="Subtitle 2"/>
          <p:cNvSpPr>
            <a:spLocks noGrp="1"/>
          </p:cNvSpPr>
          <p:nvPr>
            <p:ph type="subTitle" idx="1"/>
          </p:nvPr>
        </p:nvSpPr>
        <p:spPr/>
        <p:txBody>
          <a:bodyPr/>
          <a:lstStyle/>
          <a:p>
            <a:r>
              <a:rPr lang="en-US" dirty="0" smtClean="0"/>
              <a:t>For: CSCI 163A / COEN 179</a:t>
            </a:r>
          </a:p>
          <a:p>
            <a:r>
              <a:rPr lang="en-US" dirty="0" smtClean="0"/>
              <a:t>By: Navid </a:t>
            </a:r>
            <a:r>
              <a:rPr lang="en-US" dirty="0" err="1" smtClean="0"/>
              <a:t>Shaghaghi</a:t>
            </a:r>
            <a:endParaRPr lang="en-US" dirty="0"/>
          </a:p>
        </p:txBody>
      </p:sp>
    </p:spTree>
    <p:extLst>
      <p:ext uri="{BB962C8B-B14F-4D97-AF65-F5344CB8AC3E}">
        <p14:creationId xmlns:p14="http://schemas.microsoft.com/office/powerpoint/2010/main" val="3644942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Euclid’s </a:t>
            </a:r>
            <a:r>
              <a:rPr lang="en-US" dirty="0" smtClean="0"/>
              <a:t>algorithm More Formally </a:t>
            </a:r>
            <a:endParaRPr lang="en-US" dirty="0"/>
          </a:p>
        </p:txBody>
      </p:sp>
      <p:pic>
        <p:nvPicPr>
          <p:cNvPr id="4" name="Content Placeholder 3"/>
          <p:cNvPicPr>
            <a:picLocks noGrp="1" noChangeAspect="1"/>
          </p:cNvPicPr>
          <p:nvPr>
            <p:ph idx="1"/>
          </p:nvPr>
        </p:nvPicPr>
        <p:blipFill>
          <a:blip r:embed="rId2"/>
          <a:stretch>
            <a:fillRect/>
          </a:stretch>
        </p:blipFill>
        <p:spPr>
          <a:xfrm>
            <a:off x="2291755" y="2557463"/>
            <a:ext cx="7608490" cy="3317875"/>
          </a:xfrm>
          <a:prstGeom prst="rect">
            <a:avLst/>
          </a:prstGeom>
        </p:spPr>
      </p:pic>
    </p:spTree>
    <p:extLst>
      <p:ext uri="{BB962C8B-B14F-4D97-AF65-F5344CB8AC3E}">
        <p14:creationId xmlns:p14="http://schemas.microsoft.com/office/powerpoint/2010/main" val="1694355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 three procedures </a:t>
            </a:r>
            <a:br>
              <a:rPr lang="en-US" dirty="0" smtClean="0"/>
            </a:br>
            <a:r>
              <a:rPr lang="en-US" dirty="0" smtClean="0"/>
              <a:t>isn’t an algorithm?</a:t>
            </a:r>
            <a:endParaRPr lang="en-US" dirty="0"/>
          </a:p>
        </p:txBody>
      </p:sp>
      <p:sp>
        <p:nvSpPr>
          <p:cNvPr id="3" name="Content Placeholder 2"/>
          <p:cNvSpPr>
            <a:spLocks noGrp="1"/>
          </p:cNvSpPr>
          <p:nvPr>
            <p:ph idx="1"/>
          </p:nvPr>
        </p:nvSpPr>
        <p:spPr/>
        <p:txBody>
          <a:bodyPr>
            <a:normAutofit lnSpcReduction="10000"/>
          </a:bodyPr>
          <a:lstStyle/>
          <a:p>
            <a:r>
              <a:rPr lang="en-US" dirty="0"/>
              <a:t>Middle-School </a:t>
            </a:r>
            <a:r>
              <a:rPr lang="en-US" dirty="0" smtClean="0"/>
              <a:t>Procedure</a:t>
            </a:r>
          </a:p>
          <a:p>
            <a:r>
              <a:rPr lang="en-US" dirty="0" smtClean="0"/>
              <a:t>Why?</a:t>
            </a:r>
          </a:p>
          <a:p>
            <a:pPr lvl="1"/>
            <a:r>
              <a:rPr lang="en-US" dirty="0" smtClean="0"/>
              <a:t>Because </a:t>
            </a:r>
            <a:r>
              <a:rPr lang="en-US" dirty="0"/>
              <a:t>the prime factorization steps are not defined </a:t>
            </a:r>
            <a:r>
              <a:rPr lang="en-US" dirty="0" smtClean="0"/>
              <a:t>unambiguously</a:t>
            </a:r>
          </a:p>
          <a:p>
            <a:r>
              <a:rPr lang="en-US" dirty="0" smtClean="0"/>
              <a:t>Why does that matter?</a:t>
            </a:r>
          </a:p>
          <a:p>
            <a:pPr lvl="1"/>
            <a:r>
              <a:rPr lang="en-US" dirty="0"/>
              <a:t>Unless this issue is </a:t>
            </a:r>
            <a:r>
              <a:rPr lang="en-US" dirty="0" smtClean="0"/>
              <a:t>resolved </a:t>
            </a:r>
            <a:r>
              <a:rPr lang="en-US" dirty="0"/>
              <a:t>we </a:t>
            </a:r>
            <a:r>
              <a:rPr lang="en-US" dirty="0" smtClean="0"/>
              <a:t>cannot </a:t>
            </a:r>
            <a:r>
              <a:rPr lang="en-US" dirty="0"/>
              <a:t>write a program implementing this procedure</a:t>
            </a:r>
            <a:r>
              <a:rPr lang="en-US" dirty="0" smtClean="0"/>
              <a:t>.</a:t>
            </a:r>
          </a:p>
          <a:p>
            <a:r>
              <a:rPr lang="en-US" dirty="0" smtClean="0"/>
              <a:t>How do we fix it?</a:t>
            </a:r>
          </a:p>
          <a:p>
            <a:pPr lvl="1"/>
            <a:r>
              <a:rPr lang="en-US" dirty="0" smtClean="0"/>
              <a:t>Add details for how to calculate the prime factors. Example: Sieve of Eratosthenes</a:t>
            </a:r>
            <a:endParaRPr lang="en-US" dirty="0"/>
          </a:p>
        </p:txBody>
      </p:sp>
    </p:spTree>
    <p:extLst>
      <p:ext uri="{BB962C8B-B14F-4D97-AF65-F5344CB8AC3E}">
        <p14:creationId xmlns:p14="http://schemas.microsoft.com/office/powerpoint/2010/main" val="191154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6195" y="869754"/>
            <a:ext cx="6262483" cy="1377515"/>
          </a:xfrm>
          <a:prstGeom prst="rect">
            <a:avLst/>
          </a:prstGeom>
        </p:spPr>
      </p:pic>
      <p:pic>
        <p:nvPicPr>
          <p:cNvPr id="5" name="Picture 4"/>
          <p:cNvPicPr>
            <a:picLocks noChangeAspect="1"/>
          </p:cNvPicPr>
          <p:nvPr/>
        </p:nvPicPr>
        <p:blipFill>
          <a:blip r:embed="rId3"/>
          <a:stretch>
            <a:fillRect/>
          </a:stretch>
        </p:blipFill>
        <p:spPr>
          <a:xfrm>
            <a:off x="3046194" y="2247269"/>
            <a:ext cx="6262483" cy="3665844"/>
          </a:xfrm>
          <a:prstGeom prst="rect">
            <a:avLst/>
          </a:prstGeom>
        </p:spPr>
      </p:pic>
    </p:spTree>
    <p:extLst>
      <p:ext uri="{BB962C8B-B14F-4D97-AF65-F5344CB8AC3E}">
        <p14:creationId xmlns:p14="http://schemas.microsoft.com/office/powerpoint/2010/main" val="2539616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Example</a:t>
            </a:r>
            <a:endParaRPr lang="en-US" dirty="0"/>
          </a:p>
        </p:txBody>
      </p:sp>
      <p:sp>
        <p:nvSpPr>
          <p:cNvPr id="3" name="Content Placeholder 2"/>
          <p:cNvSpPr>
            <a:spLocks noGrp="1"/>
          </p:cNvSpPr>
          <p:nvPr>
            <p:ph idx="1"/>
          </p:nvPr>
        </p:nvSpPr>
        <p:spPr/>
        <p:txBody>
          <a:bodyPr/>
          <a:lstStyle/>
          <a:p>
            <a:r>
              <a:rPr lang="en-US" altLang="en-US" dirty="0" smtClean="0"/>
              <a:t>2  </a:t>
            </a:r>
            <a:r>
              <a:rPr lang="en-US" altLang="en-US" dirty="0"/>
              <a:t>3  4  5  6  7  8  9 10  11  12  13  14  15  16  17  18  19 20</a:t>
            </a:r>
          </a:p>
          <a:p>
            <a:endParaRPr lang="en-US" dirty="0" smtClean="0"/>
          </a:p>
          <a:p>
            <a:endParaRPr lang="en-US" dirty="0"/>
          </a:p>
          <a:p>
            <a:endParaRPr lang="en-US" dirty="0" smtClean="0"/>
          </a:p>
          <a:p>
            <a:endParaRPr lang="en-US" dirty="0"/>
          </a:p>
          <a:p>
            <a:r>
              <a:rPr lang="en-US" dirty="0" smtClean="0"/>
              <a:t>See work on board</a:t>
            </a:r>
            <a:endParaRPr lang="en-US" dirty="0"/>
          </a:p>
        </p:txBody>
      </p:sp>
    </p:spTree>
    <p:extLst>
      <p:ext uri="{BB962C8B-B14F-4D97-AF65-F5344CB8AC3E}">
        <p14:creationId xmlns:p14="http://schemas.microsoft.com/office/powerpoint/2010/main" val="19189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Fundamentals of Algorithmic Problem Solving</a:t>
            </a:r>
            <a:endParaRPr lang="en-US" dirty="0"/>
          </a:p>
        </p:txBody>
      </p:sp>
      <p:sp>
        <p:nvSpPr>
          <p:cNvPr id="3" name="Content Placeholder 2"/>
          <p:cNvSpPr>
            <a:spLocks noGrp="1"/>
          </p:cNvSpPr>
          <p:nvPr>
            <p:ph idx="1"/>
          </p:nvPr>
        </p:nvSpPr>
        <p:spPr/>
        <p:txBody>
          <a:bodyPr/>
          <a:lstStyle/>
          <a:p>
            <a:r>
              <a:rPr lang="en-US" dirty="0" smtClean="0"/>
              <a:t>Algorithms are not answers but specific instructions for getting answers</a:t>
            </a:r>
          </a:p>
          <a:p>
            <a:r>
              <a:rPr lang="en-US" dirty="0"/>
              <a:t>There are </a:t>
            </a:r>
            <a:r>
              <a:rPr lang="en-US" dirty="0" smtClean="0"/>
              <a:t>6 </a:t>
            </a:r>
            <a:r>
              <a:rPr lang="en-US" dirty="0"/>
              <a:t>steps one typically goes through in designing and analyzing an </a:t>
            </a:r>
            <a:r>
              <a:rPr lang="en-US" dirty="0" smtClean="0"/>
              <a:t>algorithm</a:t>
            </a:r>
          </a:p>
          <a:p>
            <a:endParaRPr lang="en-US" dirty="0"/>
          </a:p>
        </p:txBody>
      </p:sp>
    </p:spTree>
    <p:extLst>
      <p:ext uri="{BB962C8B-B14F-4D97-AF65-F5344CB8AC3E}">
        <p14:creationId xmlns:p14="http://schemas.microsoft.com/office/powerpoint/2010/main" val="3740404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Analyzing an Algorithm</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 Understanding </a:t>
            </a:r>
            <a:r>
              <a:rPr lang="en-US" dirty="0"/>
              <a:t>the </a:t>
            </a:r>
            <a:r>
              <a:rPr lang="en-US" dirty="0" smtClean="0"/>
              <a:t>Problem</a:t>
            </a:r>
          </a:p>
          <a:p>
            <a:pPr marL="0" indent="0">
              <a:buNone/>
            </a:pPr>
            <a:r>
              <a:rPr lang="en-US" dirty="0" smtClean="0"/>
              <a:t>2a. Ascertaining </a:t>
            </a:r>
            <a:r>
              <a:rPr lang="en-US" dirty="0"/>
              <a:t>the Capabilities of the Computational </a:t>
            </a:r>
            <a:r>
              <a:rPr lang="en-US" dirty="0" smtClean="0"/>
              <a:t>Device</a:t>
            </a:r>
          </a:p>
          <a:p>
            <a:pPr marL="0" indent="0">
              <a:buNone/>
            </a:pPr>
            <a:r>
              <a:rPr lang="en-US" dirty="0" smtClean="0"/>
              <a:t>2b</a:t>
            </a:r>
            <a:r>
              <a:rPr lang="en-US" dirty="0"/>
              <a:t>. </a:t>
            </a:r>
            <a:r>
              <a:rPr lang="en-US" dirty="0" smtClean="0"/>
              <a:t>Choosing </a:t>
            </a:r>
            <a:r>
              <a:rPr lang="en-US" dirty="0"/>
              <a:t>between Exact and Approximate Problem </a:t>
            </a:r>
            <a:r>
              <a:rPr lang="en-US" dirty="0" smtClean="0"/>
              <a:t>Solving</a:t>
            </a:r>
          </a:p>
          <a:p>
            <a:pPr marL="0" indent="0">
              <a:buNone/>
            </a:pPr>
            <a:r>
              <a:rPr lang="en-US" dirty="0"/>
              <a:t>2c. </a:t>
            </a:r>
            <a:r>
              <a:rPr lang="en-US" dirty="0" smtClean="0"/>
              <a:t>Algorithm </a:t>
            </a:r>
            <a:r>
              <a:rPr lang="en-US" dirty="0"/>
              <a:t>Design </a:t>
            </a:r>
            <a:r>
              <a:rPr lang="en-US" dirty="0" smtClean="0"/>
              <a:t>Techniques</a:t>
            </a:r>
          </a:p>
          <a:p>
            <a:pPr marL="0" indent="0">
              <a:buNone/>
            </a:pPr>
            <a:r>
              <a:rPr lang="en-US" dirty="0" smtClean="0"/>
              <a:t>3</a:t>
            </a:r>
            <a:r>
              <a:rPr lang="en-US" dirty="0"/>
              <a:t>. </a:t>
            </a:r>
            <a:r>
              <a:rPr lang="en-US" dirty="0" smtClean="0"/>
              <a:t>Designing </a:t>
            </a:r>
            <a:r>
              <a:rPr lang="en-US" dirty="0"/>
              <a:t>an Algorithm and Data Structures</a:t>
            </a:r>
            <a:endParaRPr lang="en-US" dirty="0" smtClean="0"/>
          </a:p>
          <a:p>
            <a:pPr marL="0" indent="0">
              <a:buNone/>
            </a:pPr>
            <a:r>
              <a:rPr lang="en-US" dirty="0"/>
              <a:t>4. </a:t>
            </a:r>
            <a:r>
              <a:rPr lang="en-US" dirty="0" smtClean="0"/>
              <a:t>Proving </a:t>
            </a:r>
            <a:r>
              <a:rPr lang="en-US" dirty="0"/>
              <a:t>an Algorithm’s </a:t>
            </a:r>
            <a:r>
              <a:rPr lang="en-US" dirty="0" smtClean="0"/>
              <a:t>Correctness</a:t>
            </a:r>
          </a:p>
          <a:p>
            <a:pPr marL="0" indent="0">
              <a:buNone/>
            </a:pPr>
            <a:r>
              <a:rPr lang="en-US" dirty="0" smtClean="0"/>
              <a:t>5. Analyzing an Algorithm</a:t>
            </a:r>
          </a:p>
          <a:p>
            <a:pPr marL="0" indent="0">
              <a:buNone/>
            </a:pPr>
            <a:r>
              <a:rPr lang="en-US" dirty="0" smtClean="0"/>
              <a:t>6. Coding an Algorithm</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934423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Problem</a:t>
            </a:r>
          </a:p>
        </p:txBody>
      </p:sp>
      <p:sp>
        <p:nvSpPr>
          <p:cNvPr id="3" name="Content Placeholder 2"/>
          <p:cNvSpPr>
            <a:spLocks noGrp="1"/>
          </p:cNvSpPr>
          <p:nvPr>
            <p:ph idx="1"/>
          </p:nvPr>
        </p:nvSpPr>
        <p:spPr/>
        <p:txBody>
          <a:bodyPr/>
          <a:lstStyle/>
          <a:p>
            <a:r>
              <a:rPr lang="en-US" dirty="0" smtClean="0"/>
              <a:t>An </a:t>
            </a:r>
            <a:r>
              <a:rPr lang="en-US" dirty="0"/>
              <a:t>input to an algorithm specifies an instance of the problem the algorithm solves. </a:t>
            </a:r>
          </a:p>
        </p:txBody>
      </p:sp>
    </p:spTree>
    <p:extLst>
      <p:ext uri="{BB962C8B-B14F-4D97-AF65-F5344CB8AC3E}">
        <p14:creationId xmlns:p14="http://schemas.microsoft.com/office/powerpoint/2010/main" val="1557107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Ascertaining the Capabilities of the Computational Device</a:t>
            </a:r>
          </a:p>
        </p:txBody>
      </p:sp>
      <p:sp>
        <p:nvSpPr>
          <p:cNvPr id="3" name="Content Placeholder 2"/>
          <p:cNvSpPr>
            <a:spLocks noGrp="1"/>
          </p:cNvSpPr>
          <p:nvPr>
            <p:ph idx="1"/>
          </p:nvPr>
        </p:nvSpPr>
        <p:spPr/>
        <p:txBody>
          <a:bodyPr>
            <a:normAutofit fontScale="92500"/>
          </a:bodyPr>
          <a:lstStyle/>
          <a:p>
            <a:r>
              <a:rPr lang="en-US" dirty="0" smtClean="0"/>
              <a:t>Von Neumann or Random Access Machine</a:t>
            </a:r>
          </a:p>
          <a:p>
            <a:r>
              <a:rPr lang="en-US" dirty="0"/>
              <a:t>Its central assumption is that instructions are executed one after another, one operation at a time. </a:t>
            </a:r>
            <a:endParaRPr lang="en-US" dirty="0" smtClean="0"/>
          </a:p>
          <a:p>
            <a:r>
              <a:rPr lang="en-US" dirty="0" smtClean="0"/>
              <a:t>Accordingly</a:t>
            </a:r>
            <a:r>
              <a:rPr lang="en-US" dirty="0"/>
              <a:t>, algorithms designed to be executed on such machines are called sequential algorithms</a:t>
            </a:r>
            <a:r>
              <a:rPr lang="en-US" dirty="0" smtClean="0"/>
              <a:t>.</a:t>
            </a:r>
          </a:p>
          <a:p>
            <a:r>
              <a:rPr lang="en-US" dirty="0"/>
              <a:t>The central assumption of the RAM model does not hold for some newer computers that can execute operations concurrently, i.e., in parallel. Algorithms that take advantage of this capability are called parallel algorithms</a:t>
            </a:r>
            <a:r>
              <a:rPr lang="en-US" dirty="0" smtClean="0"/>
              <a:t>.</a:t>
            </a:r>
          </a:p>
          <a:p>
            <a:endParaRPr lang="en-US" dirty="0"/>
          </a:p>
        </p:txBody>
      </p:sp>
    </p:spTree>
    <p:extLst>
      <p:ext uri="{BB962C8B-B14F-4D97-AF65-F5344CB8AC3E}">
        <p14:creationId xmlns:p14="http://schemas.microsoft.com/office/powerpoint/2010/main" val="3579156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Should you worry about the speed and amount of memory of a computer at your disposal?</a:t>
            </a:r>
          </a:p>
        </p:txBody>
      </p:sp>
      <p:sp>
        <p:nvSpPr>
          <p:cNvPr id="3" name="Content Placeholder 2"/>
          <p:cNvSpPr>
            <a:spLocks noGrp="1"/>
          </p:cNvSpPr>
          <p:nvPr>
            <p:ph idx="1"/>
          </p:nvPr>
        </p:nvSpPr>
        <p:spPr/>
        <p:txBody>
          <a:bodyPr>
            <a:normAutofit lnSpcReduction="10000"/>
          </a:bodyPr>
          <a:lstStyle/>
          <a:p>
            <a:r>
              <a:rPr lang="en-US" dirty="0" smtClean="0"/>
              <a:t>If </a:t>
            </a:r>
            <a:r>
              <a:rPr lang="en-US" dirty="0"/>
              <a:t>you are designing an algorithm as a scientific exercise, the answer is a qualified no. </a:t>
            </a:r>
          </a:p>
          <a:p>
            <a:r>
              <a:rPr lang="en-US" dirty="0"/>
              <a:t>If you are designing an algorithm as a practical tool, the answer may depend on a problem you need to solve. </a:t>
            </a:r>
            <a:endParaRPr lang="en-US" dirty="0" smtClean="0"/>
          </a:p>
          <a:p>
            <a:pPr lvl="1"/>
            <a:r>
              <a:rPr lang="en-US" dirty="0" smtClean="0"/>
              <a:t>Even </a:t>
            </a:r>
            <a:r>
              <a:rPr lang="en-US" dirty="0"/>
              <a:t>the “slow” computers of today are almost unimaginably </a:t>
            </a:r>
            <a:r>
              <a:rPr lang="en-US" dirty="0" smtClean="0"/>
              <a:t>fast.</a:t>
            </a:r>
          </a:p>
          <a:p>
            <a:pPr lvl="1"/>
            <a:r>
              <a:rPr lang="en-US" dirty="0" smtClean="0"/>
              <a:t>There </a:t>
            </a:r>
            <a:r>
              <a:rPr lang="en-US" dirty="0"/>
              <a:t>are important problems, however, that are very complex by their nature, or have to process huge volumes of data, or deal with applications where the time is </a:t>
            </a:r>
            <a:r>
              <a:rPr lang="en-US" dirty="0" smtClean="0"/>
              <a:t>critical or memory is limited (such as in microcontrollers). </a:t>
            </a:r>
            <a:r>
              <a:rPr lang="en-US" dirty="0"/>
              <a:t>In such situations, it is imperative to be aware of the speed and memory available on a particular computer system.</a:t>
            </a:r>
          </a:p>
          <a:p>
            <a:endParaRPr lang="en-US" dirty="0"/>
          </a:p>
        </p:txBody>
      </p:sp>
    </p:spTree>
    <p:extLst>
      <p:ext uri="{BB962C8B-B14F-4D97-AF65-F5344CB8AC3E}">
        <p14:creationId xmlns:p14="http://schemas.microsoft.com/office/powerpoint/2010/main" val="226485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a:t>
            </a:r>
            <a:r>
              <a:rPr lang="en-US" dirty="0"/>
              <a:t>Design Techniques</a:t>
            </a:r>
          </a:p>
        </p:txBody>
      </p:sp>
      <p:sp>
        <p:nvSpPr>
          <p:cNvPr id="3" name="Content Placeholder 2"/>
          <p:cNvSpPr>
            <a:spLocks noGrp="1"/>
          </p:cNvSpPr>
          <p:nvPr>
            <p:ph idx="1"/>
          </p:nvPr>
        </p:nvSpPr>
        <p:spPr/>
        <p:txBody>
          <a:bodyPr>
            <a:normAutofit lnSpcReduction="10000"/>
          </a:bodyPr>
          <a:lstStyle/>
          <a:p>
            <a:r>
              <a:rPr lang="en-US" dirty="0" smtClean="0"/>
              <a:t>Technique = strategy = paradigm</a:t>
            </a:r>
          </a:p>
          <a:p>
            <a:r>
              <a:rPr lang="en-US" dirty="0"/>
              <a:t>a general approach to solving problems algorithmically that is applicable to a variety of problems from different areas of computing.</a:t>
            </a:r>
          </a:p>
          <a:p>
            <a:r>
              <a:rPr lang="en-US" dirty="0" smtClean="0"/>
              <a:t>Learning these techniques is of utmost importance because</a:t>
            </a:r>
          </a:p>
          <a:p>
            <a:pPr lvl="1"/>
            <a:r>
              <a:rPr lang="en-US" dirty="0"/>
              <a:t>they provide guidance for designing algorithms for new </a:t>
            </a:r>
            <a:r>
              <a:rPr lang="en-US" dirty="0" smtClean="0"/>
              <a:t>problems (Akin to</a:t>
            </a:r>
            <a:r>
              <a:rPr lang="en-US" dirty="0"/>
              <a:t>: Learning to </a:t>
            </a:r>
            <a:r>
              <a:rPr lang="en-US" dirty="0" smtClean="0"/>
              <a:t> </a:t>
            </a:r>
            <a:r>
              <a:rPr lang="en-US" dirty="0"/>
              <a:t>fish as opposed to being given a </a:t>
            </a:r>
            <a:r>
              <a:rPr lang="en-US" dirty="0" smtClean="0"/>
              <a:t>fish)</a:t>
            </a:r>
          </a:p>
          <a:p>
            <a:pPr lvl="1"/>
            <a:r>
              <a:rPr lang="en-US" dirty="0"/>
              <a:t>t</a:t>
            </a:r>
            <a:r>
              <a:rPr lang="en-US" dirty="0" smtClean="0"/>
              <a:t>hey make </a:t>
            </a:r>
            <a:r>
              <a:rPr lang="en-US" dirty="0"/>
              <a:t>it possible to classify algorithms according to an underlying design idea; therefore, they can serve as a natural way to both categorize and study algorithms.</a:t>
            </a:r>
          </a:p>
          <a:p>
            <a:pPr lvl="1"/>
            <a:endParaRPr lang="en-US" dirty="0"/>
          </a:p>
          <a:p>
            <a:pPr lvl="1"/>
            <a:endParaRPr lang="en-US" dirty="0"/>
          </a:p>
        </p:txBody>
      </p:sp>
    </p:spTree>
    <p:extLst>
      <p:ext uri="{BB962C8B-B14F-4D97-AF65-F5344CB8AC3E}">
        <p14:creationId xmlns:p14="http://schemas.microsoft.com/office/powerpoint/2010/main" val="637430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a:t>do you need to study algorithms? </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 computer Scientist has </a:t>
            </a:r>
            <a:r>
              <a:rPr lang="en-US" dirty="0"/>
              <a:t>to know a standard set of important algorithms from different areas of </a:t>
            </a:r>
            <a:r>
              <a:rPr lang="en-US" dirty="0" smtClean="0"/>
              <a:t>computing</a:t>
            </a:r>
            <a:r>
              <a:rPr lang="en-US" dirty="0"/>
              <a:t>.</a:t>
            </a:r>
            <a:endParaRPr lang="en-US" dirty="0" smtClean="0"/>
          </a:p>
          <a:p>
            <a:pPr marL="457200" indent="-457200">
              <a:buFont typeface="+mj-lt"/>
              <a:buAutoNum type="arabicPeriod"/>
            </a:pPr>
            <a:r>
              <a:rPr lang="en-US" dirty="0" smtClean="0"/>
              <a:t>A computer Scientist </a:t>
            </a:r>
            <a:r>
              <a:rPr lang="en-US" dirty="0"/>
              <a:t>should be able to design new algorithms and </a:t>
            </a:r>
            <a:endParaRPr lang="en-US" dirty="0" smtClean="0"/>
          </a:p>
          <a:p>
            <a:pPr marL="457200" indent="-457200">
              <a:buFont typeface="+mj-lt"/>
              <a:buAutoNum type="arabicPeriod"/>
            </a:pPr>
            <a:r>
              <a:rPr lang="en-US" dirty="0" smtClean="0"/>
              <a:t>analyze </a:t>
            </a:r>
            <a:r>
              <a:rPr lang="en-US" dirty="0"/>
              <a:t>their efficiency</a:t>
            </a:r>
            <a:r>
              <a:rPr lang="en-US" dirty="0" smtClean="0"/>
              <a:t>.</a:t>
            </a:r>
          </a:p>
          <a:p>
            <a:pPr marL="457200" indent="-457200">
              <a:buFont typeface="+mj-lt"/>
              <a:buAutoNum type="arabicPeriod"/>
            </a:pPr>
            <a:r>
              <a:rPr lang="en-US" dirty="0" err="1" smtClean="0"/>
              <a:t>Algorithmics</a:t>
            </a:r>
            <a:r>
              <a:rPr lang="en-US" dirty="0" smtClean="0"/>
              <a:t> is </a:t>
            </a:r>
            <a:r>
              <a:rPr lang="en-US" dirty="0"/>
              <a:t>the </a:t>
            </a:r>
            <a:r>
              <a:rPr lang="en-US" dirty="0" smtClean="0"/>
              <a:t>core </a:t>
            </a:r>
            <a:r>
              <a:rPr lang="en-US" dirty="0"/>
              <a:t>of computer </a:t>
            </a:r>
            <a:r>
              <a:rPr lang="en-US" dirty="0" smtClean="0"/>
              <a:t>science.</a:t>
            </a:r>
          </a:p>
          <a:p>
            <a:pPr marL="457200" indent="-457200">
              <a:buFont typeface="+mj-lt"/>
              <a:buAutoNum type="arabicPeriod"/>
            </a:pPr>
            <a:r>
              <a:rPr lang="en-US" dirty="0" err="1" smtClean="0"/>
              <a:t>Usefull</a:t>
            </a:r>
            <a:r>
              <a:rPr lang="en-US" dirty="0" smtClean="0"/>
              <a:t> </a:t>
            </a:r>
            <a:r>
              <a:rPr lang="en-US" dirty="0"/>
              <a:t>in developing </a:t>
            </a:r>
            <a:r>
              <a:rPr lang="en-US" dirty="0" smtClean="0"/>
              <a:t>analytical </a:t>
            </a:r>
            <a:r>
              <a:rPr lang="en-US" dirty="0"/>
              <a:t>skills. </a:t>
            </a:r>
          </a:p>
        </p:txBody>
      </p:sp>
    </p:spTree>
    <p:extLst>
      <p:ext uri="{BB962C8B-B14F-4D97-AF65-F5344CB8AC3E}">
        <p14:creationId xmlns:p14="http://schemas.microsoft.com/office/powerpoint/2010/main" val="2683796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Methods of Specifying an Algorithm</a:t>
            </a:r>
            <a:br>
              <a:rPr lang="en-US" dirty="0"/>
            </a:br>
            <a:endParaRPr lang="en-US" dirty="0"/>
          </a:p>
        </p:txBody>
      </p:sp>
      <p:sp>
        <p:nvSpPr>
          <p:cNvPr id="3" name="Content Placeholder 2"/>
          <p:cNvSpPr>
            <a:spLocks noGrp="1"/>
          </p:cNvSpPr>
          <p:nvPr>
            <p:ph idx="1"/>
          </p:nvPr>
        </p:nvSpPr>
        <p:spPr/>
        <p:txBody>
          <a:bodyPr/>
          <a:lstStyle/>
          <a:p>
            <a:r>
              <a:rPr lang="en-US" dirty="0" smtClean="0"/>
              <a:t>Natural Language</a:t>
            </a:r>
          </a:p>
          <a:p>
            <a:r>
              <a:rPr lang="en-US" dirty="0" smtClean="0"/>
              <a:t>Pseudocode</a:t>
            </a:r>
          </a:p>
          <a:p>
            <a:r>
              <a:rPr lang="en-US" dirty="0" smtClean="0"/>
              <a:t>Flowchart</a:t>
            </a:r>
          </a:p>
          <a:p>
            <a:r>
              <a:rPr lang="en-US" dirty="0" smtClean="0"/>
              <a:t>Computer Program written in a particular computer Language</a:t>
            </a:r>
            <a:endParaRPr lang="en-US" dirty="0"/>
          </a:p>
        </p:txBody>
      </p:sp>
    </p:spTree>
    <p:extLst>
      <p:ext uri="{BB962C8B-B14F-4D97-AF65-F5344CB8AC3E}">
        <p14:creationId xmlns:p14="http://schemas.microsoft.com/office/powerpoint/2010/main" val="3298683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Proving an Algorithm’s Correctness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Correctness: the algorithm yields a required result for every legitimate input in a finite amount of time. </a:t>
            </a:r>
            <a:endParaRPr lang="en-US" dirty="0" smtClean="0"/>
          </a:p>
          <a:p>
            <a:pPr lvl="1"/>
            <a:r>
              <a:rPr lang="en-US" dirty="0"/>
              <a:t>Example: the correctness of Euclid’s algorithm for computing the greatest common divisor stems from the correctness of the equality </a:t>
            </a:r>
            <a:r>
              <a:rPr lang="en-US" dirty="0" err="1"/>
              <a:t>gcd</a:t>
            </a:r>
            <a:r>
              <a:rPr lang="en-US" dirty="0"/>
              <a:t>(m, n) = </a:t>
            </a:r>
            <a:r>
              <a:rPr lang="en-US" dirty="0" err="1"/>
              <a:t>gcd</a:t>
            </a:r>
            <a:r>
              <a:rPr lang="en-US" dirty="0"/>
              <a:t>(n, m mod n) (which, in turn, needs a </a:t>
            </a:r>
            <a:r>
              <a:rPr lang="en-US" dirty="0" smtClean="0"/>
              <a:t>proof).</a:t>
            </a:r>
          </a:p>
          <a:p>
            <a:r>
              <a:rPr lang="en-US" dirty="0"/>
              <a:t>tracing the algorithm’s performance for a few specific inputs cannot prove the algorithm’s correctness conclusively. But in order to show that an algorithm is incorrect, you need just one instance of its input for which the algorithm fails</a:t>
            </a:r>
            <a:r>
              <a:rPr lang="en-US" dirty="0" smtClean="0"/>
              <a:t>.</a:t>
            </a:r>
          </a:p>
          <a:p>
            <a:r>
              <a:rPr lang="en-US" dirty="0"/>
              <a:t>For an approximation algorithm, we usually would like to be able to show that the error produced by the algorithm does not exceed a predefined limit</a:t>
            </a:r>
            <a:r>
              <a:rPr lang="en-US" dirty="0" smtClean="0"/>
              <a:t>.</a:t>
            </a:r>
            <a:endParaRPr lang="en-US" dirty="0"/>
          </a:p>
          <a:p>
            <a:endParaRPr lang="en-US" dirty="0"/>
          </a:p>
        </p:txBody>
      </p:sp>
    </p:spTree>
    <p:extLst>
      <p:ext uri="{BB962C8B-B14F-4D97-AF65-F5344CB8AC3E}">
        <p14:creationId xmlns:p14="http://schemas.microsoft.com/office/powerpoint/2010/main" val="2277467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an Algorithm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Space efficiency</a:t>
            </a:r>
          </a:p>
          <a:p>
            <a:r>
              <a:rPr lang="en-US" dirty="0" smtClean="0"/>
              <a:t>Time Efficiency</a:t>
            </a:r>
          </a:p>
          <a:p>
            <a:r>
              <a:rPr lang="en-US" dirty="0" smtClean="0"/>
              <a:t>Simplicity</a:t>
            </a:r>
          </a:p>
          <a:p>
            <a:pPr lvl="1"/>
            <a:r>
              <a:rPr lang="en-US" dirty="0" smtClean="0"/>
              <a:t>simpler </a:t>
            </a:r>
            <a:r>
              <a:rPr lang="en-US" dirty="0"/>
              <a:t>algorithms are easier to understand and easier to program; consequently, the resulting programs usually contain fewer bugs.</a:t>
            </a:r>
            <a:endParaRPr lang="en-US" dirty="0" smtClean="0"/>
          </a:p>
          <a:p>
            <a:r>
              <a:rPr lang="en-US" dirty="0" smtClean="0"/>
              <a:t>Generality</a:t>
            </a:r>
          </a:p>
          <a:p>
            <a:pPr lvl="1"/>
            <a:r>
              <a:rPr lang="en-US" dirty="0" smtClean="0"/>
              <a:t>of the problem the algorithm solves</a:t>
            </a:r>
          </a:p>
          <a:p>
            <a:pPr lvl="1"/>
            <a:r>
              <a:rPr lang="en-US" dirty="0" smtClean="0"/>
              <a:t>Of the set of inputs the algorithm accepts</a:t>
            </a:r>
          </a:p>
          <a:p>
            <a:r>
              <a:rPr lang="en-US" dirty="0"/>
              <a:t>A designer knows he has arrived at perfection not when there is no longer anything to add, but when there is no longer anything to take away.”</a:t>
            </a:r>
            <a:endParaRPr lang="en-US" dirty="0" smtClean="0"/>
          </a:p>
        </p:txBody>
      </p:sp>
    </p:spTree>
    <p:extLst>
      <p:ext uri="{BB962C8B-B14F-4D97-AF65-F5344CB8AC3E}">
        <p14:creationId xmlns:p14="http://schemas.microsoft.com/office/powerpoint/2010/main" val="947967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 Algorithm</a:t>
            </a:r>
            <a:endParaRPr lang="en-US" dirty="0"/>
          </a:p>
        </p:txBody>
      </p:sp>
      <p:sp>
        <p:nvSpPr>
          <p:cNvPr id="3" name="Content Placeholder 2"/>
          <p:cNvSpPr>
            <a:spLocks noGrp="1"/>
          </p:cNvSpPr>
          <p:nvPr>
            <p:ph idx="1"/>
          </p:nvPr>
        </p:nvSpPr>
        <p:spPr/>
        <p:txBody>
          <a:bodyPr/>
          <a:lstStyle/>
          <a:p>
            <a:r>
              <a:rPr lang="en-US" dirty="0" smtClean="0"/>
              <a:t>Improvements </a:t>
            </a:r>
            <a:r>
              <a:rPr lang="en-US" dirty="0"/>
              <a:t>can speed up a program only by a constant factor, whereas a better algorithm can make a difference in running time by orders of magnitude. </a:t>
            </a:r>
            <a:endParaRPr lang="en-US" dirty="0" smtClean="0"/>
          </a:p>
          <a:p>
            <a:r>
              <a:rPr lang="en-US" dirty="0"/>
              <a:t>Optimality: What is the minimum amount of effort any algorithm will need to exert to solve the problem?</a:t>
            </a:r>
          </a:p>
        </p:txBody>
      </p:sp>
    </p:spTree>
    <p:extLst>
      <p:ext uri="{BB962C8B-B14F-4D97-AF65-F5344CB8AC3E}">
        <p14:creationId xmlns:p14="http://schemas.microsoft.com/office/powerpoint/2010/main" val="2756366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103" y="840728"/>
            <a:ext cx="4695791" cy="507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585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of Caution</a:t>
            </a:r>
            <a:endParaRPr lang="en-US" dirty="0"/>
          </a:p>
        </p:txBody>
      </p:sp>
      <p:sp>
        <p:nvSpPr>
          <p:cNvPr id="3" name="Content Placeholder 2"/>
          <p:cNvSpPr>
            <a:spLocks noGrp="1"/>
          </p:cNvSpPr>
          <p:nvPr>
            <p:ph idx="1"/>
          </p:nvPr>
        </p:nvSpPr>
        <p:spPr/>
        <p:txBody>
          <a:bodyPr/>
          <a:lstStyle/>
          <a:p>
            <a:r>
              <a:rPr lang="en-US" dirty="0" smtClean="0"/>
              <a:t>The </a:t>
            </a:r>
            <a:r>
              <a:rPr lang="en-US" dirty="0"/>
              <a:t>precision inherently imposed by algorithmic thinking limits the kinds of problems that can be solved with an algorithm. You will not find, for example, an algorithm for living a happy life or becoming rich and famous</a:t>
            </a:r>
            <a:r>
              <a:rPr lang="en-US" dirty="0" smtClean="0"/>
              <a:t>.</a:t>
            </a:r>
          </a:p>
          <a:p>
            <a:r>
              <a:rPr lang="en-US" dirty="0" smtClean="0"/>
              <a:t>A </a:t>
            </a:r>
            <a:r>
              <a:rPr lang="en-US" dirty="0"/>
              <a:t>person does not really understand something until after teaching it to a computer, i.e., expressing it as an algorithm </a:t>
            </a:r>
            <a:r>
              <a:rPr lang="en-US" dirty="0" smtClean="0"/>
              <a:t>-</a:t>
            </a:r>
            <a:r>
              <a:rPr lang="en-US" dirty="0"/>
              <a:t> Donald Knuth, one of the most prominent computer scientists in the history of </a:t>
            </a:r>
            <a:r>
              <a:rPr lang="en-US" dirty="0" err="1"/>
              <a:t>algorithmics</a:t>
            </a:r>
            <a:endParaRPr lang="en-US" dirty="0"/>
          </a:p>
        </p:txBody>
      </p:sp>
    </p:spTree>
    <p:extLst>
      <p:ext uri="{BB962C8B-B14F-4D97-AF65-F5344CB8AC3E}">
        <p14:creationId xmlns:p14="http://schemas.microsoft.com/office/powerpoint/2010/main" val="55864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a:t>
            </a:r>
            <a:endParaRPr lang="en-US" dirty="0"/>
          </a:p>
        </p:txBody>
      </p:sp>
      <p:sp>
        <p:nvSpPr>
          <p:cNvPr id="3" name="Content Placeholder 2"/>
          <p:cNvSpPr>
            <a:spLocks noGrp="1"/>
          </p:cNvSpPr>
          <p:nvPr>
            <p:ph idx="1"/>
          </p:nvPr>
        </p:nvSpPr>
        <p:spPr/>
        <p:txBody>
          <a:bodyPr/>
          <a:lstStyle/>
          <a:p>
            <a:r>
              <a:rPr lang="en-US" dirty="0" smtClean="0"/>
              <a:t>A </a:t>
            </a:r>
            <a:r>
              <a:rPr lang="en-US" dirty="0"/>
              <a:t>sequence of unambiguous instructions for solving a problem, i.e., for obtaining a required output for any legitimate input in a finite amount of time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4066011" y="3697608"/>
            <a:ext cx="4059975" cy="2178260"/>
          </a:xfrm>
          <a:prstGeom prst="rect">
            <a:avLst/>
          </a:prstGeom>
        </p:spPr>
      </p:pic>
    </p:spTree>
    <p:extLst>
      <p:ext uri="{BB962C8B-B14F-4D97-AF65-F5344CB8AC3E}">
        <p14:creationId xmlns:p14="http://schemas.microsoft.com/office/powerpoint/2010/main" val="415935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Computing </a:t>
            </a:r>
            <a:r>
              <a:rPr lang="en-US" dirty="0"/>
              <a:t>the </a:t>
            </a:r>
            <a:r>
              <a:rPr lang="en-US" dirty="0" err="1" smtClean="0"/>
              <a:t>gcd</a:t>
            </a:r>
            <a:r>
              <a:rPr lang="en-US" dirty="0" smtClean="0"/>
              <a:t>() </a:t>
            </a:r>
            <a:r>
              <a:rPr lang="en-US" dirty="0"/>
              <a:t>of two </a:t>
            </a:r>
            <a:r>
              <a:rPr lang="en-US" dirty="0" smtClean="0"/>
              <a:t>integers</a:t>
            </a:r>
            <a:endParaRPr lang="en-US" dirty="0"/>
          </a:p>
        </p:txBody>
      </p:sp>
      <p:sp>
        <p:nvSpPr>
          <p:cNvPr id="3" name="Content Placeholder 2"/>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Problem: Find </a:t>
            </a:r>
            <a:r>
              <a:rPr lang="en-US" altLang="en-US" dirty="0" err="1">
                <a:latin typeface="Times New Roman" panose="02020603050405020304" pitchFamily="18" charset="0"/>
                <a:cs typeface="Times New Roman" panose="02020603050405020304" pitchFamily="18" charset="0"/>
              </a:rPr>
              <a:t>gcd</a:t>
            </a:r>
            <a:r>
              <a:rPr lang="en-US" altLang="en-US" dirty="0">
                <a:latin typeface="Times New Roman" panose="02020603050405020304" pitchFamily="18" charset="0"/>
                <a:cs typeface="Times New Roman" panose="02020603050405020304" pitchFamily="18" charset="0"/>
              </a:rPr>
              <a:t>(</a:t>
            </a:r>
            <a:r>
              <a:rPr lang="en-US" altLang="en-US" i="1" dirty="0" err="1">
                <a:latin typeface="Times New Roman" panose="02020603050405020304" pitchFamily="18" charset="0"/>
                <a:cs typeface="Times New Roman" panose="02020603050405020304" pitchFamily="18" charset="0"/>
              </a:rPr>
              <a:t>m,n</a:t>
            </a:r>
            <a:r>
              <a:rPr lang="en-US" altLang="en-US" dirty="0">
                <a:latin typeface="Times New Roman" panose="02020603050405020304" pitchFamily="18" charset="0"/>
                <a:cs typeface="Times New Roman" panose="02020603050405020304" pitchFamily="18" charset="0"/>
              </a:rPr>
              <a:t>), the greatest common divisor of two nonnegative, not both zero integers </a:t>
            </a:r>
            <a:r>
              <a:rPr lang="en-US" altLang="en-US" i="1" dirty="0">
                <a:latin typeface="Times New Roman" panose="02020603050405020304" pitchFamily="18" charset="0"/>
                <a:cs typeface="Times New Roman" panose="02020603050405020304" pitchFamily="18" charset="0"/>
              </a:rPr>
              <a:t>m </a:t>
            </a:r>
            <a:r>
              <a:rPr lang="en-US" altLang="en-US" dirty="0">
                <a:latin typeface="Times New Roman" panose="02020603050405020304" pitchFamily="18" charset="0"/>
                <a:cs typeface="Times New Roman" panose="02020603050405020304" pitchFamily="18" charset="0"/>
              </a:rPr>
              <a:t>and </a:t>
            </a:r>
            <a:r>
              <a:rPr lang="en-US" altLang="en-US" i="1" dirty="0">
                <a:latin typeface="Times New Roman" panose="02020603050405020304" pitchFamily="18" charset="0"/>
                <a:cs typeface="Times New Roman" panose="02020603050405020304" pitchFamily="18" charset="0"/>
              </a:rPr>
              <a:t>n</a:t>
            </a:r>
            <a:endParaRPr lang="en-US" altLang="en-US" dirty="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Examples</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gcd</a:t>
            </a:r>
            <a:r>
              <a:rPr lang="en-US" altLang="en-US" dirty="0">
                <a:latin typeface="Times New Roman" panose="02020603050405020304" pitchFamily="18" charset="0"/>
                <a:cs typeface="Times New Roman" panose="02020603050405020304" pitchFamily="18" charset="0"/>
              </a:rPr>
              <a:t>(60,24) = 12,    </a:t>
            </a:r>
            <a:r>
              <a:rPr lang="en-US" altLang="en-US" dirty="0" err="1">
                <a:latin typeface="Times New Roman" panose="02020603050405020304" pitchFamily="18" charset="0"/>
                <a:cs typeface="Times New Roman" panose="02020603050405020304" pitchFamily="18" charset="0"/>
              </a:rPr>
              <a:t>gcd</a:t>
            </a:r>
            <a:r>
              <a:rPr lang="en-US" altLang="en-US" dirty="0">
                <a:latin typeface="Times New Roman" panose="02020603050405020304" pitchFamily="18" charset="0"/>
                <a:cs typeface="Times New Roman" panose="02020603050405020304" pitchFamily="18" charset="0"/>
              </a:rPr>
              <a:t>(60,0) = 60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23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Middle-School Procedure</a:t>
            </a:r>
            <a:endParaRPr lang="en-US" dirty="0"/>
          </a:p>
        </p:txBody>
      </p:sp>
      <p:sp>
        <p:nvSpPr>
          <p:cNvPr id="3" name="Content Placeholder 2"/>
          <p:cNvSpPr>
            <a:spLocks noGrp="1"/>
          </p:cNvSpPr>
          <p:nvPr>
            <p:ph idx="1"/>
          </p:nvPr>
        </p:nvSpPr>
        <p:spPr/>
        <p:txBody>
          <a:bodyPr>
            <a:normAutofit/>
          </a:bodyPr>
          <a:lstStyle/>
          <a:p>
            <a:r>
              <a:rPr lang="en-US" dirty="0"/>
              <a:t>Step 1 Find the prime factors of m. </a:t>
            </a:r>
            <a:endParaRPr lang="en-US" dirty="0" smtClean="0"/>
          </a:p>
          <a:p>
            <a:r>
              <a:rPr lang="en-US" dirty="0" smtClean="0"/>
              <a:t>Step </a:t>
            </a:r>
            <a:r>
              <a:rPr lang="en-US" dirty="0"/>
              <a:t>2 Find the prime factors of n. </a:t>
            </a:r>
            <a:endParaRPr lang="en-US" dirty="0" smtClean="0"/>
          </a:p>
          <a:p>
            <a:r>
              <a:rPr lang="en-US" dirty="0" smtClean="0"/>
              <a:t>Step 3 </a:t>
            </a:r>
            <a:r>
              <a:rPr lang="en-US" dirty="0"/>
              <a:t>Identify all the common factors in the two prime expansions found in Step 1 and Step 2. </a:t>
            </a:r>
            <a:r>
              <a:rPr lang="en-US" dirty="0" smtClean="0"/>
              <a:t>(If </a:t>
            </a:r>
            <a:r>
              <a:rPr lang="en-US" dirty="0"/>
              <a:t>p is a common factor occurring p</a:t>
            </a:r>
            <a:r>
              <a:rPr lang="en-US" baseline="-25000" dirty="0"/>
              <a:t>m</a:t>
            </a:r>
            <a:r>
              <a:rPr lang="en-US" dirty="0"/>
              <a:t> and </a:t>
            </a:r>
            <a:r>
              <a:rPr lang="en-US" dirty="0" err="1"/>
              <a:t>p</a:t>
            </a:r>
            <a:r>
              <a:rPr lang="en-US" baseline="-25000" dirty="0" err="1"/>
              <a:t>n</a:t>
            </a:r>
            <a:r>
              <a:rPr lang="en-US" dirty="0"/>
              <a:t> times in m and n, respectively, it should be repeated min{p</a:t>
            </a:r>
            <a:r>
              <a:rPr lang="en-US" baseline="-25000" dirty="0"/>
              <a:t>m</a:t>
            </a:r>
            <a:r>
              <a:rPr lang="en-US" dirty="0"/>
              <a:t>, </a:t>
            </a:r>
            <a:r>
              <a:rPr lang="en-US" dirty="0" err="1" smtClean="0"/>
              <a:t>p</a:t>
            </a:r>
            <a:r>
              <a:rPr lang="en-US" baseline="-25000" dirty="0" err="1" smtClean="0"/>
              <a:t>n</a:t>
            </a:r>
            <a:r>
              <a:rPr lang="en-US" dirty="0" smtClean="0"/>
              <a:t>} </a:t>
            </a:r>
            <a:r>
              <a:rPr lang="en-US" dirty="0"/>
              <a:t>times.) </a:t>
            </a:r>
          </a:p>
          <a:p>
            <a:r>
              <a:rPr lang="en-US" dirty="0"/>
              <a:t>Step </a:t>
            </a:r>
            <a:r>
              <a:rPr lang="en-US" dirty="0" smtClean="0"/>
              <a:t>4 Compute </a:t>
            </a:r>
            <a:r>
              <a:rPr lang="en-US" dirty="0"/>
              <a:t>the product of all the common factors and return it as the greatest common divisor of the numbers given</a:t>
            </a:r>
            <a:r>
              <a:rPr lang="en-US" dirty="0" smtClean="0"/>
              <a:t>.</a:t>
            </a:r>
          </a:p>
          <a:p>
            <a:pPr marL="0" indent="0">
              <a:buNone/>
            </a:pPr>
            <a:endParaRPr lang="en-US" dirty="0"/>
          </a:p>
        </p:txBody>
      </p:sp>
    </p:spTree>
    <p:extLst>
      <p:ext uri="{BB962C8B-B14F-4D97-AF65-F5344CB8AC3E}">
        <p14:creationId xmlns:p14="http://schemas.microsoft.com/office/powerpoint/2010/main" val="389255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F</a:t>
            </a:r>
            <a:r>
              <a:rPr lang="en-US" dirty="0" smtClean="0"/>
              <a:t>or </a:t>
            </a:r>
            <a:r>
              <a:rPr lang="en-US" dirty="0"/>
              <a:t>the numbers 60 and 24, we get</a:t>
            </a:r>
          </a:p>
          <a:p>
            <a:pPr lvl="1"/>
            <a:r>
              <a:rPr lang="en-US" dirty="0"/>
              <a:t>60 = 2 . 2 . 3 . 5</a:t>
            </a:r>
          </a:p>
          <a:p>
            <a:pPr lvl="1"/>
            <a:r>
              <a:rPr lang="en-US" dirty="0"/>
              <a:t>24 = 2 . 2 . 2 . 3 </a:t>
            </a:r>
          </a:p>
          <a:p>
            <a:pPr lvl="1"/>
            <a:r>
              <a:rPr lang="en-US" dirty="0" err="1"/>
              <a:t>gcd</a:t>
            </a:r>
            <a:r>
              <a:rPr lang="en-US" dirty="0"/>
              <a:t>(60, 24) = 2 . 2 . 3 = 12</a:t>
            </a:r>
          </a:p>
          <a:p>
            <a:endParaRPr lang="en-US" dirty="0"/>
          </a:p>
        </p:txBody>
      </p:sp>
    </p:spTree>
    <p:extLst>
      <p:ext uri="{BB962C8B-B14F-4D97-AF65-F5344CB8AC3E}">
        <p14:creationId xmlns:p14="http://schemas.microsoft.com/office/powerpoint/2010/main" val="206333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Consecutive </a:t>
            </a:r>
            <a:r>
              <a:rPr lang="en-US" dirty="0"/>
              <a:t>integer checking algorithm</a:t>
            </a:r>
          </a:p>
        </p:txBody>
      </p:sp>
      <p:sp>
        <p:nvSpPr>
          <p:cNvPr id="3" name="Content Placeholder 2"/>
          <p:cNvSpPr>
            <a:spLocks noGrp="1"/>
          </p:cNvSpPr>
          <p:nvPr>
            <p:ph idx="1"/>
          </p:nvPr>
        </p:nvSpPr>
        <p:spPr/>
        <p:txBody>
          <a:bodyPr>
            <a:normAutofit/>
          </a:bodyPr>
          <a:lstStyle/>
          <a:p>
            <a:r>
              <a:rPr lang="en-US" dirty="0"/>
              <a:t>Step 1 Assign the value of min{m, n} to t. </a:t>
            </a:r>
            <a:endParaRPr lang="en-US" dirty="0" smtClean="0"/>
          </a:p>
          <a:p>
            <a:r>
              <a:rPr lang="en-US" dirty="0" smtClean="0"/>
              <a:t>Step 2 </a:t>
            </a:r>
            <a:r>
              <a:rPr lang="en-US" dirty="0"/>
              <a:t>Divide m by t. If the remainder of this division is 0, go to Step 3; otherwise, go to Step 4. </a:t>
            </a:r>
          </a:p>
          <a:p>
            <a:r>
              <a:rPr lang="en-US" dirty="0"/>
              <a:t>Step3 </a:t>
            </a:r>
            <a:r>
              <a:rPr lang="en-US" dirty="0" smtClean="0"/>
              <a:t>Divide n by t. If the remainder of this division is 0, return the value of </a:t>
            </a:r>
            <a:r>
              <a:rPr lang="en-US" dirty="0"/>
              <a:t>t as the answer and stop; otherwise, proceed to Step 4.</a:t>
            </a:r>
            <a:endParaRPr lang="en-US" dirty="0" smtClean="0"/>
          </a:p>
          <a:p>
            <a:r>
              <a:rPr lang="en-US" dirty="0" smtClean="0"/>
              <a:t>Step 4 Decrease </a:t>
            </a:r>
            <a:r>
              <a:rPr lang="en-US" dirty="0"/>
              <a:t>the value of t by 1. Go to Step</a:t>
            </a:r>
          </a:p>
        </p:txBody>
      </p:sp>
    </p:spTree>
    <p:extLst>
      <p:ext uri="{BB962C8B-B14F-4D97-AF65-F5344CB8AC3E}">
        <p14:creationId xmlns:p14="http://schemas.microsoft.com/office/powerpoint/2010/main" val="1211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Euclid’s </a:t>
            </a:r>
            <a:r>
              <a:rPr lang="en-US" dirty="0" smtClean="0"/>
              <a:t>algorithm</a:t>
            </a:r>
            <a:endParaRPr lang="en-US" dirty="0"/>
          </a:p>
        </p:txBody>
      </p:sp>
      <p:sp>
        <p:nvSpPr>
          <p:cNvPr id="3" name="Content Placeholder 2"/>
          <p:cNvSpPr>
            <a:spLocks noGrp="1"/>
          </p:cNvSpPr>
          <p:nvPr>
            <p:ph idx="1"/>
          </p:nvPr>
        </p:nvSpPr>
        <p:spPr/>
        <p:txBody>
          <a:bodyPr/>
          <a:lstStyle/>
          <a:p>
            <a:r>
              <a:rPr lang="en-US" dirty="0"/>
              <a:t>Step 1 If n = 0, return the value of m as the answer and stop; otherwise, proceed to Step 2.</a:t>
            </a:r>
          </a:p>
          <a:p>
            <a:r>
              <a:rPr lang="en-US" dirty="0"/>
              <a:t>Step 2 Divide m by n and assign the value of the remainder to r. </a:t>
            </a:r>
            <a:endParaRPr lang="en-US" dirty="0" smtClean="0"/>
          </a:p>
          <a:p>
            <a:r>
              <a:rPr lang="en-US" dirty="0" smtClean="0"/>
              <a:t>Step3 Assign the value of n to m and the value of r to n. GotoStep1</a:t>
            </a:r>
            <a:endParaRPr lang="en-US" dirty="0"/>
          </a:p>
        </p:txBody>
      </p:sp>
    </p:spTree>
    <p:extLst>
      <p:ext uri="{BB962C8B-B14F-4D97-AF65-F5344CB8AC3E}">
        <p14:creationId xmlns:p14="http://schemas.microsoft.com/office/powerpoint/2010/main" val="11237808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3005</TotalTime>
  <Words>1269</Words>
  <Application>Microsoft Office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Garamond</vt:lpstr>
      <vt:lpstr>Times New Roman</vt:lpstr>
      <vt:lpstr>Organic</vt:lpstr>
      <vt:lpstr>Algorithms: Introduction</vt:lpstr>
      <vt:lpstr>Why do you need to study algorithms? </vt:lpstr>
      <vt:lpstr>Notes of Caution</vt:lpstr>
      <vt:lpstr>What is an Algorithm?</vt:lpstr>
      <vt:lpstr>Computing the gcd() of two integers</vt:lpstr>
      <vt:lpstr>Middle-School Procedure</vt:lpstr>
      <vt:lpstr>Example</vt:lpstr>
      <vt:lpstr>Consecutive integer checking algorithm</vt:lpstr>
      <vt:lpstr>Euclid’s algorithm</vt:lpstr>
      <vt:lpstr>Euclid’s algorithm More Formally </vt:lpstr>
      <vt:lpstr>Which of the three procedures  isn’t an algorithm?</vt:lpstr>
      <vt:lpstr>PowerPoint Presentation</vt:lpstr>
      <vt:lpstr>Example</vt:lpstr>
      <vt:lpstr>Fundamentals of Algorithmic Problem Solving</vt:lpstr>
      <vt:lpstr>Steps for Analyzing an Algorithm</vt:lpstr>
      <vt:lpstr>Understanding the Problem</vt:lpstr>
      <vt:lpstr>Ascertaining the Capabilities of the Computational Device</vt:lpstr>
      <vt:lpstr>Should you worry about the speed and amount of memory of a computer at your disposal?</vt:lpstr>
      <vt:lpstr>Algorithm Design Techniques</vt:lpstr>
      <vt:lpstr> Methods of Specifying an Algorithm </vt:lpstr>
      <vt:lpstr> Proving an Algorithm’s Correctness </vt:lpstr>
      <vt:lpstr>Analyzing an Algorithm</vt:lpstr>
      <vt:lpstr>Coding an Algorithm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Introduction</dc:title>
  <dc:creator>Navid Shaghaghi</dc:creator>
  <cp:lastModifiedBy>Navid</cp:lastModifiedBy>
  <cp:revision>21</cp:revision>
  <dcterms:created xsi:type="dcterms:W3CDTF">2017-04-10T18:09:07Z</dcterms:created>
  <dcterms:modified xsi:type="dcterms:W3CDTF">2018-10-02T04:03:18Z</dcterms:modified>
</cp:coreProperties>
</file>