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32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2" r:id="rId35"/>
    <p:sldId id="323" r:id="rId36"/>
    <p:sldId id="290" r:id="rId37"/>
    <p:sldId id="291" r:id="rId38"/>
    <p:sldId id="292" r:id="rId39"/>
    <p:sldId id="293" r:id="rId40"/>
    <p:sldId id="294" r:id="rId41"/>
    <p:sldId id="324" r:id="rId42"/>
    <p:sldId id="295" r:id="rId43"/>
    <p:sldId id="325" r:id="rId44"/>
    <p:sldId id="329" r:id="rId45"/>
    <p:sldId id="296" r:id="rId46"/>
    <p:sldId id="327" r:id="rId47"/>
    <p:sldId id="330" r:id="rId48"/>
    <p:sldId id="331" r:id="rId49"/>
    <p:sldId id="297" r:id="rId50"/>
    <p:sldId id="326" r:id="rId51"/>
    <p:sldId id="298" r:id="rId52"/>
    <p:sldId id="328" r:id="rId53"/>
    <p:sldId id="301" r:id="rId54"/>
    <p:sldId id="302" r:id="rId55"/>
    <p:sldId id="333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7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8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04C04-86A4-4E46-BE1D-E2F8DB31C9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For: CSCI 163A / COEN 179</a:t>
            </a:r>
          </a:p>
          <a:p>
            <a:r>
              <a:rPr lang="en-US" dirty="0" smtClean="0"/>
              <a:t>By: Navid </a:t>
            </a:r>
            <a:r>
              <a:rPr lang="en-US" dirty="0" err="1" smtClean="0"/>
              <a:t>Shaghaghi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for measuring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Identifying the basic operation, the operation contributing the most to the </a:t>
            </a:r>
            <a:r>
              <a:rPr lang="en-US"/>
              <a:t>total </a:t>
            </a:r>
            <a:r>
              <a:rPr lang="en-US" smtClean="0"/>
              <a:t>running </a:t>
            </a:r>
            <a:r>
              <a:rPr lang="en-US" dirty="0"/>
              <a:t>time, of the algorithm and computing the number of times the basic operation is executed.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usually the most time-consuming operation in the algorithm’s innermost </a:t>
            </a:r>
            <a:r>
              <a:rPr lang="en-US" dirty="0" smtClean="0"/>
              <a:t>loop. For example: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sorting algorithms work by comparing elements (keys) of a list being sorted with each other; for such algorithms, the basic operation is a key comparison.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for mathematical problems typically involve some or all of the four arithmetical operations: addition, subtraction, multiplication, and division. Of the four, the most time-consuming operation is division, followed by multiplication and then addition and subtraction, with the last two usually considered together.</a:t>
            </a:r>
          </a:p>
        </p:txBody>
      </p:sp>
    </p:spTree>
    <p:extLst>
      <p:ext uri="{BB962C8B-B14F-4D97-AF65-F5344CB8AC3E}">
        <p14:creationId xmlns:p14="http://schemas.microsoft.com/office/powerpoint/2010/main" val="7791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r>
              <a:rPr lang="en-US" dirty="0"/>
              <a:t>for the analysis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algorithm’s time </a:t>
            </a: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ounting </a:t>
            </a:r>
            <a:r>
              <a:rPr lang="en-US" dirty="0"/>
              <a:t>the number of times the algorithm’s basic operation is executed on inputs of size n. </a:t>
            </a:r>
            <a:endParaRPr lang="en-US" dirty="0" smtClean="0"/>
          </a:p>
          <a:p>
            <a:r>
              <a:rPr lang="en-US" dirty="0"/>
              <a:t>Let c</a:t>
            </a:r>
            <a:r>
              <a:rPr lang="en-US" baseline="-25000" dirty="0"/>
              <a:t>op</a:t>
            </a:r>
            <a:r>
              <a:rPr lang="en-US" dirty="0"/>
              <a:t> be the execution time of an </a:t>
            </a:r>
            <a:r>
              <a:rPr lang="en-US" dirty="0" smtClean="0"/>
              <a:t>algorithm’s </a:t>
            </a:r>
            <a:r>
              <a:rPr lang="en-US" dirty="0"/>
              <a:t>basic operation on a particular computer, and let C(n) be the number of times this operation needs to be executed for this algorithm. T the running time T (n) of a program implementing this algorithm on that </a:t>
            </a:r>
            <a:r>
              <a:rPr lang="en-US" dirty="0" smtClean="0"/>
              <a:t>computer by </a:t>
            </a:r>
            <a:r>
              <a:rPr lang="en-US" dirty="0"/>
              <a:t>the </a:t>
            </a:r>
            <a:r>
              <a:rPr lang="en-US" dirty="0" smtClean="0"/>
              <a:t>formula:       T(n</a:t>
            </a:r>
            <a:r>
              <a:rPr lang="en-US" dirty="0"/>
              <a:t>) ≈ </a:t>
            </a:r>
            <a:r>
              <a:rPr lang="en-US" dirty="0" err="1"/>
              <a:t>c</a:t>
            </a:r>
            <a:r>
              <a:rPr lang="en-US" baseline="-25000" dirty="0" err="1"/>
              <a:t>op</a:t>
            </a:r>
            <a:r>
              <a:rPr lang="en-US" dirty="0" err="1"/>
              <a:t>C</a:t>
            </a:r>
            <a:r>
              <a:rPr lang="en-US" dirty="0"/>
              <a:t>(n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for the analysis of </a:t>
            </a:r>
            <a:br>
              <a:rPr lang="en-US" dirty="0"/>
            </a:br>
            <a:r>
              <a:rPr lang="en-US" dirty="0"/>
              <a:t>an algorithm’s time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 of caution: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count C(n) does </a:t>
            </a:r>
            <a:r>
              <a:rPr lang="en-US" dirty="0" smtClean="0"/>
              <a:t>not contain </a:t>
            </a:r>
            <a:r>
              <a:rPr lang="en-US" dirty="0"/>
              <a:t>any information about operations that are not basic, and, in fact, </a:t>
            </a:r>
            <a:r>
              <a:rPr lang="en-US" dirty="0" smtClean="0"/>
              <a:t>the count </a:t>
            </a:r>
            <a:r>
              <a:rPr lang="en-US" dirty="0"/>
              <a:t>itself is often computed only approximately. </a:t>
            </a:r>
            <a:endParaRPr lang="en-US" dirty="0" smtClean="0"/>
          </a:p>
          <a:p>
            <a:pPr lvl="1"/>
            <a:r>
              <a:rPr lang="en-US" dirty="0" smtClean="0"/>
              <a:t>Further</a:t>
            </a:r>
            <a:r>
              <a:rPr lang="en-US" dirty="0"/>
              <a:t>, the constant c</a:t>
            </a:r>
            <a:r>
              <a:rPr lang="en-US" baseline="-25000" dirty="0"/>
              <a:t>op</a:t>
            </a:r>
            <a:r>
              <a:rPr lang="en-US" dirty="0"/>
              <a:t> </a:t>
            </a:r>
            <a:r>
              <a:rPr lang="en-US" dirty="0" smtClean="0"/>
              <a:t>is also </a:t>
            </a:r>
            <a:r>
              <a:rPr lang="en-US" dirty="0"/>
              <a:t>an approximation whose reliability is not always easy to assess. Still, </a:t>
            </a:r>
            <a:r>
              <a:rPr lang="en-US" dirty="0" smtClean="0"/>
              <a:t>unless n </a:t>
            </a:r>
            <a:r>
              <a:rPr lang="en-US" dirty="0"/>
              <a:t>is extremely large or very small, the formula can give a reasonable estimate </a:t>
            </a:r>
            <a:r>
              <a:rPr lang="en-US" dirty="0" smtClean="0"/>
              <a:t>of the </a:t>
            </a:r>
            <a:r>
              <a:rPr lang="en-US" dirty="0"/>
              <a:t>algorithm’s running time.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for the analysis of </a:t>
            </a:r>
            <a:br>
              <a:rPr lang="en-US" dirty="0"/>
            </a:br>
            <a:r>
              <a:rPr lang="en-US" dirty="0"/>
              <a:t>an algorithm’s time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also makes it possible to answer such questions as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faster would this algorithm run on a machine that is 10 times faster than the one we have?” The answer is, obviously, 10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/>
              <a:t>that C(n) = </a:t>
            </a:r>
            <a:r>
              <a:rPr lang="en-US" dirty="0" smtClean="0"/>
              <a:t>(½)n(n </a:t>
            </a:r>
            <a:r>
              <a:rPr lang="en-US" dirty="0"/>
              <a:t>− 1), how much longer will the algorithm run if we double its input 2 size? The answer is about four times longer. Indeed, for all but very small values of n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06" y="4514354"/>
            <a:ext cx="3280791" cy="15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we were able to answer the last question without actually </a:t>
            </a:r>
            <a:r>
              <a:rPr lang="en-US" dirty="0" smtClean="0"/>
              <a:t>knowing the </a:t>
            </a:r>
            <a:r>
              <a:rPr lang="en-US" dirty="0"/>
              <a:t>value of </a:t>
            </a:r>
            <a:r>
              <a:rPr lang="en-US" i="1" dirty="0"/>
              <a:t>c</a:t>
            </a:r>
            <a:r>
              <a:rPr lang="en-US" i="1" baseline="-25000" dirty="0"/>
              <a:t>op</a:t>
            </a:r>
            <a:r>
              <a:rPr lang="en-US" dirty="0"/>
              <a:t>: it was neatly cancelled out in the ratio.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note that </a:t>
            </a:r>
            <a:r>
              <a:rPr lang="en-US" dirty="0" smtClean="0"/>
              <a:t>1/2 </a:t>
            </a:r>
            <a:r>
              <a:rPr lang="en-US" dirty="0"/>
              <a:t>, </a:t>
            </a:r>
            <a:r>
              <a:rPr lang="en-US" dirty="0" smtClean="0"/>
              <a:t>the multiplicative </a:t>
            </a:r>
            <a:r>
              <a:rPr lang="en-US" dirty="0"/>
              <a:t>constant in the formula for the count </a:t>
            </a:r>
            <a:r>
              <a:rPr lang="en-US" i="1" dirty="0"/>
              <a:t>C(n)</a:t>
            </a:r>
            <a:r>
              <a:rPr lang="en-US" dirty="0"/>
              <a:t>, was also cancelled out.</a:t>
            </a:r>
          </a:p>
          <a:p>
            <a:r>
              <a:rPr lang="en-US" dirty="0"/>
              <a:t>It is for these reasons that the efficiency analysis framework ignores </a:t>
            </a:r>
            <a:r>
              <a:rPr lang="en-US" dirty="0" smtClean="0"/>
              <a:t>multiplicative constants </a:t>
            </a:r>
            <a:r>
              <a:rPr lang="en-US" dirty="0"/>
              <a:t>and concentrates on the count’s </a:t>
            </a:r>
            <a:r>
              <a:rPr lang="en-US" b="1" i="1" dirty="0"/>
              <a:t>order of growth </a:t>
            </a:r>
            <a:r>
              <a:rPr lang="en-US" dirty="0"/>
              <a:t>to within a </a:t>
            </a:r>
            <a:r>
              <a:rPr lang="en-US" dirty="0" smtClean="0"/>
              <a:t>constant multiple </a:t>
            </a:r>
            <a:r>
              <a:rPr lang="en-US" dirty="0"/>
              <a:t>for large-size inputs.</a:t>
            </a:r>
          </a:p>
        </p:txBody>
      </p:sp>
    </p:spTree>
    <p:extLst>
      <p:ext uri="{BB962C8B-B14F-4D97-AF65-F5344CB8AC3E}">
        <p14:creationId xmlns:p14="http://schemas.microsoft.com/office/powerpoint/2010/main" val="27851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696" y="2496182"/>
            <a:ext cx="7822608" cy="35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Logarithmic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Although </a:t>
            </a:r>
            <a:r>
              <a:rPr lang="en-US"/>
              <a:t>specific values of such a count depend, of course, on the logarithm’s base, the </a:t>
            </a:r>
            <a:r>
              <a:rPr lang="en-US" smtClean="0"/>
              <a:t>formula: log</a:t>
            </a:r>
            <a:r>
              <a:rPr lang="en-US" baseline="-25000" smtClean="0"/>
              <a:t>a</a:t>
            </a:r>
            <a:r>
              <a:rPr lang="en-US" smtClean="0"/>
              <a:t>n = log</a:t>
            </a:r>
            <a:r>
              <a:rPr lang="en-US" baseline="-25000" smtClean="0"/>
              <a:t>a</a:t>
            </a:r>
            <a:r>
              <a:rPr lang="en-US" smtClean="0"/>
              <a:t>b * log</a:t>
            </a:r>
            <a:r>
              <a:rPr lang="en-US" baseline="-25000" smtClean="0"/>
              <a:t>b</a:t>
            </a:r>
            <a:r>
              <a:rPr lang="en-US" smtClean="0"/>
              <a:t>n makes </a:t>
            </a:r>
            <a:r>
              <a:rPr lang="en-US"/>
              <a:t>it possible to switch from one base to another, leaving the count logarithmic but with a new multiplicative constant. This is why we omit a logarithm’s base and write simply log n in situations where we are interested just in a function’s order of growth to within a multiplicative constant.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smtClean="0"/>
              <a:t>about Exponential-Growth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 it </a:t>
            </a:r>
            <a:r>
              <a:rPr lang="en-US" dirty="0"/>
              <a:t>would take about 4 </a:t>
            </a:r>
            <a:r>
              <a:rPr lang="en-US" dirty="0" smtClean="0"/>
              <a:t>* </a:t>
            </a:r>
            <a:r>
              <a:rPr lang="en-US" dirty="0"/>
              <a:t>10</a:t>
            </a:r>
            <a:r>
              <a:rPr lang="en-US" baseline="30000" dirty="0"/>
              <a:t>10</a:t>
            </a:r>
            <a:r>
              <a:rPr lang="en-US" dirty="0"/>
              <a:t> years for a computer making a trillion (10</a:t>
            </a:r>
            <a:r>
              <a:rPr lang="en-US" baseline="30000" dirty="0"/>
              <a:t>12</a:t>
            </a:r>
            <a:r>
              <a:rPr lang="en-US" dirty="0"/>
              <a:t>) operations per second to execute 2</a:t>
            </a:r>
            <a:r>
              <a:rPr lang="en-US" baseline="30000" dirty="0"/>
              <a:t>100</a:t>
            </a:r>
            <a:r>
              <a:rPr lang="en-US" dirty="0"/>
              <a:t> operations. Though this is incomparably faster than it would have taken to execute 100! operations, it is still longer than 4.5 billion (4.5 </a:t>
            </a:r>
            <a:r>
              <a:rPr lang="en-US" dirty="0" smtClean="0"/>
              <a:t>* </a:t>
            </a:r>
            <a:r>
              <a:rPr lang="en-US" dirty="0"/>
              <a:t>10</a:t>
            </a:r>
            <a:r>
              <a:rPr lang="en-US" baseline="30000" dirty="0"/>
              <a:t>9</a:t>
            </a:r>
            <a:r>
              <a:rPr lang="en-US" dirty="0"/>
              <a:t>) years— the estimated age of the planet Earth.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tremendous difference between the orders of growth of the functions 2</a:t>
            </a:r>
            <a:r>
              <a:rPr lang="en-US" baseline="30000" dirty="0"/>
              <a:t>n</a:t>
            </a:r>
            <a:r>
              <a:rPr lang="en-US" dirty="0"/>
              <a:t> and n!, yet both are often referred to as “exponential-growth functions” (or simply “exponential”) despite the fact that, strictly speaking, only the former should be referred to as such</a:t>
            </a:r>
            <a:r>
              <a:rPr lang="en-US" dirty="0" smtClean="0"/>
              <a:t>.</a:t>
            </a:r>
          </a:p>
          <a:p>
            <a:r>
              <a:rPr lang="en-US" dirty="0"/>
              <a:t>Algorithms that require an exponential number of operations are practical for solving only problems of very small sizes</a:t>
            </a:r>
          </a:p>
        </p:txBody>
      </p:sp>
    </p:spTree>
    <p:extLst>
      <p:ext uri="{BB962C8B-B14F-4D97-AF65-F5344CB8AC3E}">
        <p14:creationId xmlns:p14="http://schemas.microsoft.com/office/powerpoint/2010/main" val="312297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reaction to twofold increase in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 </a:t>
            </a:r>
            <a:r>
              <a:rPr lang="en-US" dirty="0"/>
              <a:t>increases in value by just 1 (because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2n </a:t>
            </a:r>
            <a:r>
              <a:rPr lang="en-US" dirty="0"/>
              <a:t>=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2 </a:t>
            </a:r>
            <a:r>
              <a:rPr lang="en-US" dirty="0"/>
              <a:t>+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 </a:t>
            </a:r>
            <a:r>
              <a:rPr lang="en-US" dirty="0"/>
              <a:t>= 1 +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dirty="0"/>
              <a:t>); the linear function increases twofold, the </a:t>
            </a:r>
            <a:r>
              <a:rPr lang="en-US" dirty="0" err="1"/>
              <a:t>linearithmic</a:t>
            </a:r>
            <a:r>
              <a:rPr lang="en-US" dirty="0"/>
              <a:t> function </a:t>
            </a:r>
            <a:r>
              <a:rPr lang="en-US" dirty="0" smtClean="0"/>
              <a:t>nlog</a:t>
            </a:r>
            <a:r>
              <a:rPr lang="en-US" baseline="-25000" dirty="0" smtClean="0"/>
              <a:t>2</a:t>
            </a:r>
            <a:r>
              <a:rPr lang="en-US" dirty="0" smtClean="0"/>
              <a:t>n </a:t>
            </a:r>
            <a:r>
              <a:rPr lang="en-US" dirty="0"/>
              <a:t>increases slightly more than twofold; the quadratic function n</a:t>
            </a:r>
            <a:r>
              <a:rPr lang="en-US" baseline="30000" dirty="0"/>
              <a:t>2</a:t>
            </a:r>
            <a:r>
              <a:rPr lang="en-US" dirty="0"/>
              <a:t> and cubic function n</a:t>
            </a:r>
            <a:r>
              <a:rPr lang="en-US" baseline="30000" dirty="0"/>
              <a:t>3</a:t>
            </a:r>
            <a:r>
              <a:rPr lang="en-US" dirty="0"/>
              <a:t> increase fourfold and </a:t>
            </a:r>
            <a:r>
              <a:rPr lang="en-US" dirty="0" smtClean="0"/>
              <a:t>eightfold</a:t>
            </a:r>
            <a:r>
              <a:rPr lang="en-US" dirty="0"/>
              <a:t>, respectively (because (2n)</a:t>
            </a:r>
            <a:r>
              <a:rPr lang="en-US" baseline="30000" dirty="0"/>
              <a:t>2</a:t>
            </a:r>
            <a:r>
              <a:rPr lang="en-US" dirty="0"/>
              <a:t> = 4n</a:t>
            </a:r>
            <a:r>
              <a:rPr lang="en-US" baseline="30000" dirty="0"/>
              <a:t>2</a:t>
            </a:r>
            <a:r>
              <a:rPr lang="en-US" dirty="0"/>
              <a:t> and (2n)</a:t>
            </a:r>
            <a:r>
              <a:rPr lang="en-US" baseline="30000" dirty="0"/>
              <a:t>3</a:t>
            </a:r>
            <a:r>
              <a:rPr lang="en-US" dirty="0"/>
              <a:t> = 8n</a:t>
            </a:r>
            <a:r>
              <a:rPr lang="en-US" baseline="30000" dirty="0"/>
              <a:t>3</a:t>
            </a:r>
            <a:r>
              <a:rPr lang="en-US" dirty="0"/>
              <a:t>); the value of 2</a:t>
            </a:r>
            <a:r>
              <a:rPr lang="en-US" baseline="30000" dirty="0"/>
              <a:t>n</a:t>
            </a:r>
            <a:r>
              <a:rPr lang="en-US" dirty="0"/>
              <a:t> gets squared (because 2</a:t>
            </a:r>
            <a:r>
              <a:rPr lang="en-US" baseline="30000" dirty="0"/>
              <a:t>2n</a:t>
            </a:r>
            <a:r>
              <a:rPr lang="en-US" dirty="0"/>
              <a:t> = 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); and n! increases much more than that (yes, even mathematics refuses to cooperate to give a neat answer for 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8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Worst-Case </a:t>
            </a:r>
            <a:r>
              <a:rPr lang="en-US" b="1" dirty="0"/>
              <a:t>efficiency: </a:t>
            </a:r>
            <a:r>
              <a:rPr lang="en-US" dirty="0"/>
              <a:t>efficiency for the worst-case input of size n, which is an input (or inputs) of size n for which the algorithm runs the longest among all possible inputs of that size. </a:t>
            </a:r>
            <a:endParaRPr lang="en-US" dirty="0" smtClean="0"/>
          </a:p>
          <a:p>
            <a:r>
              <a:rPr lang="en-US" b="1" dirty="0" smtClean="0"/>
              <a:t>Best-Case </a:t>
            </a:r>
            <a:r>
              <a:rPr lang="en-US" b="1" dirty="0"/>
              <a:t>efficiency: </a:t>
            </a:r>
            <a:r>
              <a:rPr lang="en-US" dirty="0"/>
              <a:t>efficiency for the best-case input of size n, which is an input (or inputs) of size n for which the algorithm runs the fastest among all possible inputs of that size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Average-Case </a:t>
            </a:r>
            <a:r>
              <a:rPr lang="en-US" b="1" dirty="0"/>
              <a:t>efficiency</a:t>
            </a:r>
            <a:r>
              <a:rPr lang="en-US" b="1" dirty="0" smtClean="0"/>
              <a:t>: </a:t>
            </a:r>
            <a:r>
              <a:rPr lang="en-US" dirty="0"/>
              <a:t>algorithm’s behavior on a “typical” or “random” input.</a:t>
            </a:r>
            <a:endParaRPr lang="en-US" dirty="0" smtClean="0"/>
          </a:p>
          <a:p>
            <a:r>
              <a:rPr lang="en-US" b="1" dirty="0" smtClean="0"/>
              <a:t>Amortized </a:t>
            </a:r>
            <a:r>
              <a:rPr lang="en-US" b="1" dirty="0"/>
              <a:t>efficiency:</a:t>
            </a:r>
            <a:r>
              <a:rPr lang="en-US" dirty="0"/>
              <a:t> applies not to a single run of an algorithm but rather to a sequence of operations performed on the same data structure.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32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Analysis: “The </a:t>
            </a:r>
            <a:r>
              <a:rPr lang="en-US" dirty="0"/>
              <a:t>separation of an intellectual or substantial whole into its constituent parts for individual study</a:t>
            </a:r>
            <a:r>
              <a:rPr lang="en-US" dirty="0" smtClean="0"/>
              <a:t>.” - American </a:t>
            </a:r>
            <a:r>
              <a:rPr lang="en-US" dirty="0"/>
              <a:t>Heritage Dictionary </a:t>
            </a:r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algorithms: An </a:t>
            </a:r>
            <a:r>
              <a:rPr lang="en-US" dirty="0"/>
              <a:t>investigation of an algorithm’s efficiency with respect to two resources: running time and memory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Average-Case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Investigation </a:t>
            </a:r>
            <a:r>
              <a:rPr lang="en-US" dirty="0"/>
              <a:t>of the average-case efficiency is considerably more difficult than investigation of the worst-case and best-case efficiencies. </a:t>
            </a:r>
            <a:endParaRPr lang="en-US" dirty="0" smtClean="0"/>
          </a:p>
          <a:p>
            <a:r>
              <a:rPr lang="en-US" altLang="en-US" dirty="0"/>
              <a:t>NOT the average of worst and best </a:t>
            </a:r>
            <a:r>
              <a:rPr lang="en-US" altLang="en-US" dirty="0" smtClean="0"/>
              <a:t>case.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irect approach: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all instances of size n into several classes so that for each instance of the class the number of times the algorithm’s basic operation is executed is the same. </a:t>
            </a:r>
            <a:endParaRPr lang="en-US" dirty="0" smtClean="0"/>
          </a:p>
          <a:p>
            <a:pPr lvl="1"/>
            <a:r>
              <a:rPr lang="en-US" dirty="0" smtClean="0"/>
              <a:t>obtain or assume a </a:t>
            </a:r>
            <a:r>
              <a:rPr lang="en-US" dirty="0"/>
              <a:t>probability distribution of </a:t>
            </a:r>
            <a:r>
              <a:rPr lang="en-US" dirty="0" smtClean="0"/>
              <a:t>inputs so </a:t>
            </a:r>
            <a:r>
              <a:rPr lang="en-US" dirty="0"/>
              <a:t>that the expected value of the basic operation’s count can be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6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What are the Worst, Best, and Average efficiencies of this algorithm?</a:t>
            </a:r>
            <a:endParaRPr lang="en-US" dirty="0"/>
          </a:p>
        </p:txBody>
      </p:sp>
      <p:pic>
        <p:nvPicPr>
          <p:cNvPr id="4" name="Picture 4" descr="2_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8931" y="2557463"/>
            <a:ext cx="7474137" cy="331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6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Average-Case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Serial Search</a:t>
            </a:r>
          </a:p>
          <a:p>
            <a:pPr lvl="1"/>
            <a:r>
              <a:rPr lang="en-US" dirty="0"/>
              <a:t>Assumptions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probability of a successful search is equal to p (0 ≤ p ≤ 1)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probability of the first match occurring in the </a:t>
            </a:r>
            <a:r>
              <a:rPr lang="en-US" dirty="0" err="1"/>
              <a:t>ith</a:t>
            </a:r>
            <a:r>
              <a:rPr lang="en-US" dirty="0"/>
              <a:t> position of the list is the same for every </a:t>
            </a:r>
            <a:r>
              <a:rPr lang="en-US" dirty="0" err="1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In the case of a successful search, the probability of the first match occurring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position of the list is </a:t>
            </a:r>
            <a:r>
              <a:rPr lang="en-US" dirty="0" err="1"/>
              <a:t>p/n</a:t>
            </a:r>
            <a:r>
              <a:rPr lang="en-US" dirty="0"/>
              <a:t> for every </a:t>
            </a:r>
            <a:r>
              <a:rPr lang="en-US" dirty="0" err="1"/>
              <a:t>i</a:t>
            </a:r>
            <a:r>
              <a:rPr lang="en-US" dirty="0"/>
              <a:t>, and the number of comparisons made by the algorithm in such a situation is obviously </a:t>
            </a:r>
            <a:r>
              <a:rPr lang="en-US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case of an unsuccessful search, the number of comparisons will be n with the probability of such a search being (1 − p). 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Average-Case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146" y="2607887"/>
            <a:ext cx="9606452" cy="26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 for 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growth of an algorithm is a way of </a:t>
            </a:r>
            <a:r>
              <a:rPr lang="en-US" dirty="0" smtClean="0"/>
              <a:t>analyzing how the </a:t>
            </a:r>
            <a:r>
              <a:rPr lang="en-US" dirty="0"/>
              <a:t>execution time of a program </a:t>
            </a:r>
            <a:r>
              <a:rPr lang="en-US" dirty="0" smtClean="0"/>
              <a:t>(and/or </a:t>
            </a:r>
            <a:r>
              <a:rPr lang="en-US" dirty="0"/>
              <a:t>the </a:t>
            </a:r>
            <a:r>
              <a:rPr lang="en-US" dirty="0" smtClean="0"/>
              <a:t>memory </a:t>
            </a:r>
            <a:r>
              <a:rPr lang="en-US" dirty="0"/>
              <a:t>occupied by </a:t>
            </a:r>
            <a:r>
              <a:rPr lang="en-US" dirty="0" smtClean="0"/>
              <a:t>it) </a:t>
            </a:r>
            <a:r>
              <a:rPr lang="en-US" dirty="0"/>
              <a:t>changes with the input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Notations: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l-GR" altLang="en-US" dirty="0" smtClean="0">
                <a:cs typeface="Times New Roman" panose="02020603050405020304" pitchFamily="18" charset="0"/>
              </a:rPr>
              <a:t>Θ</a:t>
            </a:r>
            <a:r>
              <a:rPr lang="en-US" altLang="en-US" dirty="0" smtClean="0">
                <a:cs typeface="Times New Roman" panose="02020603050405020304" pitchFamily="18" charset="0"/>
              </a:rPr>
              <a:t>(n)</a:t>
            </a:r>
            <a:endParaRPr lang="en-US" dirty="0" smtClean="0"/>
          </a:p>
          <a:p>
            <a:pPr lvl="1"/>
            <a:r>
              <a:rPr lang="el-GR" altLang="en-US" dirty="0" smtClean="0">
                <a:cs typeface="Times New Roman" panose="02020603050405020304" pitchFamily="18" charset="0"/>
              </a:rPr>
              <a:t>Ω</a:t>
            </a:r>
            <a:r>
              <a:rPr lang="en-US" altLang="en-US" dirty="0" smtClean="0">
                <a:cs typeface="Times New Roman" panose="02020603050405020304" pitchFamily="18" charset="0"/>
              </a:rPr>
              <a:t>(n)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1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 definition:</a:t>
            </a:r>
          </a:p>
          <a:p>
            <a:pPr lvl="1"/>
            <a:r>
              <a:rPr lang="en-US" altLang="en-US" dirty="0" smtClean="0"/>
              <a:t>O(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)): class of functions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that grow </a:t>
            </a:r>
            <a:r>
              <a:rPr lang="en-US" altLang="en-US" u="sng" dirty="0" smtClean="0"/>
              <a:t>no faster</a:t>
            </a:r>
            <a:r>
              <a:rPr lang="en-US" altLang="en-US" dirty="0" smtClean="0"/>
              <a:t> than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  <a:p>
            <a:r>
              <a:rPr lang="en-US" dirty="0" smtClean="0"/>
              <a:t>Formal definition: </a:t>
            </a:r>
            <a:endParaRPr lang="en-US" dirty="0"/>
          </a:p>
          <a:p>
            <a:pPr lvl="1"/>
            <a:r>
              <a:rPr lang="en-US" dirty="0"/>
              <a:t>A function t(n) is said to be in O(g(n)), denoted t(n) ∈ O(g(n)), if t(n) is bounded above by some constant multiple of g(n) for all large n, i.e.,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exist some positive constant c and some nonnegative integer n</a:t>
            </a:r>
            <a:r>
              <a:rPr lang="en-US" baseline="-25000" dirty="0"/>
              <a:t>0</a:t>
            </a:r>
            <a:r>
              <a:rPr lang="en-US" dirty="0"/>
              <a:t> such </a:t>
            </a:r>
            <a:r>
              <a:rPr lang="en-US" dirty="0" smtClean="0"/>
              <a:t>that:</a:t>
            </a:r>
            <a:endParaRPr lang="en-US" dirty="0"/>
          </a:p>
          <a:p>
            <a:pPr lvl="2"/>
            <a:r>
              <a:rPr lang="en-US" dirty="0"/>
              <a:t>t(n) ≤ cg(n)	for all n ≥ 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lvl="1"/>
            <a:endParaRPr lang="en-US" altLang="en-US" dirty="0" smtClean="0"/>
          </a:p>
          <a:p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9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s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1340" y="855017"/>
            <a:ext cx="6149317" cy="51320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16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100n + 5 ∈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pt-BR" dirty="0"/>
              <a:t>100n + 5 ≤ 100n + n (for all n ≥ 5) = </a:t>
            </a:r>
            <a:r>
              <a:rPr lang="pt-BR" dirty="0" smtClean="0"/>
              <a:t>101n.</a:t>
            </a:r>
          </a:p>
          <a:p>
            <a:pPr lvl="1"/>
            <a:r>
              <a:rPr lang="pt-BR" dirty="0" smtClean="0"/>
              <a:t>So, c = 101 and n</a:t>
            </a:r>
            <a:r>
              <a:rPr lang="pt-BR" baseline="-25000" dirty="0" smtClean="0"/>
              <a:t>0</a:t>
            </a:r>
            <a:r>
              <a:rPr lang="pt-BR" dirty="0" smtClean="0"/>
              <a:t> = 5</a:t>
            </a:r>
          </a:p>
          <a:p>
            <a:pPr lvl="1"/>
            <a:r>
              <a:rPr lang="en-US" dirty="0" smtClean="0"/>
              <a:t>t(n</a:t>
            </a:r>
            <a:r>
              <a:rPr lang="en-US" dirty="0"/>
              <a:t>) ≤ </a:t>
            </a:r>
            <a:r>
              <a:rPr lang="en-US" dirty="0" smtClean="0"/>
              <a:t>cg(n) for </a:t>
            </a:r>
            <a:r>
              <a:rPr lang="en-US" dirty="0"/>
              <a:t>all n ≥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101n </a:t>
            </a:r>
            <a:r>
              <a:rPr lang="pt-BR" dirty="0"/>
              <a:t>≤ </a:t>
            </a:r>
            <a:r>
              <a:rPr lang="pt-BR" dirty="0" smtClean="0"/>
              <a:t>101n</a:t>
            </a:r>
            <a:r>
              <a:rPr lang="pt-BR" baseline="30000" dirty="0" smtClean="0"/>
              <a:t>2</a:t>
            </a:r>
            <a:r>
              <a:rPr lang="pt-BR" dirty="0" smtClean="0"/>
              <a:t> for all n &gt; 5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2671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 smtClean="0">
                <a:cs typeface="Times New Roman" panose="02020603050405020304" pitchFamily="18" charset="0"/>
              </a:rPr>
              <a:t>Ω</a:t>
            </a:r>
            <a:r>
              <a:rPr lang="en-US" alt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definition:</a:t>
            </a:r>
          </a:p>
          <a:p>
            <a:pPr lvl="1"/>
            <a:r>
              <a:rPr lang="el-GR" altLang="en-US" dirty="0">
                <a:cs typeface="Times New Roman" panose="02020603050405020304" pitchFamily="18" charset="0"/>
              </a:rPr>
              <a:t>Ω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/>
              <a:t>at least as fast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r>
              <a:rPr lang="en-US" dirty="0" smtClean="0"/>
              <a:t>Formal </a:t>
            </a:r>
            <a:r>
              <a:rPr lang="en-US" dirty="0"/>
              <a:t>definition: </a:t>
            </a:r>
          </a:p>
          <a:p>
            <a:pPr lvl="1"/>
            <a:r>
              <a:rPr lang="en-US" dirty="0"/>
              <a:t>A function t(n) is said to be in </a:t>
            </a:r>
            <a:r>
              <a:rPr lang="el-GR" altLang="en-US" dirty="0">
                <a:cs typeface="Times New Roman" panose="02020603050405020304" pitchFamily="18" charset="0"/>
              </a:rPr>
              <a:t>Ω</a:t>
            </a:r>
            <a:r>
              <a:rPr lang="en-US" dirty="0" smtClean="0"/>
              <a:t>(g(n</a:t>
            </a:r>
            <a:r>
              <a:rPr lang="en-US" dirty="0"/>
              <a:t>)), denoted t(n) ∈ </a:t>
            </a:r>
            <a:r>
              <a:rPr lang="el-GR" altLang="en-US" dirty="0">
                <a:cs typeface="Times New Roman" panose="02020603050405020304" pitchFamily="18" charset="0"/>
              </a:rPr>
              <a:t>Ω</a:t>
            </a:r>
            <a:r>
              <a:rPr lang="en-US" dirty="0" smtClean="0"/>
              <a:t>(g(n</a:t>
            </a:r>
            <a:r>
              <a:rPr lang="en-US" dirty="0"/>
              <a:t>)), if t(n) is bounded below by some positive constant multiple of g(n) for all large n, i.e.,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exist some positive constant c and some nonnegative integer n</a:t>
            </a:r>
            <a:r>
              <a:rPr lang="en-US" baseline="-25000" dirty="0"/>
              <a:t>0</a:t>
            </a:r>
            <a:r>
              <a:rPr lang="en-US" dirty="0"/>
              <a:t> such </a:t>
            </a:r>
            <a:r>
              <a:rPr lang="en-US" dirty="0" smtClean="0"/>
              <a:t>that:</a:t>
            </a:r>
          </a:p>
          <a:p>
            <a:pPr lvl="2"/>
            <a:r>
              <a:rPr lang="en-US" dirty="0" smtClean="0"/>
              <a:t>t(n</a:t>
            </a:r>
            <a:r>
              <a:rPr lang="en-US" dirty="0"/>
              <a:t>) ≥ cg(n)	for all n ≥ 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28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igs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1511" y="836491"/>
            <a:ext cx="5708975" cy="50962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Analysis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 </a:t>
            </a:r>
            <a:r>
              <a:rPr lang="en-US" dirty="0" smtClean="0"/>
              <a:t>efficiency (time complexity) </a:t>
            </a:r>
            <a:r>
              <a:rPr lang="en-US" dirty="0"/>
              <a:t>indicates how fast an algorithm in question runs. </a:t>
            </a:r>
            <a:endParaRPr lang="en-US" dirty="0" smtClean="0"/>
          </a:p>
          <a:p>
            <a:r>
              <a:rPr lang="en-US" dirty="0" smtClean="0"/>
              <a:t>Space efficiency (space complexity) </a:t>
            </a:r>
            <a:r>
              <a:rPr lang="en-US" dirty="0"/>
              <a:t>refers to the amount of memory units required by the algorithm in </a:t>
            </a:r>
            <a:r>
              <a:rPr lang="en-US" dirty="0" smtClean="0"/>
              <a:t>addition </a:t>
            </a:r>
            <a:r>
              <a:rPr lang="en-US" dirty="0"/>
              <a:t>to the space needed for its input and output</a:t>
            </a:r>
            <a:r>
              <a:rPr lang="en-US" dirty="0" smtClean="0"/>
              <a:t>.</a:t>
            </a:r>
          </a:p>
          <a:p>
            <a:r>
              <a:rPr lang="en-US" dirty="0"/>
              <a:t>In the early days of electronic computing, both resources—time and space—were at a premium. </a:t>
            </a:r>
            <a:r>
              <a:rPr lang="en-US" dirty="0" smtClean="0"/>
              <a:t>But now </a:t>
            </a:r>
            <a:r>
              <a:rPr lang="en-US" dirty="0"/>
              <a:t>the amount of extra space </a:t>
            </a:r>
            <a:r>
              <a:rPr lang="en-US" dirty="0" smtClean="0"/>
              <a:t>required </a:t>
            </a:r>
            <a:r>
              <a:rPr lang="en-US" dirty="0"/>
              <a:t>by an algorithm is typically not of as much concern, with the caveat that there is still, of course, a difference between </a:t>
            </a:r>
            <a:r>
              <a:rPr lang="en-US" dirty="0" smtClean="0"/>
              <a:t>cache, fast </a:t>
            </a:r>
            <a:r>
              <a:rPr lang="en-US" dirty="0"/>
              <a:t>main memory, </a:t>
            </a:r>
            <a:r>
              <a:rPr lang="en-US" dirty="0" smtClean="0"/>
              <a:t>and slow(</a:t>
            </a:r>
            <a:r>
              <a:rPr lang="en-US" dirty="0" err="1" smtClean="0"/>
              <a:t>er</a:t>
            </a:r>
            <a:r>
              <a:rPr lang="en-US" dirty="0" smtClean="0"/>
              <a:t>) </a:t>
            </a:r>
            <a:r>
              <a:rPr lang="en-US" dirty="0"/>
              <a:t>secondary </a:t>
            </a:r>
            <a:r>
              <a:rPr lang="en-US" dirty="0" smtClean="0"/>
              <a:t>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baseline="30000" dirty="0"/>
              <a:t>3</a:t>
            </a:r>
            <a:r>
              <a:rPr lang="pt-BR" dirty="0"/>
              <a:t> ∈ </a:t>
            </a:r>
            <a:r>
              <a:rPr lang="el-GR" altLang="en-US" dirty="0">
                <a:cs typeface="Times New Roman" panose="02020603050405020304" pitchFamily="18" charset="0"/>
              </a:rPr>
              <a:t>Ω </a:t>
            </a:r>
            <a:r>
              <a:rPr lang="pt-BR" dirty="0" smtClean="0"/>
              <a:t>(</a:t>
            </a:r>
            <a:r>
              <a:rPr lang="pt-BR" dirty="0"/>
              <a:t>n</a:t>
            </a:r>
            <a:r>
              <a:rPr lang="pt-BR" baseline="30000" dirty="0"/>
              <a:t>2</a:t>
            </a:r>
            <a:r>
              <a:rPr lang="pt-BR" dirty="0"/>
              <a:t>): </a:t>
            </a:r>
            <a:endParaRPr lang="pt-BR" dirty="0" smtClean="0"/>
          </a:p>
          <a:p>
            <a:pPr lvl="1"/>
            <a:r>
              <a:rPr lang="pt-BR" dirty="0" smtClean="0"/>
              <a:t>n</a:t>
            </a:r>
            <a:r>
              <a:rPr lang="pt-BR" baseline="30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≥ 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for </a:t>
            </a:r>
            <a:r>
              <a:rPr lang="pt-BR" dirty="0"/>
              <a:t>all n ≥ </a:t>
            </a:r>
            <a:r>
              <a:rPr lang="pt-BR" dirty="0" smtClean="0"/>
              <a:t>0,</a:t>
            </a:r>
          </a:p>
          <a:p>
            <a:pPr lvl="1"/>
            <a:r>
              <a:rPr lang="pt-BR" dirty="0" smtClean="0"/>
              <a:t>So c = 1 and n</a:t>
            </a:r>
            <a:r>
              <a:rPr lang="pt-BR" baseline="-25000" dirty="0" smtClean="0"/>
              <a:t>0</a:t>
            </a:r>
            <a:r>
              <a:rPr lang="pt-BR" dirty="0" smtClean="0"/>
              <a:t> </a:t>
            </a:r>
            <a:r>
              <a:rPr lang="pt-BR" dirty="0"/>
              <a:t>=0</a:t>
            </a:r>
            <a:r>
              <a:rPr lang="pt-BR" dirty="0" smtClean="0"/>
              <a:t>.</a:t>
            </a:r>
          </a:p>
          <a:p>
            <a:pPr lvl="1"/>
            <a:r>
              <a:rPr lang="en-US" dirty="0"/>
              <a:t>t(n) </a:t>
            </a:r>
            <a:r>
              <a:rPr lang="pt-BR" dirty="0"/>
              <a:t>≥</a:t>
            </a:r>
            <a:r>
              <a:rPr lang="en-US" dirty="0" smtClean="0"/>
              <a:t> </a:t>
            </a:r>
            <a:r>
              <a:rPr lang="en-US" dirty="0"/>
              <a:t>cg(n) for all n ≥ n</a:t>
            </a:r>
            <a:r>
              <a:rPr lang="en-US" baseline="-25000" dirty="0"/>
              <a:t>0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smtClean="0"/>
              <a:t>n</a:t>
            </a:r>
            <a:r>
              <a:rPr lang="pt-BR" baseline="30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≥</a:t>
            </a:r>
            <a:r>
              <a:rPr lang="pt-BR" dirty="0" smtClean="0"/>
              <a:t> n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for all n &gt; </a:t>
            </a:r>
            <a:r>
              <a:rPr lang="pt-BR" dirty="0" smtClean="0"/>
              <a:t>0</a:t>
            </a:r>
            <a:endParaRPr lang="en-US" baseline="30000" dirty="0"/>
          </a:p>
          <a:p>
            <a:pPr lvl="1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 smtClean="0">
                <a:cs typeface="Times New Roman" panose="02020603050405020304" pitchFamily="18" charset="0"/>
              </a:rPr>
              <a:t>Θ</a:t>
            </a:r>
            <a:r>
              <a:rPr lang="en-US" altLang="en-US" dirty="0" smtClean="0">
                <a:cs typeface="Times New Roman" panose="02020603050405020304" pitchFamily="18" charset="0"/>
              </a:rPr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definition:</a:t>
            </a:r>
          </a:p>
          <a:p>
            <a:pPr lvl="1"/>
            <a:r>
              <a:rPr lang="el-GR" altLang="en-US" dirty="0" smtClean="0">
                <a:cs typeface="Times New Roman" panose="02020603050405020304" pitchFamily="18" charset="0"/>
              </a:rPr>
              <a:t>Θ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)): class of functions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that grow </a:t>
            </a:r>
            <a:r>
              <a:rPr lang="en-US" altLang="en-US" u="sng" dirty="0"/>
              <a:t>at same rate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r>
              <a:rPr lang="en-US" dirty="0"/>
              <a:t>Formal definition: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t (n) is said to be in </a:t>
            </a:r>
            <a:r>
              <a:rPr lang="el-GR" altLang="en-US" dirty="0">
                <a:cs typeface="Times New Roman" panose="02020603050405020304" pitchFamily="18" charset="0"/>
              </a:rPr>
              <a:t>Θ</a:t>
            </a:r>
            <a:r>
              <a:rPr lang="en-US" dirty="0" smtClean="0"/>
              <a:t>(g(n</a:t>
            </a:r>
            <a:r>
              <a:rPr lang="en-US" dirty="0"/>
              <a:t>)), denoted t (n) ∈ </a:t>
            </a:r>
            <a:r>
              <a:rPr lang="el-GR" altLang="en-US" dirty="0">
                <a:cs typeface="Times New Roman" panose="02020603050405020304" pitchFamily="18" charset="0"/>
              </a:rPr>
              <a:t>Θ</a:t>
            </a:r>
            <a:r>
              <a:rPr lang="en-US" dirty="0" smtClean="0"/>
              <a:t>(g(n</a:t>
            </a:r>
            <a:r>
              <a:rPr lang="en-US" dirty="0"/>
              <a:t>)), if t(n) is bounded both above and below by some </a:t>
            </a:r>
            <a:r>
              <a:rPr lang="en-US" dirty="0" smtClean="0"/>
              <a:t>positive </a:t>
            </a:r>
            <a:r>
              <a:rPr lang="en-US" dirty="0"/>
              <a:t>constant multiples of g(n) for all large </a:t>
            </a:r>
            <a:r>
              <a:rPr lang="en-US" dirty="0" smtClean="0"/>
              <a:t>n, i.e.,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exist some positive constants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 and some nonnegative integer n</a:t>
            </a:r>
            <a:r>
              <a:rPr lang="en-US" baseline="-25000" dirty="0"/>
              <a:t>0</a:t>
            </a:r>
            <a:r>
              <a:rPr lang="en-US" dirty="0"/>
              <a:t> such </a:t>
            </a:r>
            <a:r>
              <a:rPr lang="en-US" dirty="0" smtClean="0"/>
              <a:t>that:</a:t>
            </a:r>
          </a:p>
          <a:p>
            <a:pPr lvl="2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g(n</a:t>
            </a:r>
            <a:r>
              <a:rPr lang="en-US" dirty="0"/>
              <a:t>) ≤ t(n) ≤ c</a:t>
            </a:r>
            <a:r>
              <a:rPr lang="en-US" baseline="-25000" dirty="0"/>
              <a:t>1</a:t>
            </a:r>
            <a:r>
              <a:rPr lang="en-US" dirty="0"/>
              <a:t>g(n)	for all n ≥ 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15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s2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322" y="915637"/>
            <a:ext cx="5937870" cy="50346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75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(½)n(n </a:t>
            </a:r>
            <a:r>
              <a:rPr lang="pt-BR" dirty="0"/>
              <a:t>− 1) ∈ </a:t>
            </a:r>
            <a:r>
              <a:rPr lang="el-GR" altLang="en-US" dirty="0">
                <a:cs typeface="Times New Roman" panose="02020603050405020304" pitchFamily="18" charset="0"/>
              </a:rPr>
              <a:t>Θ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):</a:t>
            </a:r>
          </a:p>
          <a:p>
            <a:pPr lvl="1"/>
            <a:r>
              <a:rPr lang="en-US" dirty="0" smtClean="0"/>
              <a:t>Proving </a:t>
            </a:r>
            <a:r>
              <a:rPr lang="en-US" dirty="0"/>
              <a:t>the </a:t>
            </a:r>
            <a:r>
              <a:rPr lang="en-US" dirty="0" smtClean="0"/>
              <a:t>right inequality </a:t>
            </a:r>
            <a:r>
              <a:rPr lang="en-US" dirty="0"/>
              <a:t>(the upper bound):</a:t>
            </a:r>
          </a:p>
          <a:p>
            <a:pPr lvl="1"/>
            <a:r>
              <a:rPr lang="pt-BR" dirty="0"/>
              <a:t>(½)n(n − 1</a:t>
            </a:r>
            <a:r>
              <a:rPr lang="pt-BR" dirty="0" smtClean="0"/>
              <a:t>) = </a:t>
            </a:r>
            <a:r>
              <a:rPr lang="pt-BR" dirty="0"/>
              <a:t>(½)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- </a:t>
            </a:r>
            <a:r>
              <a:rPr lang="pt-BR" dirty="0"/>
              <a:t>(½)</a:t>
            </a:r>
            <a:r>
              <a:rPr lang="pt-BR" dirty="0" smtClean="0"/>
              <a:t>n </a:t>
            </a:r>
            <a:r>
              <a:rPr lang="en-US" dirty="0"/>
              <a:t>≤ </a:t>
            </a:r>
            <a:r>
              <a:rPr lang="pt-BR" dirty="0"/>
              <a:t>(½)n</a:t>
            </a:r>
            <a:r>
              <a:rPr lang="pt-BR" baseline="30000" dirty="0"/>
              <a:t>2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en-US" dirty="0"/>
              <a:t>foralln≥0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Proving </a:t>
            </a:r>
            <a:r>
              <a:rPr lang="en-US" dirty="0"/>
              <a:t>the left inequality (the lower bound):</a:t>
            </a:r>
          </a:p>
          <a:p>
            <a:pPr lvl="1"/>
            <a:r>
              <a:rPr lang="pt-BR" dirty="0"/>
              <a:t>(½)n(n − 1) = (½)n</a:t>
            </a:r>
            <a:r>
              <a:rPr lang="pt-BR" baseline="30000" dirty="0"/>
              <a:t>2</a:t>
            </a:r>
            <a:r>
              <a:rPr lang="pt-BR" dirty="0"/>
              <a:t> - (½)n </a:t>
            </a:r>
            <a:r>
              <a:rPr lang="en-US" dirty="0" smtClean="0"/>
              <a:t>≥ </a:t>
            </a:r>
            <a:r>
              <a:rPr lang="pt-BR" dirty="0"/>
              <a:t>(½)n</a:t>
            </a:r>
            <a:r>
              <a:rPr lang="pt-BR" baseline="30000" dirty="0"/>
              <a:t>2</a:t>
            </a:r>
            <a:r>
              <a:rPr lang="pt-BR" dirty="0"/>
              <a:t> - (½)</a:t>
            </a:r>
            <a:r>
              <a:rPr lang="pt-BR" dirty="0" smtClean="0"/>
              <a:t>n(½)</a:t>
            </a:r>
            <a:r>
              <a:rPr lang="pt-BR" dirty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sz="1600" dirty="0" smtClean="0"/>
              <a:t>1/4</a:t>
            </a:r>
            <a:r>
              <a:rPr lang="en-US" dirty="0" smtClean="0"/>
              <a:t>)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en-US" dirty="0" smtClean="0"/>
              <a:t> for all n ≥ 2</a:t>
            </a:r>
            <a:endParaRPr lang="en-US" dirty="0"/>
          </a:p>
          <a:p>
            <a:pPr lvl="1"/>
            <a:r>
              <a:rPr lang="en-US" dirty="0" smtClean="0"/>
              <a:t>So 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1/4 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1/2 </a:t>
            </a:r>
            <a:r>
              <a:rPr lang="en-US" dirty="0"/>
              <a:t>, and n</a:t>
            </a:r>
            <a:r>
              <a:rPr lang="en-US" baseline="-25000" dirty="0"/>
              <a:t>0</a:t>
            </a:r>
            <a:r>
              <a:rPr lang="en-US" dirty="0"/>
              <a:t> = 2.</a:t>
            </a:r>
          </a:p>
        </p:txBody>
      </p:sp>
    </p:spTree>
    <p:extLst>
      <p:ext uri="{BB962C8B-B14F-4D97-AF65-F5344CB8AC3E}">
        <p14:creationId xmlns:p14="http://schemas.microsoft.com/office/powerpoint/2010/main" val="2622895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Properties </a:t>
            </a:r>
            <a:r>
              <a:rPr lang="en-US" altLang="en-US" dirty="0"/>
              <a:t>of asymptotic 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r>
              <a:rPr lang="en-US" altLang="en-US" dirty="0" err="1"/>
              <a:t>iff</a:t>
            </a:r>
            <a:r>
              <a:rPr lang="en-US" altLang="en-US" dirty="0"/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g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(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(n))</a:t>
            </a:r>
            <a:r>
              <a:rPr lang="en-US" altLang="en-US" dirty="0"/>
              <a:t> </a:t>
            </a:r>
            <a:r>
              <a:rPr lang="en-US" altLang="en-US" i="1" dirty="0"/>
              <a:t/>
            </a:r>
            <a:br>
              <a:rPr lang="en-US" altLang="en-US" i="1" dirty="0"/>
            </a:br>
            <a:endParaRPr lang="en-US" altLang="en-US" i="1" dirty="0"/>
          </a:p>
          <a:p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then</a:t>
            </a:r>
            <a:r>
              <a:rPr lang="en-US" altLang="en-US" i="1" dirty="0"/>
              <a:t> 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</a:t>
            </a:r>
            <a:r>
              <a:rPr lang="en-US" altLang="en-US" dirty="0" smtClean="0"/>
              <a:t>then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+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O(max{</a:t>
            </a:r>
            <a:r>
              <a:rPr lang="en-US" altLang="en-US" i="1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), </a:t>
            </a:r>
            <a:r>
              <a:rPr lang="en-US" altLang="en-US" i="1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 smtClean="0"/>
              <a:t>)})</a:t>
            </a:r>
          </a:p>
          <a:p>
            <a:pPr lvl="1"/>
            <a:r>
              <a:rPr lang="en-US" altLang="en-US" dirty="0" smtClean="0"/>
              <a:t>See next slide for proof</a:t>
            </a:r>
          </a:p>
          <a:p>
            <a:pPr marL="457200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7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page </a:t>
            </a:r>
            <a:r>
              <a:rPr lang="en-US" dirty="0" smtClean="0"/>
              <a:t>56.</a:t>
            </a:r>
            <a:r>
              <a:rPr lang="en-US" altLang="en-US" dirty="0">
                <a:cs typeface="Times New Roman" panose="02020603050405020304" pitchFamily="18" charset="0"/>
              </a:rPr>
              <a:t/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16, 17, 18, and 19 of textbook slide deck.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 of Caution about Asymptotic 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</a:t>
            </a:r>
            <a:r>
              <a:rPr lang="en-US" dirty="0"/>
              <a:t>algorithms by their asymptotic </a:t>
            </a:r>
            <a:r>
              <a:rPr lang="en-US" dirty="0" smtClean="0"/>
              <a:t>efficiency leaves </a:t>
            </a:r>
            <a:r>
              <a:rPr lang="en-US" dirty="0"/>
              <a:t>open the possibility of an algorithm in a worse efficiency class running faster than an algorithm in a better efficiency class for inputs of realistic sizes. </a:t>
            </a:r>
            <a:endParaRPr lang="en-US" dirty="0" smtClean="0"/>
          </a:p>
          <a:p>
            <a:pPr lvl="1"/>
            <a:r>
              <a:rPr lang="en-US" dirty="0" smtClean="0"/>
              <a:t>Example: Assuming n</a:t>
            </a:r>
            <a:r>
              <a:rPr lang="en-US" baseline="30000" dirty="0" smtClean="0"/>
              <a:t>3</a:t>
            </a:r>
            <a:r>
              <a:rPr lang="en-US" dirty="0" smtClean="0"/>
              <a:t> and 10</a:t>
            </a:r>
            <a:r>
              <a:rPr lang="en-US" baseline="30000" dirty="0" smtClean="0"/>
              <a:t>6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are running times of algorithms, the </a:t>
            </a:r>
            <a:r>
              <a:rPr lang="en-US" dirty="0"/>
              <a:t>cubic algorithm will outperform the quadratic algorithm unless n exceeds 10</a:t>
            </a:r>
            <a:r>
              <a:rPr lang="en-US" baseline="30000" dirty="0"/>
              <a:t>6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such anomalies are indeed known. </a:t>
            </a:r>
            <a:endParaRPr lang="en-US" dirty="0" smtClean="0"/>
          </a:p>
          <a:p>
            <a:r>
              <a:rPr lang="en-US" dirty="0" smtClean="0"/>
              <a:t>Fortunately</a:t>
            </a:r>
            <a:r>
              <a:rPr lang="en-US" dirty="0"/>
              <a:t>, multiplicative constants usually do not differ that drastically.</a:t>
            </a:r>
          </a:p>
        </p:txBody>
      </p:sp>
    </p:spTree>
    <p:extLst>
      <p:ext uri="{BB962C8B-B14F-4D97-AF65-F5344CB8AC3E}">
        <p14:creationId xmlns:p14="http://schemas.microsoft.com/office/powerpoint/2010/main" val="23946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Plan for Analyzing the Time Efficiency of </a:t>
            </a:r>
            <a:r>
              <a:rPr lang="en-US" dirty="0" err="1" smtClean="0"/>
              <a:t>Nonrecursive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a parameter (or parameters) indicating an </a:t>
            </a:r>
            <a:r>
              <a:rPr lang="en-US" b="1" dirty="0"/>
              <a:t>input’s size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algorithm’s </a:t>
            </a:r>
            <a:r>
              <a:rPr lang="en-US" b="1" dirty="0"/>
              <a:t>basic operation</a:t>
            </a:r>
            <a:r>
              <a:rPr lang="en-US" dirty="0"/>
              <a:t>. (As a rule, it is located in the </a:t>
            </a:r>
            <a:r>
              <a:rPr lang="en-US" dirty="0" smtClean="0"/>
              <a:t>inner-most </a:t>
            </a:r>
            <a:r>
              <a:rPr lang="en-US" dirty="0"/>
              <a:t>loop.)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whether the number of times the basic operation is executed </a:t>
            </a:r>
            <a:r>
              <a:rPr lang="en-US" dirty="0" smtClean="0"/>
              <a:t>depends only </a:t>
            </a:r>
            <a:r>
              <a:rPr lang="en-US" dirty="0"/>
              <a:t>on the size of an input. If it also depends on some additional property, the worst-case, average-case, and, if necessary, best-case efficiencies have to be investigated </a:t>
            </a:r>
            <a:r>
              <a:rPr lang="en-US" dirty="0" smtClean="0"/>
              <a:t>separately.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up a </a:t>
            </a:r>
            <a:r>
              <a:rPr lang="en-US" b="1" dirty="0"/>
              <a:t>sum </a:t>
            </a:r>
            <a:r>
              <a:rPr lang="en-US" dirty="0"/>
              <a:t>expressing the number of times the algorithm’s basic operation is </a:t>
            </a:r>
            <a:r>
              <a:rPr lang="en-US" dirty="0" smtClean="0"/>
              <a:t>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standard formulas and rules of sum manipulation, either find a </a:t>
            </a:r>
            <a:r>
              <a:rPr lang="en-US" dirty="0" smtClean="0"/>
              <a:t>closed-form </a:t>
            </a:r>
            <a:r>
              <a:rPr lang="en-US" dirty="0"/>
              <a:t>formula for the count or, at the very least, establish its </a:t>
            </a:r>
            <a:r>
              <a:rPr lang="en-US" b="1" dirty="0"/>
              <a:t>order of growth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7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Useful summation formulas and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slide </a:t>
            </a:r>
            <a:r>
              <a:rPr lang="en-US" dirty="0"/>
              <a:t>21 of textbook slide </a:t>
            </a:r>
            <a:r>
              <a:rPr lang="en-US" dirty="0" smtClean="0"/>
              <a:t>deck</a:t>
            </a:r>
          </a:p>
          <a:p>
            <a:r>
              <a:rPr lang="en-US" dirty="0" smtClean="0"/>
              <a:t>See Appendix A of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dirty="0"/>
              <a:t>an </a:t>
            </a:r>
            <a:r>
              <a:rPr lang="en-US" dirty="0" smtClean="0"/>
              <a:t>Input’s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</a:t>
            </a:r>
            <a:r>
              <a:rPr lang="en-US" dirty="0"/>
              <a:t>all algorithms run longer on larger inputs.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it takes longer to sort larger arrays, multiply larger matrices, and so on.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it is logical to investigate an algorithm’s efficiency as a function of some parameter n indicating the algorithm’s input size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it will be the size of the list for problems of sorting, searching, finding the list’s smallest element, and most other problems dealing with lists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the problem of evaluating a polynomial p(x) =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+ . . . + a</a:t>
            </a:r>
            <a:r>
              <a:rPr lang="en-US" baseline="-25000" dirty="0"/>
              <a:t>0</a:t>
            </a:r>
            <a:r>
              <a:rPr lang="en-US" dirty="0"/>
              <a:t> of degree n, it will be the polynomial’s degree or the number of its coefficients, which is larger by 1 than its degree. </a:t>
            </a:r>
          </a:p>
        </p:txBody>
      </p:sp>
    </p:spTree>
    <p:extLst>
      <p:ext uri="{BB962C8B-B14F-4D97-AF65-F5344CB8AC3E}">
        <p14:creationId xmlns:p14="http://schemas.microsoft.com/office/powerpoint/2010/main" val="41940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1: Maximum element</a:t>
            </a:r>
            <a:endParaRPr lang="en-US" dirty="0"/>
          </a:p>
        </p:txBody>
      </p:sp>
      <p:pic>
        <p:nvPicPr>
          <p:cNvPr id="5" name="Content Placeholder 4" descr="2_3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5525" y="2625725"/>
            <a:ext cx="7600950" cy="318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1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Size: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Operation: Comparison – Why not assignment?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comparisons will be the same for all arrays of size n; therefore, in terms of this metric, there is no need to distinguish among the worst, average, and best cases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90" y="4544898"/>
            <a:ext cx="3571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2: Element uniqueness problem</a:t>
            </a:r>
            <a:endParaRPr lang="en-US" dirty="0"/>
          </a:p>
        </p:txBody>
      </p:sp>
      <p:pic>
        <p:nvPicPr>
          <p:cNvPr id="4" name="Picture 4" descr="2_3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300" y="2587625"/>
            <a:ext cx="8153400" cy="325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Size: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Operation: Comparison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element comparisons depends not only on n but also on whether there are equal elements in the array and, if there are, which array positions they occupy</a:t>
            </a:r>
            <a:r>
              <a:rPr lang="en-US" dirty="0" smtClean="0"/>
              <a:t>. Worst Case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Longer </a:t>
            </a:r>
            <a:r>
              <a:rPr lang="en-US" dirty="0" smtClean="0"/>
              <a:t>way: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Shorter </a:t>
            </a:r>
            <a:r>
              <a:rPr lang="en-US" dirty="0" smtClean="0"/>
              <a:t>way:   </a:t>
            </a:r>
            <a:r>
              <a:rPr lang="en-US" dirty="0" smtClean="0"/>
              <a:t>             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04" y="2480518"/>
            <a:ext cx="6972621" cy="2433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41" y="4837340"/>
            <a:ext cx="5984542" cy="98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186" y="5055527"/>
            <a:ext cx="1043207" cy="5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3: Matrix multiplication</a:t>
            </a:r>
            <a:endParaRPr lang="en-US" dirty="0"/>
          </a:p>
        </p:txBody>
      </p:sp>
      <p:pic>
        <p:nvPicPr>
          <p:cNvPr id="4" name="Picture 4" descr="2_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9466" y="2557463"/>
            <a:ext cx="8473067" cy="331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Size: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Operation: Multiplication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this count depends only on the size of the input matrices, we do not have to investigate the worst-case, average-case, and best-case efficiencies separately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6" y="4608796"/>
            <a:ext cx="5082095" cy="9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Way to analyze this algorithm: </a:t>
            </a:r>
          </a:p>
          <a:p>
            <a:pPr lvl="1"/>
            <a:r>
              <a:rPr lang="en-US" dirty="0" smtClean="0"/>
              <a:t>There are n rows and n columns in an n by n matrix.</a:t>
            </a:r>
          </a:p>
          <a:p>
            <a:pPr lvl="1"/>
            <a:r>
              <a:rPr lang="en-US" dirty="0" smtClean="0"/>
              <a:t>Multiplication of two n by n matrices is the result of the dot </a:t>
            </a:r>
            <a:r>
              <a:rPr lang="en-US" dirty="0" err="1" smtClean="0"/>
              <a:t>producting</a:t>
            </a:r>
            <a:r>
              <a:rPr lang="en-US" dirty="0" smtClean="0"/>
              <a:t> of each row into each column (n * n = n</a:t>
            </a:r>
            <a:r>
              <a:rPr lang="en-US" baseline="30000" dirty="0" smtClean="0"/>
              <a:t>2</a:t>
            </a:r>
            <a:r>
              <a:rPr lang="en-US" dirty="0" smtClean="0"/>
              <a:t>) n times (n</a:t>
            </a:r>
            <a:r>
              <a:rPr lang="en-US" baseline="30000" dirty="0" smtClean="0"/>
              <a:t>2</a:t>
            </a:r>
            <a:r>
              <a:rPr lang="en-US" dirty="0" smtClean="0"/>
              <a:t> * n = 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of Algorithm on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is the time of one multiplication on the machine in question. </a:t>
            </a:r>
            <a:endParaRPr lang="en-US" dirty="0" smtClean="0"/>
          </a:p>
          <a:p>
            <a:r>
              <a:rPr lang="en-US" dirty="0" smtClean="0"/>
              <a:t>More accurate </a:t>
            </a:r>
            <a:r>
              <a:rPr lang="en-US" dirty="0"/>
              <a:t>estimate if </a:t>
            </a:r>
            <a:r>
              <a:rPr lang="en-US" dirty="0" smtClean="0"/>
              <a:t>time </a:t>
            </a:r>
            <a:r>
              <a:rPr lang="en-US" dirty="0"/>
              <a:t>spent on the </a:t>
            </a:r>
            <a:r>
              <a:rPr lang="en-US" dirty="0" smtClean="0"/>
              <a:t>additions</a:t>
            </a:r>
            <a:r>
              <a:rPr lang="en-US" dirty="0"/>
              <a:t> </a:t>
            </a:r>
            <a:r>
              <a:rPr lang="en-US" dirty="0" smtClean="0"/>
              <a:t>is accounted for as well: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52" y="4450908"/>
            <a:ext cx="648652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52" y="2565091"/>
            <a:ext cx="28575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4:  Gaussian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Algorithm</a:t>
            </a:r>
            <a:r>
              <a:rPr lang="en-US" altLang="en-US" i="1" dirty="0"/>
              <a:t> </a:t>
            </a:r>
            <a:r>
              <a:rPr lang="en-US" altLang="en-US" i="1" dirty="0" err="1"/>
              <a:t>GaussianElimination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[0..</a:t>
            </a:r>
            <a:r>
              <a:rPr lang="en-US" altLang="en-US" i="1" dirty="0"/>
              <a:t>n</a:t>
            </a:r>
            <a:r>
              <a:rPr lang="en-US" altLang="en-US" dirty="0"/>
              <a:t>-1,0..</a:t>
            </a:r>
            <a:r>
              <a:rPr lang="en-US" altLang="en-US" i="1" dirty="0"/>
              <a:t>n</a:t>
            </a:r>
            <a:r>
              <a:rPr lang="en-US" altLang="en-US" dirty="0"/>
              <a:t>])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//Implements Gaussian elimination of an </a:t>
            </a:r>
            <a:r>
              <a:rPr lang="en-US" altLang="en-US" i="1" dirty="0"/>
              <a:t>n-</a:t>
            </a:r>
            <a:r>
              <a:rPr lang="en-US" altLang="en-US" dirty="0"/>
              <a:t>by</a:t>
            </a:r>
            <a:r>
              <a:rPr lang="en-US" altLang="en-US" i="1" dirty="0"/>
              <a:t>-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+1) matrix </a:t>
            </a:r>
            <a:r>
              <a:rPr lang="en-US" altLang="en-US" i="1" dirty="0"/>
              <a:t>A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0 to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/>
              <a:t>-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2 do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dirty="0"/>
              <a:t>for </a:t>
            </a:r>
            <a:r>
              <a:rPr lang="en-US" altLang="en-US" i="1" dirty="0"/>
              <a:t>j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+ 1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1 do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dirty="0"/>
              <a:t>for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altLang="en-US" i="1" dirty="0" err="1"/>
              <a:t>i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do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sym typeface="Symbol" panose="05050102010706020507" pitchFamily="18" charset="2"/>
              </a:rPr>
              <a:t>j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] 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sym typeface="Symbol" panose="05050102010706020507" pitchFamily="18" charset="2"/>
              </a:rPr>
              <a:t>j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  <a:r>
              <a:rPr lang="en-US" altLang="en-US" dirty="0"/>
              <a:t>-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k</a:t>
            </a:r>
            <a:r>
              <a:rPr lang="en-US" altLang="en-US" dirty="0"/>
              <a:t>] </a:t>
            </a:r>
            <a:r>
              <a:rPr lang="en-US" altLang="en-US" dirty="0">
                <a:sym typeface="Symbol" panose="05050102010706020507" pitchFamily="18" charset="2"/>
              </a:rPr>
              <a:t>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sym typeface="Symbol" panose="05050102010706020507" pitchFamily="18" charset="2"/>
              </a:rPr>
              <a:t>j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] /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]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 smtClean="0"/>
              <a:t>Find the efficiency class and a constant factor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 Input’s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situations, of course, where the choice of a parameter indicating an input size does matter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computing </a:t>
            </a:r>
            <a:r>
              <a:rPr lang="en-US" dirty="0"/>
              <a:t>the product of two n × n matrices. There are two natural measures of size for this problem.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matrix order </a:t>
            </a:r>
            <a:r>
              <a:rPr lang="en-US" dirty="0" smtClean="0"/>
              <a:t>n (</a:t>
            </a:r>
            <a:r>
              <a:rPr lang="en-US" dirty="0"/>
              <a:t>more frequently </a:t>
            </a:r>
            <a:r>
              <a:rPr lang="en-US" dirty="0" smtClean="0"/>
              <a:t>used)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total number of elements N in the matrices being multiplied. </a:t>
            </a:r>
            <a:r>
              <a:rPr lang="en-US" dirty="0" smtClean="0"/>
              <a:t>(more </a:t>
            </a:r>
            <a:r>
              <a:rPr lang="en-US" dirty="0"/>
              <a:t>general since it is applicable to matrices that are not necessarily square.) </a:t>
            </a:r>
            <a:endParaRPr lang="en-US" dirty="0" smtClean="0"/>
          </a:p>
          <a:p>
            <a:pPr lvl="2"/>
            <a:r>
              <a:rPr lang="en-US" dirty="0" smtClean="0"/>
              <a:t>Since </a:t>
            </a:r>
            <a:r>
              <a:rPr lang="en-US" dirty="0"/>
              <a:t>there is a simple formula relating these two measures, we can easily switch from one to the other, but </a:t>
            </a:r>
            <a:r>
              <a:rPr lang="en-US" dirty="0">
                <a:solidFill>
                  <a:srgbClr val="FF0000"/>
                </a:solidFill>
              </a:rPr>
              <a:t>the answer about an algorithm’s efficiency will be qualitatively different depending on which of these two measures we use </a:t>
            </a:r>
          </a:p>
        </p:txBody>
      </p:sp>
    </p:spTree>
    <p:extLst>
      <p:ext uri="{BB962C8B-B14F-4D97-AF65-F5344CB8AC3E}">
        <p14:creationId xmlns:p14="http://schemas.microsoft.com/office/powerpoint/2010/main" val="1864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In Homework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Size: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Operation: Division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this count depends only on the size of the input matrices, we do not have to investigate the worst-case, average-case, and best-case efficiencies separately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43" y="5156975"/>
            <a:ext cx="5048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68" y="5170666"/>
            <a:ext cx="1005574" cy="4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5: Counting binary digits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 smtClean="0"/>
              <a:t>Cannot be investigated the way the previous examples are.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2_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5374" y="2474923"/>
            <a:ext cx="8382000" cy="2955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Size: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Operation: Comparison (While loop condition) –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comparisons will be the same for all arrays of size n; therefore, in terms of this metric, there is no need to distinguish among the worst, average, and best cases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loop variable takes on only a few values between its lower and upper limits; therefore, we have to use an alternative way of computing the number of times the loop is executed.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the value of n is about halved on each repetition of the loop, the answer should be about log</a:t>
            </a:r>
            <a:r>
              <a:rPr lang="en-US" baseline="-25000" dirty="0"/>
              <a:t>2</a:t>
            </a:r>
            <a:r>
              <a:rPr lang="en-US" dirty="0"/>
              <a:t> n. The exact formula for the number of times the comparison n &gt; 1 will be executed is actually ⌊log</a:t>
            </a:r>
            <a:r>
              <a:rPr lang="en-US" baseline="-25000" dirty="0"/>
              <a:t>2</a:t>
            </a:r>
            <a:r>
              <a:rPr lang="en-US" dirty="0"/>
              <a:t> n⌋ + </a:t>
            </a:r>
            <a:r>
              <a:rPr lang="en-US" dirty="0" smtClean="0"/>
              <a:t>1 – the </a:t>
            </a:r>
            <a:r>
              <a:rPr lang="en-US" dirty="0"/>
              <a:t>number of bits in the binary representation of </a:t>
            </a:r>
            <a:r>
              <a:rPr lang="en-US" dirty="0" smtClean="0"/>
              <a:t>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Analysis of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on a parameter (or parameters) indicating an </a:t>
            </a:r>
            <a:r>
              <a:rPr lang="en-US" b="1" dirty="0"/>
              <a:t>input’s size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algorithm’s </a:t>
            </a:r>
            <a:r>
              <a:rPr lang="en-US" b="1" dirty="0"/>
              <a:t>basic </a:t>
            </a:r>
            <a:r>
              <a:rPr lang="en-US" b="1" dirty="0" smtClean="0"/>
              <a:t>operation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whether the number of times the basic operation is executed can vary on different inputs of the same size; if it can, the worst-case, average-case, and best-case efficiencies must be investigated separately.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up a </a:t>
            </a:r>
            <a:r>
              <a:rPr lang="en-US" b="1" dirty="0"/>
              <a:t>recurrence relation</a:t>
            </a:r>
            <a:r>
              <a:rPr lang="en-US" dirty="0"/>
              <a:t>, with an appropriate initial condition, for the number of times the basic operation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Solve </a:t>
            </a:r>
            <a:r>
              <a:rPr lang="en-US" dirty="0"/>
              <a:t>the recurrence or, at least, ascertain the </a:t>
            </a:r>
            <a:r>
              <a:rPr lang="en-US" b="1" dirty="0"/>
              <a:t>order of growth </a:t>
            </a:r>
            <a:r>
              <a:rPr lang="en-US" dirty="0"/>
              <a:t>of its solution.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Recursive evaluation of </a:t>
            </a:r>
            <a:r>
              <a:rPr lang="en-US" altLang="en-US" i="1"/>
              <a:t>n</a:t>
            </a:r>
            <a:r>
              <a:rPr lang="en-US" altLang="en-US"/>
              <a:t>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Definition:</a:t>
            </a:r>
            <a:r>
              <a:rPr lang="en-US" altLang="en-US" i="1" dirty="0"/>
              <a:t> n </a:t>
            </a:r>
            <a:r>
              <a:rPr lang="en-US" altLang="en-US" dirty="0"/>
              <a:t>! = 1 </a:t>
            </a:r>
            <a:r>
              <a:rPr lang="en-US" altLang="en-US" dirty="0">
                <a:sym typeface="Symbol" panose="05050102010706020507" pitchFamily="18" charset="2"/>
              </a:rPr>
              <a:t></a:t>
            </a:r>
            <a:r>
              <a:rPr lang="en-US" altLang="en-US" dirty="0"/>
              <a:t> 2 </a:t>
            </a:r>
            <a:r>
              <a:rPr lang="en-US" altLang="en-US" dirty="0">
                <a:sym typeface="Symbol" panose="05050102010706020507" pitchFamily="18" charset="2"/>
              </a:rPr>
              <a:t></a:t>
            </a:r>
            <a:r>
              <a:rPr lang="en-US" altLang="en-US" i="1" dirty="0"/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 </a:t>
            </a:r>
            <a:r>
              <a:rPr lang="en-US" altLang="en-US" dirty="0"/>
              <a:t>(</a:t>
            </a:r>
            <a:r>
              <a:rPr lang="en-US" altLang="en-US" i="1" dirty="0"/>
              <a:t>n-</a:t>
            </a:r>
            <a:r>
              <a:rPr lang="en-US" altLang="en-US" dirty="0"/>
              <a:t>1) </a:t>
            </a:r>
            <a:r>
              <a:rPr lang="en-US" altLang="en-US" dirty="0">
                <a:sym typeface="Symbol" panose="05050102010706020507" pitchFamily="18" charset="2"/>
              </a:rPr>
              <a:t>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 for </a:t>
            </a:r>
            <a:r>
              <a:rPr lang="en-US" altLang="en-US" i="1" dirty="0"/>
              <a:t>n </a:t>
            </a:r>
            <a:r>
              <a:rPr lang="en-US" altLang="en-US" i="1" dirty="0">
                <a:cs typeface="Times New Roman" panose="02020603050405020304" pitchFamily="18" charset="0"/>
              </a:rPr>
              <a:t>≥ </a:t>
            </a:r>
            <a:r>
              <a:rPr lang="en-US" altLang="en-US" dirty="0">
                <a:cs typeface="Times New Roman" panose="02020603050405020304" pitchFamily="18" charset="0"/>
              </a:rPr>
              <a:t>1  and  0! = 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Recursive </a:t>
            </a:r>
            <a:r>
              <a:rPr lang="en-US" altLang="en-US" dirty="0"/>
              <a:t>definition of </a:t>
            </a:r>
            <a:r>
              <a:rPr lang="en-US" altLang="en-US" i="1" dirty="0"/>
              <a:t>n</a:t>
            </a:r>
            <a:r>
              <a:rPr lang="en-US" altLang="en-US" dirty="0"/>
              <a:t>!: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n-</a:t>
            </a:r>
            <a:r>
              <a:rPr lang="en-US" altLang="en-US" dirty="0"/>
              <a:t>1) </a:t>
            </a:r>
            <a:r>
              <a:rPr lang="en-US" altLang="en-US" dirty="0">
                <a:sym typeface="Symbol" panose="05050102010706020507" pitchFamily="18" charset="2"/>
              </a:rPr>
              <a:t>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 for </a:t>
            </a:r>
            <a:r>
              <a:rPr lang="en-US" altLang="en-US" i="1" dirty="0"/>
              <a:t>n </a:t>
            </a:r>
            <a:r>
              <a:rPr lang="en-US" altLang="en-US" i="1" dirty="0">
                <a:cs typeface="Times New Roman" panose="02020603050405020304" pitchFamily="18" charset="0"/>
              </a:rPr>
              <a:t>≥ </a:t>
            </a:r>
            <a:r>
              <a:rPr lang="en-US" altLang="en-US" dirty="0">
                <a:cs typeface="Times New Roman" panose="02020603050405020304" pitchFamily="18" charset="0"/>
              </a:rPr>
              <a:t>1 </a:t>
            </a:r>
            <a:r>
              <a:rPr lang="en-US" altLang="en-US" dirty="0" smtClean="0">
                <a:cs typeface="Times New Roman" panose="02020603050405020304" pitchFamily="18" charset="0"/>
              </a:rPr>
              <a:t>and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dirty="0" smtClean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 = 1</a:t>
            </a:r>
            <a:endParaRPr lang="en-US" altLang="en-US" u="sng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													Input Size: 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													Basic </a:t>
            </a:r>
            <a:r>
              <a:rPr lang="en-US" altLang="en-US" dirty="0"/>
              <a:t>operation</a:t>
            </a:r>
            <a:r>
              <a:rPr lang="en-US" altLang="en-US" dirty="0" smtClean="0"/>
              <a:t>: Multiplication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													Recurrence </a:t>
            </a:r>
            <a:r>
              <a:rPr lang="en-US" altLang="en-US" dirty="0"/>
              <a:t>relation</a:t>
            </a:r>
            <a:r>
              <a:rPr lang="en-US" altLang="en-US" dirty="0" smtClean="0"/>
              <a:t>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								M(n) = M(n – 1) + 1         for n &gt; 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														to compute    to multiply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														   F(n – 1)      F(n – 1) by n</a:t>
            </a:r>
            <a:endParaRPr lang="en-US" altLang="en-US" sz="1600" dirty="0"/>
          </a:p>
          <a:p>
            <a:endParaRPr lang="en-US" dirty="0"/>
          </a:p>
        </p:txBody>
      </p:sp>
      <p:pic>
        <p:nvPicPr>
          <p:cNvPr id="4" name="Picture 4" descr="2_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1" y="3524780"/>
            <a:ext cx="4724400" cy="235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9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Solving recurrence for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number </a:t>
            </a:r>
            <a:r>
              <a:rPr lang="en-US" altLang="en-US" dirty="0"/>
              <a:t>of </a:t>
            </a:r>
            <a:r>
              <a:rPr lang="en-US" altLang="en-US" dirty="0" smtClean="0"/>
              <a:t>multiplications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M(</a:t>
            </a:r>
            <a:r>
              <a:rPr lang="en-US" altLang="en-US" i="1" dirty="0"/>
              <a:t>n</a:t>
            </a:r>
            <a:r>
              <a:rPr lang="en-US" altLang="en-US" dirty="0"/>
              <a:t>) = </a:t>
            </a:r>
            <a:r>
              <a:rPr lang="en-US" altLang="en-US" dirty="0" smtClean="0"/>
              <a:t>M(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- 1</a:t>
            </a:r>
            <a:r>
              <a:rPr lang="en-US" altLang="en-US" dirty="0"/>
              <a:t>) + 1,  </a:t>
            </a:r>
            <a:r>
              <a:rPr lang="en-US" altLang="en-US" dirty="0" smtClean="0"/>
              <a:t>M(0) </a:t>
            </a:r>
            <a:r>
              <a:rPr lang="en-US" altLang="en-US" dirty="0"/>
              <a:t>= </a:t>
            </a:r>
            <a:r>
              <a:rPr lang="en-US" altLang="en-US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441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2: The Tower of Hanoi Puzzle</a:t>
            </a:r>
            <a:endParaRPr lang="en-US" dirty="0"/>
          </a:p>
        </p:txBody>
      </p:sp>
      <p:pic>
        <p:nvPicPr>
          <p:cNvPr id="4" name="Picture 4" descr="Fig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03" y="2572020"/>
            <a:ext cx="9710081" cy="25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2: The Tower of Hanoi Puzzle</a:t>
            </a:r>
            <a:endParaRPr lang="en-US" dirty="0"/>
          </a:p>
        </p:txBody>
      </p:sp>
      <p:pic>
        <p:nvPicPr>
          <p:cNvPr id="4" name="Picture 5" descr="Fig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9" y="2641338"/>
            <a:ext cx="9976062" cy="27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1495" y="5365871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 smtClean="0"/>
              <a:t>Recurrence for number of moves: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1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recurrence for number of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M(</a:t>
            </a:r>
            <a:r>
              <a:rPr lang="en-US" altLang="en-US" i="1" dirty="0"/>
              <a:t>n</a:t>
            </a:r>
            <a:r>
              <a:rPr lang="en-US" altLang="en-US" dirty="0"/>
              <a:t>) = 2M(</a:t>
            </a:r>
            <a:r>
              <a:rPr lang="en-US" altLang="en-US" i="1" dirty="0"/>
              <a:t>n</a:t>
            </a:r>
            <a:r>
              <a:rPr lang="en-US" altLang="en-US" dirty="0"/>
              <a:t>-1) + 1,  M(1)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Recursion Tree is a visualization of what happens when a recurrence is iterated.</a:t>
            </a:r>
          </a:p>
          <a:p>
            <a:r>
              <a:rPr lang="en-US" dirty="0" smtClean="0"/>
              <a:t>When </a:t>
            </a:r>
            <a:r>
              <a:rPr lang="en-US" dirty="0"/>
              <a:t>a recursive algorithm makes more than a single call to itself, it can be useful for analysis purposes to construct a tree of its recursive calls.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tree, nodes correspond to recursive calls, and we can label them with the value of the parameter (</a:t>
            </a:r>
            <a:r>
              <a:rPr lang="en-US" dirty="0" smtClean="0"/>
              <a:t>or parameters</a:t>
            </a:r>
            <a:r>
              <a:rPr lang="en-US" dirty="0"/>
              <a:t>) of the calls</a:t>
            </a:r>
            <a:r>
              <a:rPr lang="en-US" dirty="0" smtClean="0"/>
              <a:t>.</a:t>
            </a:r>
          </a:p>
          <a:p>
            <a:r>
              <a:rPr lang="en-US" dirty="0"/>
              <a:t>By counting the number of nodes in the tree, we can get the total number of calls made by the </a:t>
            </a:r>
            <a:r>
              <a:rPr lang="en-US" dirty="0" smtClean="0"/>
              <a:t>algorithm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 Input’s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choice of an appropriate size metric can be influenced by operations of the algorithm in question.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how should we measure an input’s size for a spell-checking algorithm?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algorithm examines individual characters of its input, we should measure the size by the number of characters;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works by processing words, we should count their number in the input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Tree of calls for the Tower of Hanoi Puzzle</a:t>
            </a:r>
            <a:endParaRPr lang="en-US" dirty="0"/>
          </a:p>
        </p:txBody>
      </p:sp>
      <p:pic>
        <p:nvPicPr>
          <p:cNvPr id="4" name="Picture 5" descr="Fig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3" y="2524035"/>
            <a:ext cx="8770252" cy="21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59" y="4785185"/>
            <a:ext cx="7164080" cy="11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3: Counting #bits</a:t>
            </a:r>
            <a:endParaRPr lang="en-US" dirty="0"/>
          </a:p>
        </p:txBody>
      </p:sp>
      <p:pic>
        <p:nvPicPr>
          <p:cNvPr id="5" name="Picture 4" descr="2_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535264"/>
            <a:ext cx="8686800" cy="1987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additions made in computing </a:t>
            </a:r>
            <a:r>
              <a:rPr lang="en-US" dirty="0" err="1"/>
              <a:t>BinRec</a:t>
            </a:r>
            <a:r>
              <a:rPr lang="en-US" dirty="0"/>
              <a:t>(⌊n/2⌋) is A(⌊n/2⌋), plus one more addition is made by the algorithm to increase the returned </a:t>
            </a:r>
            <a:r>
              <a:rPr lang="en-US" dirty="0" smtClean="0"/>
              <a:t>value </a:t>
            </a:r>
            <a:r>
              <a:rPr lang="en-US" dirty="0"/>
              <a:t>by 1. This leads to the </a:t>
            </a:r>
            <a:r>
              <a:rPr lang="en-US" dirty="0" smtClean="0"/>
              <a:t>recurrence: A(n</a:t>
            </a:r>
            <a:r>
              <a:rPr lang="en-US" dirty="0"/>
              <a:t>) = A(⌊n/2⌋) + 1	for n &gt; 1.	</a:t>
            </a:r>
            <a:endParaRPr lang="en-US" dirty="0" smtClean="0"/>
          </a:p>
          <a:p>
            <a:r>
              <a:rPr lang="en-US" dirty="0"/>
              <a:t>Since the recursive calls end when n is equal to 1 and there are no additions </a:t>
            </a:r>
            <a:r>
              <a:rPr lang="en-US" dirty="0" smtClean="0"/>
              <a:t>made then</a:t>
            </a:r>
            <a:r>
              <a:rPr lang="en-US" dirty="0"/>
              <a:t>, the initial condition </a:t>
            </a:r>
            <a:r>
              <a:rPr lang="en-US" dirty="0" smtClean="0"/>
              <a:t>is: A(1</a:t>
            </a:r>
            <a:r>
              <a:rPr lang="en-US" dirty="0"/>
              <a:t>) = 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presence of ⌊n/2⌋ in the function’s argument makes the method of </a:t>
            </a:r>
            <a:r>
              <a:rPr lang="en-US" dirty="0" smtClean="0"/>
              <a:t>back-ward </a:t>
            </a:r>
            <a:r>
              <a:rPr lang="en-US" dirty="0"/>
              <a:t>substitutions stumble on values of n that are not powers of 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standard approach to solving such a recurrence is to solve it only for n = 2</a:t>
            </a:r>
            <a:r>
              <a:rPr lang="en-US" baseline="30000" dirty="0"/>
              <a:t>k</a:t>
            </a:r>
            <a:r>
              <a:rPr lang="en-US" dirty="0"/>
              <a:t> and then take advantage of the theorem called the </a:t>
            </a:r>
            <a:r>
              <a:rPr lang="en-US" b="1" dirty="0"/>
              <a:t>smoothness rule  </a:t>
            </a:r>
            <a:r>
              <a:rPr lang="en-US" dirty="0" smtClean="0"/>
              <a:t>which claims </a:t>
            </a:r>
            <a:r>
              <a:rPr lang="en-US" dirty="0"/>
              <a:t>that under very broad assumptions the order of growth observed for n = 2</a:t>
            </a:r>
            <a:r>
              <a:rPr lang="en-US" baseline="30000" dirty="0"/>
              <a:t>k</a:t>
            </a:r>
            <a:r>
              <a:rPr lang="en-US" dirty="0"/>
              <a:t> gives a correct answer about the order of growth for all values of n. </a:t>
            </a:r>
          </a:p>
        </p:txBody>
      </p:sp>
    </p:spTree>
    <p:extLst>
      <p:ext uri="{BB962C8B-B14F-4D97-AF65-F5344CB8AC3E}">
        <p14:creationId xmlns:p14="http://schemas.microsoft.com/office/powerpoint/2010/main" val="1482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Plan for the Empirical </a:t>
            </a: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Algorithm Time </a:t>
            </a: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experiment’s purpose.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the efficiency metric M to be measured and the measurement </a:t>
            </a:r>
            <a:r>
              <a:rPr lang="en-US" dirty="0" smtClean="0"/>
              <a:t>unit(an </a:t>
            </a:r>
            <a:r>
              <a:rPr lang="en-US" dirty="0"/>
              <a:t>operation count vs. a time unit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characteristics of the input sample (its range, size, and so on).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a program implementing the algorithm (or algorithms) for the </a:t>
            </a:r>
            <a:r>
              <a:rPr lang="en-US" dirty="0" smtClean="0"/>
              <a:t>experimentation.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sample of inputs.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the algorithm (or algorithms) on the sample’s inputs and record the data observed.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the data obtained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measure time efficiency: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a counter (or counters) into a program implementing the algorithm to count the number of times the algorithm’s basic operation is executed.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the program implementing the algorithm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a system’s command, such as the time command in UNIX.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asking for the system time right before the fragment’s start (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dirty="0"/>
              <a:t> ) and just after its completion (</a:t>
            </a:r>
            <a:r>
              <a:rPr lang="en-US" dirty="0" err="1"/>
              <a:t>t</a:t>
            </a:r>
            <a:r>
              <a:rPr lang="en-US" baseline="-25000" dirty="0" err="1"/>
              <a:t>finish</a:t>
            </a:r>
            <a:r>
              <a:rPr lang="en-US" dirty="0"/>
              <a:t>), and then computing the difference between the </a:t>
            </a:r>
            <a:r>
              <a:rPr lang="en-US" dirty="0" smtClean="0"/>
              <a:t>two(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finish</a:t>
            </a:r>
            <a:r>
              <a:rPr lang="en-US" baseline="-25000" dirty="0" smtClean="0"/>
              <a:t> </a:t>
            </a:r>
            <a:r>
              <a:rPr lang="en-US" dirty="0" smtClean="0"/>
              <a:t>−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start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C and C++, you can use the clock() function and </a:t>
            </a:r>
            <a:r>
              <a:rPr lang="en-US" dirty="0"/>
              <a:t>in Java, the </a:t>
            </a:r>
            <a:r>
              <a:rPr lang="en-US" dirty="0" err="1" smtClean="0"/>
              <a:t>currentTimeMillis</a:t>
            </a:r>
            <a:r>
              <a:rPr lang="en-US" dirty="0"/>
              <a:t>() method </a:t>
            </a:r>
            <a:r>
              <a:rPr lang="en-US" dirty="0" smtClean="0"/>
              <a:t>of </a:t>
            </a:r>
            <a:r>
              <a:rPr lang="en-US" dirty="0"/>
              <a:t>the System </a:t>
            </a:r>
            <a:r>
              <a:rPr lang="en-US" dirty="0" smtClean="0"/>
              <a:t>class.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</a:t>
            </a:r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S</a:t>
            </a:r>
            <a:r>
              <a:rPr lang="en-US" dirty="0" smtClean="0"/>
              <a:t>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system’s time is typically not very accurate, </a:t>
            </a:r>
            <a:r>
              <a:rPr lang="en-US" dirty="0" smtClean="0"/>
              <a:t>and you </a:t>
            </a:r>
            <a:r>
              <a:rPr lang="en-US" dirty="0"/>
              <a:t>might get somewhat different results on repeated runs of the same program on the same inputs. </a:t>
            </a:r>
            <a:endParaRPr lang="en-US" dirty="0" smtClean="0"/>
          </a:p>
          <a:p>
            <a:pPr lvl="1"/>
            <a:r>
              <a:rPr lang="en-US" u="sng" dirty="0" smtClean="0"/>
              <a:t>Remedy</a:t>
            </a:r>
            <a:r>
              <a:rPr lang="en-US" dirty="0" smtClean="0"/>
              <a:t>: make </a:t>
            </a:r>
            <a:r>
              <a:rPr lang="en-US" dirty="0"/>
              <a:t>several such measurements and then take their average (or the median) as the sample’s observation point.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</a:t>
            </a:r>
            <a:r>
              <a:rPr lang="en-US" dirty="0"/>
              <a:t>the high speed of modern </a:t>
            </a:r>
            <a:r>
              <a:rPr lang="en-US" dirty="0" smtClean="0"/>
              <a:t>computers</a:t>
            </a:r>
            <a:r>
              <a:rPr lang="en-US" dirty="0"/>
              <a:t>, the running time may fail to register at all and be reported as zero</a:t>
            </a:r>
            <a:r>
              <a:rPr lang="en-US" dirty="0" smtClean="0"/>
              <a:t>. </a:t>
            </a:r>
          </a:p>
          <a:p>
            <a:pPr lvl="1"/>
            <a:r>
              <a:rPr lang="en-US" u="sng" dirty="0" smtClean="0"/>
              <a:t>Remedy</a:t>
            </a:r>
            <a:r>
              <a:rPr lang="en-US" dirty="0" smtClean="0"/>
              <a:t>: </a:t>
            </a:r>
            <a:r>
              <a:rPr lang="en-US" dirty="0"/>
              <a:t>run the program in an extra loop many times, measure the total running time, and then divide it by the number of the loop’s repetitions.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a computer running under a time-sharing system such as UNIX, the reported time may include the time spent by the CPU on other </a:t>
            </a:r>
            <a:r>
              <a:rPr lang="en-US" dirty="0" smtClean="0"/>
              <a:t>programs as well as context switching. </a:t>
            </a:r>
          </a:p>
          <a:p>
            <a:pPr lvl="1"/>
            <a:r>
              <a:rPr lang="en-US" u="sng" dirty="0" smtClean="0"/>
              <a:t>Remedy</a:t>
            </a:r>
            <a:r>
              <a:rPr lang="en-US" dirty="0"/>
              <a:t>:  ask the system for the time </a:t>
            </a:r>
            <a:r>
              <a:rPr lang="en-US" dirty="0" smtClean="0"/>
              <a:t>devoted to your </a:t>
            </a:r>
            <a:r>
              <a:rPr lang="en-US" dirty="0"/>
              <a:t>program. </a:t>
            </a:r>
            <a:r>
              <a:rPr lang="en-US" dirty="0" smtClean="0"/>
              <a:t>(For example, in </a:t>
            </a:r>
            <a:r>
              <a:rPr lang="en-US" dirty="0"/>
              <a:t>UNIX, this time is called the “user time,” and it is automatically provided by the time </a:t>
            </a:r>
            <a:r>
              <a:rPr lang="en-US" dirty="0" smtClean="0"/>
              <a:t>command.)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40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dirty="0"/>
              <a:t>time spent on different segments of a program </a:t>
            </a:r>
            <a:r>
              <a:rPr lang="en-US" dirty="0" smtClean="0"/>
              <a:t>is called profiling.</a:t>
            </a:r>
          </a:p>
          <a:p>
            <a:r>
              <a:rPr lang="en-US" dirty="0" smtClean="0"/>
              <a:t>Why should we profile our program?</a:t>
            </a:r>
            <a:endParaRPr lang="en-US" dirty="0"/>
          </a:p>
          <a:p>
            <a:pPr lvl="1"/>
            <a:r>
              <a:rPr lang="en-US" dirty="0" smtClean="0"/>
              <a:t>Profiling can </a:t>
            </a:r>
            <a:r>
              <a:rPr lang="en-US" dirty="0"/>
              <a:t>pinpoint a bottleneck in the program’s performance that can be missed by an abstract deliberation about the </a:t>
            </a:r>
            <a:r>
              <a:rPr lang="en-US" dirty="0" smtClean="0"/>
              <a:t>algorithm’s </a:t>
            </a:r>
            <a:r>
              <a:rPr lang="en-US" dirty="0"/>
              <a:t>basic operation.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8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Whether you decide to measure the efficiency by basic operation counting or by time clocking, you will need to decide on a sample of inputs for the experiment:</a:t>
            </a:r>
          </a:p>
          <a:p>
            <a:pPr lvl="1"/>
            <a:r>
              <a:rPr lang="en-US" dirty="0"/>
              <a:t>It is sensible to start with a relatively small sample and increase it later if necessary</a:t>
            </a:r>
          </a:p>
          <a:p>
            <a:pPr lvl="1"/>
            <a:r>
              <a:rPr lang="en-US" dirty="0"/>
              <a:t>The range of instance sizes is typically neither trivially small nor excessively large, and </a:t>
            </a:r>
          </a:p>
          <a:p>
            <a:pPr lvl="1"/>
            <a:r>
              <a:rPr lang="en-US" dirty="0"/>
              <a:t>A procedure for generating instances in the range</a:t>
            </a:r>
          </a:p>
          <a:p>
            <a:pPr lvl="2"/>
            <a:r>
              <a:rPr lang="en-US" dirty="0"/>
              <a:t>The instance sizes can either adhere to some pattern (e.g., 1000, 2000, 3000, …) or </a:t>
            </a:r>
          </a:p>
          <a:p>
            <a:pPr lvl="2"/>
            <a:r>
              <a:rPr lang="en-US" dirty="0"/>
              <a:t>generated randomly within the range </a:t>
            </a:r>
            <a:r>
              <a:rPr lang="en-US" dirty="0" smtClean="0"/>
              <a:t>chosen but make sure it includes even, odd, prime, single digit, double digit, triple digit, etc.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4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 Input’s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about measuring the input size for algorithms solving problems such as checking primality of a positive integer n?</a:t>
            </a:r>
          </a:p>
          <a:p>
            <a:pPr lvl="2"/>
            <a:r>
              <a:rPr lang="en-US" dirty="0"/>
              <a:t>Here the input is just one number, and it is this number’s magnitude that determines the </a:t>
            </a:r>
            <a:r>
              <a:rPr lang="en-US" dirty="0" smtClean="0"/>
              <a:t>input size.</a:t>
            </a:r>
          </a:p>
          <a:p>
            <a:pPr lvl="2"/>
            <a:r>
              <a:rPr lang="en-US" dirty="0"/>
              <a:t>In such situations, it is preferable to measure size by the number b of bits in the n’s binary </a:t>
            </a:r>
            <a:r>
              <a:rPr lang="en-US" dirty="0" smtClean="0"/>
              <a:t>representation: b = ⌊log</a:t>
            </a:r>
            <a:r>
              <a:rPr lang="en-US" baseline="-25000" dirty="0" smtClean="0"/>
              <a:t>2</a:t>
            </a:r>
            <a:r>
              <a:rPr lang="en-US" dirty="0" smtClean="0"/>
              <a:t> n⌋ + 1.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empirical data obtained as the result of an experiment need to be recorded and then presented </a:t>
            </a:r>
            <a:r>
              <a:rPr lang="en-US" dirty="0" smtClean="0"/>
              <a:t>for </a:t>
            </a:r>
            <a:r>
              <a:rPr lang="en-US" dirty="0"/>
              <a:t>analysis. Data can be presented </a:t>
            </a:r>
            <a:endParaRPr lang="en-US" dirty="0" smtClean="0"/>
          </a:p>
          <a:p>
            <a:pPr lvl="1"/>
            <a:r>
              <a:rPr lang="en-US" dirty="0" smtClean="0"/>
              <a:t>numerically </a:t>
            </a:r>
            <a:r>
              <a:rPr lang="en-US" dirty="0"/>
              <a:t>in a table or </a:t>
            </a:r>
            <a:endParaRPr lang="en-US" dirty="0" smtClean="0"/>
          </a:p>
          <a:p>
            <a:pPr lvl="1"/>
            <a:r>
              <a:rPr lang="en-US" dirty="0" smtClean="0"/>
              <a:t>graphically </a:t>
            </a:r>
            <a:r>
              <a:rPr lang="en-US" dirty="0"/>
              <a:t>in a scatterplot, i.e., by points in a Cartesian coordinate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/>
              <a:t>methods </a:t>
            </a:r>
            <a:r>
              <a:rPr lang="en-US" dirty="0" smtClean="0"/>
              <a:t>have </a:t>
            </a:r>
            <a:r>
              <a:rPr lang="en-US" dirty="0"/>
              <a:t>their unique strengths and </a:t>
            </a:r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principal advantage of tabulated data lies in the opportunity to </a:t>
            </a:r>
            <a:r>
              <a:rPr lang="en-US" dirty="0" smtClean="0"/>
              <a:t>manipulate </a:t>
            </a:r>
            <a:r>
              <a:rPr lang="en-US" dirty="0"/>
              <a:t>it </a:t>
            </a:r>
            <a:r>
              <a:rPr lang="en-US" dirty="0" smtClean="0"/>
              <a:t>easily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form of a scatterplot </a:t>
            </a:r>
            <a:r>
              <a:rPr lang="en-US" dirty="0" smtClean="0"/>
              <a:t>helps </a:t>
            </a:r>
            <a:r>
              <a:rPr lang="en-US" dirty="0"/>
              <a:t>in ascertaining the algorithm’s probable efficiency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7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74909"/>
            <a:ext cx="6094206" cy="2456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08" y="2669392"/>
            <a:ext cx="3246955" cy="24616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2" y="5286043"/>
            <a:ext cx="846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Logarithmic</a:t>
            </a:r>
            <a:r>
              <a:rPr lang="en-US" dirty="0"/>
              <a:t>. </a:t>
            </a:r>
            <a:r>
              <a:rPr lang="en-US" dirty="0" smtClean="0"/>
              <a:t>                                      Linear</a:t>
            </a:r>
            <a:r>
              <a:rPr lang="en-US" dirty="0"/>
              <a:t>. </a:t>
            </a:r>
            <a:r>
              <a:rPr lang="en-US" dirty="0" smtClean="0"/>
              <a:t>                                     </a:t>
            </a:r>
            <a:r>
              <a:rPr lang="en-US" dirty="0"/>
              <a:t> </a:t>
            </a:r>
            <a:r>
              <a:rPr lang="en-US" dirty="0" smtClean="0"/>
              <a:t> Quadratic.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456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 </a:t>
            </a:r>
            <a:r>
              <a:rPr lang="en-US" dirty="0"/>
              <a:t>of the </a:t>
            </a:r>
            <a:r>
              <a:rPr lang="en-US" dirty="0" smtClean="0"/>
              <a:t>Empirical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of the algorithm’s performance </a:t>
            </a:r>
            <a:r>
              <a:rPr lang="en-US" dirty="0"/>
              <a:t>on an instance not included in the experiment sample.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</a:t>
            </a:r>
            <a:r>
              <a:rPr lang="en-US" dirty="0" smtClean="0"/>
              <a:t>we </a:t>
            </a:r>
            <a:r>
              <a:rPr lang="en-US" dirty="0"/>
              <a:t>observe that the ratios M(n)/g(n) are close to some constant c for the sample instances, it could be sensible to approximate M(n) by the </a:t>
            </a:r>
            <a:r>
              <a:rPr lang="en-US" dirty="0" smtClean="0"/>
              <a:t>product </a:t>
            </a:r>
            <a:r>
              <a:rPr lang="en-US" dirty="0"/>
              <a:t>cg(n) for other instances, too.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should be </a:t>
            </a:r>
            <a:r>
              <a:rPr lang="en-US" dirty="0" smtClean="0"/>
              <a:t>used </a:t>
            </a:r>
            <a:r>
              <a:rPr lang="en-US" dirty="0"/>
              <a:t>with values within the sample </a:t>
            </a:r>
            <a:r>
              <a:rPr lang="en-US" dirty="0" smtClean="0"/>
              <a:t>range (interpolation) and not </a:t>
            </a:r>
            <a:r>
              <a:rPr lang="en-US" dirty="0"/>
              <a:t>for values of n outside the sample </a:t>
            </a:r>
            <a:r>
              <a:rPr lang="en-US" dirty="0" smtClean="0"/>
              <a:t>range (extrapolation)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3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use of images to convey some useful information about algorithms</a:t>
            </a:r>
            <a:r>
              <a:rPr lang="en-US" dirty="0" smtClean="0"/>
              <a:t>.</a:t>
            </a:r>
          </a:p>
          <a:p>
            <a:r>
              <a:rPr lang="en-US" dirty="0"/>
              <a:t>That information can be a visual illustration of an algorithm’s operation, of </a:t>
            </a:r>
            <a:r>
              <a:rPr lang="en-US"/>
              <a:t>its </a:t>
            </a:r>
            <a:r>
              <a:rPr lang="en-US" smtClean="0"/>
              <a:t>performance </a:t>
            </a:r>
            <a:r>
              <a:rPr lang="en-US" dirty="0"/>
              <a:t>on different kinds of inputs, or of its execution speed versus that of other algorithms for the same problem</a:t>
            </a:r>
            <a:r>
              <a:rPr lang="en-US" dirty="0" smtClean="0"/>
              <a:t>.</a:t>
            </a:r>
          </a:p>
          <a:p>
            <a:r>
              <a:rPr lang="en-US" dirty="0"/>
              <a:t>There are two principal variations of algorithm visualization:</a:t>
            </a:r>
          </a:p>
          <a:p>
            <a:pPr lvl="1"/>
            <a:r>
              <a:rPr lang="en-US" dirty="0"/>
              <a:t>Static algorithm visualization 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algorithm visualization, also called algorithm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for measuring </a:t>
            </a:r>
            <a:r>
              <a:rPr lang="en-US" dirty="0"/>
              <a:t>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Simply </a:t>
            </a:r>
            <a:r>
              <a:rPr lang="en-US" dirty="0"/>
              <a:t>use some standard unit of time measurement—a second, or millisecond, and so on—to measure the running time of a program </a:t>
            </a:r>
            <a:r>
              <a:rPr lang="en-US" dirty="0" smtClean="0"/>
              <a:t>implementing </a:t>
            </a:r>
            <a:r>
              <a:rPr lang="en-US" dirty="0"/>
              <a:t>the algorithm. </a:t>
            </a:r>
            <a:endParaRPr lang="en-US" dirty="0" smtClean="0"/>
          </a:p>
          <a:p>
            <a:pPr lvl="1"/>
            <a:r>
              <a:rPr lang="en-US" dirty="0" smtClean="0"/>
              <a:t>Drawbacks: </a:t>
            </a:r>
          </a:p>
          <a:p>
            <a:pPr lvl="2"/>
            <a:r>
              <a:rPr lang="en-US" dirty="0"/>
              <a:t>dependence on the speed of a particular computer, </a:t>
            </a:r>
            <a:endParaRPr lang="en-US" dirty="0" smtClean="0"/>
          </a:p>
          <a:p>
            <a:pPr lvl="2"/>
            <a:r>
              <a:rPr lang="en-US" dirty="0" smtClean="0"/>
              <a:t>dependence </a:t>
            </a:r>
            <a:r>
              <a:rPr lang="en-US" dirty="0"/>
              <a:t>on the quality of a program implementing the algorithm and of the compiler used in generating the machine code,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difficulty of clocking the actual running time of the </a:t>
            </a:r>
            <a:r>
              <a:rPr lang="en-US" dirty="0" smtClean="0"/>
              <a:t>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for measuring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Counting </a:t>
            </a:r>
            <a:r>
              <a:rPr lang="en-US" dirty="0"/>
              <a:t>the number of times each of the algorithm’s operations is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Drawbacks:</a:t>
            </a:r>
          </a:p>
          <a:p>
            <a:pPr lvl="2"/>
            <a:r>
              <a:rPr lang="en-US" dirty="0"/>
              <a:t> excessively </a:t>
            </a:r>
            <a:r>
              <a:rPr lang="en-US" dirty="0" smtClean="0"/>
              <a:t>difficult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usually </a:t>
            </a:r>
            <a:r>
              <a:rPr lang="en-US" dirty="0" smtClean="0"/>
              <a:t>unnecessary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14706</TotalTime>
  <Words>4329</Words>
  <Application>Microsoft Office PowerPoint</Application>
  <PresentationFormat>Widescreen</PresentationFormat>
  <Paragraphs>310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Garamond</vt:lpstr>
      <vt:lpstr>Monotype Sorts</vt:lpstr>
      <vt:lpstr>Symbol</vt:lpstr>
      <vt:lpstr>Times New Roman</vt:lpstr>
      <vt:lpstr>Wingdings</vt:lpstr>
      <vt:lpstr>Organic</vt:lpstr>
      <vt:lpstr>Algorithms: Analysis</vt:lpstr>
      <vt:lpstr>Analysis</vt:lpstr>
      <vt:lpstr>The Analysis Framework</vt:lpstr>
      <vt:lpstr>Measuring an Input’s Size</vt:lpstr>
      <vt:lpstr>Measuring an Input’s Size</vt:lpstr>
      <vt:lpstr>Measuring an Input’s Size</vt:lpstr>
      <vt:lpstr>Measuring an Input’s Size</vt:lpstr>
      <vt:lpstr>Units for measuring Running Time</vt:lpstr>
      <vt:lpstr>Units for measuring Running Time</vt:lpstr>
      <vt:lpstr>Units for measuring Running Time</vt:lpstr>
      <vt:lpstr>Framework for the analysis of  an algorithm’s time efficiency</vt:lpstr>
      <vt:lpstr>Framework for the analysis of  an algorithm’s time efficiency</vt:lpstr>
      <vt:lpstr>Framework for the analysis of  an algorithm’s time efficiency</vt:lpstr>
      <vt:lpstr>Order of Growth</vt:lpstr>
      <vt:lpstr>Order of Growth</vt:lpstr>
      <vt:lpstr>Note about Logarithmic Analysis</vt:lpstr>
      <vt:lpstr>Note about Exponential-Growth</vt:lpstr>
      <vt:lpstr>Growth reaction to twofold increase in value</vt:lpstr>
      <vt:lpstr>Efficiencies</vt:lpstr>
      <vt:lpstr>Notes on Average-Case Efficiency</vt:lpstr>
      <vt:lpstr>Example: What are the Worst, Best, and Average efficiencies of this algorithm?</vt:lpstr>
      <vt:lpstr>Calculation of Average-Case Efficiency</vt:lpstr>
      <vt:lpstr>Calculation of Average-Case Efficiency</vt:lpstr>
      <vt:lpstr>Asymptotic Notation for Order of Growth</vt:lpstr>
      <vt:lpstr>O-notation</vt:lpstr>
      <vt:lpstr>PowerPoint Presentation</vt:lpstr>
      <vt:lpstr>Example</vt:lpstr>
      <vt:lpstr>Ω-notation</vt:lpstr>
      <vt:lpstr>PowerPoint Presentation</vt:lpstr>
      <vt:lpstr>Example</vt:lpstr>
      <vt:lpstr>Θ-notation</vt:lpstr>
      <vt:lpstr>PowerPoint Presentation</vt:lpstr>
      <vt:lpstr>Example</vt:lpstr>
      <vt:lpstr>Properties of asymptotic order of growth</vt:lpstr>
      <vt:lpstr>Proof</vt:lpstr>
      <vt:lpstr>Establishing Order of Growth</vt:lpstr>
      <vt:lpstr>Note of Caution about Asymptotic Efficiency </vt:lpstr>
      <vt:lpstr>General Plan for Analyzing the Time Efficiency of Nonrecursive Algorithms</vt:lpstr>
      <vt:lpstr>Useful summation formulas and rules</vt:lpstr>
      <vt:lpstr>Example 1: Maximum element</vt:lpstr>
      <vt:lpstr>Analysis</vt:lpstr>
      <vt:lpstr>Example 2: Element uniqueness problem</vt:lpstr>
      <vt:lpstr>Analysis</vt:lpstr>
      <vt:lpstr>Analysis continued</vt:lpstr>
      <vt:lpstr>Example 3: Matrix multiplication</vt:lpstr>
      <vt:lpstr>Analysis</vt:lpstr>
      <vt:lpstr>Analysis</vt:lpstr>
      <vt:lpstr>Running Time of Algorithm on a Computer</vt:lpstr>
      <vt:lpstr>Example 4:  Gaussian elimination</vt:lpstr>
      <vt:lpstr>Analysis – In Homework </vt:lpstr>
      <vt:lpstr>Example 5: Counting binary digits </vt:lpstr>
      <vt:lpstr>Analysis</vt:lpstr>
      <vt:lpstr>Mathematical Analysis of Recursive Algorithms</vt:lpstr>
      <vt:lpstr>Example 1: Recursive evaluation of n!</vt:lpstr>
      <vt:lpstr>Solving recurrence for  number of multiplications</vt:lpstr>
      <vt:lpstr>Example 2: The Tower of Hanoi Puzzle</vt:lpstr>
      <vt:lpstr>Example 2: The Tower of Hanoi Puzzle</vt:lpstr>
      <vt:lpstr>Solving recurrence for number of moves</vt:lpstr>
      <vt:lpstr>Recursion Tree</vt:lpstr>
      <vt:lpstr>Tree of calls for the Tower of Hanoi Puzzle</vt:lpstr>
      <vt:lpstr>Example 3: Counting #bits</vt:lpstr>
      <vt:lpstr>Analysis</vt:lpstr>
      <vt:lpstr>So what do we do?</vt:lpstr>
      <vt:lpstr>Solution</vt:lpstr>
      <vt:lpstr>General Plan for the Empirical Analysis  of Algorithm Time Efficiency</vt:lpstr>
      <vt:lpstr>Ways to measure time efficiency:</vt:lpstr>
      <vt:lpstr>Problems and Possible Solutions</vt:lpstr>
      <vt:lpstr>Profiling</vt:lpstr>
      <vt:lpstr>Input Sample</vt:lpstr>
      <vt:lpstr>Data Representation</vt:lpstr>
      <vt:lpstr>Scatter Plot Examples</vt:lpstr>
      <vt:lpstr>An application of the Empirical Analysis</vt:lpstr>
      <vt:lpstr>Algorithm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Introduction</dc:title>
  <dc:creator>Navid Shaghaghi</dc:creator>
  <cp:lastModifiedBy>Navid</cp:lastModifiedBy>
  <cp:revision>102</cp:revision>
  <dcterms:created xsi:type="dcterms:W3CDTF">2017-04-10T18:09:07Z</dcterms:created>
  <dcterms:modified xsi:type="dcterms:W3CDTF">2019-04-08T16:57:46Z</dcterms:modified>
</cp:coreProperties>
</file>