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0" r:id="rId4"/>
    <p:sldId id="261" r:id="rId5"/>
    <p:sldId id="263" r:id="rId6"/>
    <p:sldId id="262" r:id="rId7"/>
    <p:sldId id="264" r:id="rId8"/>
    <p:sldId id="265" r:id="rId9"/>
    <p:sldId id="268" r:id="rId10"/>
    <p:sldId id="266" r:id="rId11"/>
    <p:sldId id="267" r:id="rId12"/>
    <p:sldId id="269" r:id="rId13"/>
    <p:sldId id="270" r:id="rId14"/>
    <p:sldId id="271" r:id="rId15"/>
    <p:sldId id="273" r:id="rId16"/>
    <p:sldId id="272" r:id="rId17"/>
    <p:sldId id="274" r:id="rId18"/>
    <p:sldId id="275" r:id="rId19"/>
    <p:sldId id="276" r:id="rId20"/>
    <p:sldId id="277" r:id="rId21"/>
    <p:sldId id="278" r:id="rId22"/>
    <p:sldId id="281"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5" autoAdjust="0"/>
    <p:restoredTop sz="94660"/>
  </p:normalViewPr>
  <p:slideViewPr>
    <p:cSldViewPr snapToGrid="0">
      <p:cViewPr varScale="1">
        <p:scale>
          <a:sx n="93" d="100"/>
          <a:sy n="93" d="100"/>
        </p:scale>
        <p:origin x="35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A456B6-206E-435C-ABBA-8034535160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3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210091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0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27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04737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8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7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89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2312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04C04-86A4-4E46-BE1D-E2F8DB31C9B6}"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0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E04C04-86A4-4E46-BE1D-E2F8DB31C9B6}" type="datetimeFigureOut">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456B6-206E-435C-ABBA-8034535160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E04C04-86A4-4E46-BE1D-E2F8DB31C9B6}" type="datetimeFigureOut">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49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4C04-86A4-4E46-BE1D-E2F8DB31C9B6}" type="datetimeFigureOut">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418046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5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319658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04C04-86A4-4E46-BE1D-E2F8DB31C9B6}" type="datetimeFigureOut">
              <a:rPr lang="en-US" smtClean="0"/>
              <a:t>2/1/2019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56B6-206E-435C-ABBA-8034535160BB}" type="slidenum">
              <a:rPr lang="en-US" smtClean="0"/>
              <a:t>‹#›</a:t>
            </a:fld>
            <a:endParaRPr lang="en-US"/>
          </a:p>
        </p:txBody>
      </p:sp>
    </p:spTree>
    <p:extLst>
      <p:ext uri="{BB962C8B-B14F-4D97-AF65-F5344CB8AC3E}">
        <p14:creationId xmlns:p14="http://schemas.microsoft.com/office/powerpoint/2010/main" val="5625550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br>
              <a:rPr lang="en-US" dirty="0" smtClean="0"/>
            </a:br>
            <a:r>
              <a:rPr lang="en-US" sz="3200" b="1" dirty="0" smtClean="0"/>
              <a:t>Brute Force and Exhaustive Search</a:t>
            </a:r>
            <a:endParaRPr lang="en-US" sz="4800" b="1" dirty="0"/>
          </a:p>
        </p:txBody>
      </p:sp>
      <p:sp>
        <p:nvSpPr>
          <p:cNvPr id="3" name="Subtitle 2"/>
          <p:cNvSpPr>
            <a:spLocks noGrp="1"/>
          </p:cNvSpPr>
          <p:nvPr>
            <p:ph type="subTitle" idx="1"/>
          </p:nvPr>
        </p:nvSpPr>
        <p:spPr/>
        <p:txBody>
          <a:bodyPr/>
          <a:lstStyle/>
          <a:p>
            <a:r>
              <a:rPr lang="en-US" dirty="0" smtClean="0"/>
              <a:t>For: CSCI 163A / COEN 179</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36449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a:t>
            </a:r>
            <a:r>
              <a:rPr lang="en-US" dirty="0" smtClean="0"/>
              <a:t>Sort Algorithm</a:t>
            </a:r>
            <a:endParaRPr lang="en-US" dirty="0"/>
          </a:p>
        </p:txBody>
      </p:sp>
      <p:pic>
        <p:nvPicPr>
          <p:cNvPr id="4" name="Content Placeholder 3"/>
          <p:cNvPicPr>
            <a:picLocks noGrp="1" noChangeAspect="1"/>
          </p:cNvPicPr>
          <p:nvPr>
            <p:ph idx="1"/>
          </p:nvPr>
        </p:nvPicPr>
        <p:blipFill>
          <a:blip r:embed="rId2"/>
          <a:stretch>
            <a:fillRect/>
          </a:stretch>
        </p:blipFill>
        <p:spPr>
          <a:xfrm>
            <a:off x="1637057" y="2557463"/>
            <a:ext cx="8917886" cy="3317875"/>
          </a:xfrm>
          <a:prstGeom prst="rect">
            <a:avLst/>
          </a:prstGeom>
        </p:spPr>
      </p:pic>
    </p:spTree>
    <p:extLst>
      <p:ext uri="{BB962C8B-B14F-4D97-AF65-F5344CB8AC3E}">
        <p14:creationId xmlns:p14="http://schemas.microsoft.com/office/powerpoint/2010/main" val="678926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a:t>
            </a:r>
            <a:r>
              <a:rPr lang="en-US" dirty="0" smtClean="0"/>
              <a:t>Sort Time Efficiency</a:t>
            </a:r>
            <a:endParaRPr lang="en-US" dirty="0"/>
          </a:p>
        </p:txBody>
      </p:sp>
      <p:pic>
        <p:nvPicPr>
          <p:cNvPr id="4" name="Content Placeholder 3"/>
          <p:cNvPicPr>
            <a:picLocks noGrp="1" noChangeAspect="1"/>
          </p:cNvPicPr>
          <p:nvPr>
            <p:ph idx="1"/>
          </p:nvPr>
        </p:nvPicPr>
        <p:blipFill>
          <a:blip r:embed="rId2"/>
          <a:stretch>
            <a:fillRect/>
          </a:stretch>
        </p:blipFill>
        <p:spPr>
          <a:xfrm>
            <a:off x="2633662" y="2863850"/>
            <a:ext cx="6924675" cy="2705100"/>
          </a:xfrm>
          <a:prstGeom prst="rect">
            <a:avLst/>
          </a:prstGeom>
        </p:spPr>
      </p:pic>
    </p:spTree>
    <p:extLst>
      <p:ext uri="{BB962C8B-B14F-4D97-AF65-F5344CB8AC3E}">
        <p14:creationId xmlns:p14="http://schemas.microsoft.com/office/powerpoint/2010/main" val="348270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sp>
        <p:nvSpPr>
          <p:cNvPr id="3" name="Content Placeholder 2"/>
          <p:cNvSpPr>
            <a:spLocks noGrp="1"/>
          </p:cNvSpPr>
          <p:nvPr>
            <p:ph idx="1"/>
          </p:nvPr>
        </p:nvSpPr>
        <p:spPr/>
        <p:txBody>
          <a:bodyPr/>
          <a:lstStyle/>
          <a:p>
            <a:r>
              <a:rPr lang="en-US" dirty="0"/>
              <a:t>C</a:t>
            </a:r>
            <a:r>
              <a:rPr lang="en-US" dirty="0" smtClean="0"/>
              <a:t>ompares </a:t>
            </a:r>
            <a:r>
              <a:rPr lang="en-US" dirty="0"/>
              <a:t>successive elements of a given list with a given search key until either a match is encountered (successful search) or the list is exhausted without finding a match (unsuccessful search). </a:t>
            </a:r>
            <a:endParaRPr lang="en-US" dirty="0" smtClean="0"/>
          </a:p>
          <a:p>
            <a:r>
              <a:rPr lang="en-US" dirty="0" smtClean="0"/>
              <a:t>Enhancements:</a:t>
            </a:r>
          </a:p>
          <a:p>
            <a:pPr lvl="1"/>
            <a:r>
              <a:rPr lang="en-US" dirty="0" smtClean="0"/>
              <a:t>If </a:t>
            </a:r>
            <a:r>
              <a:rPr lang="en-US" dirty="0"/>
              <a:t>we append the search key to the end of the list, the search for the key will have to be successful, and therefore we can eliminate the end of list check altogether</a:t>
            </a:r>
            <a:r>
              <a:rPr lang="en-US" dirty="0" smtClean="0"/>
              <a:t>.</a:t>
            </a:r>
          </a:p>
          <a:p>
            <a:pPr lvl="1"/>
            <a:r>
              <a:rPr lang="en-US" dirty="0"/>
              <a:t>I</a:t>
            </a:r>
            <a:r>
              <a:rPr lang="en-US" dirty="0" smtClean="0"/>
              <a:t>f </a:t>
            </a:r>
            <a:r>
              <a:rPr lang="en-US" dirty="0"/>
              <a:t>a given list is known to be sorted: searching in such a list can be stopped as soon as an element greater than or equal to the search key is encountered.</a:t>
            </a:r>
          </a:p>
          <a:p>
            <a:pPr lvl="1"/>
            <a:endParaRPr lang="en-US" dirty="0"/>
          </a:p>
        </p:txBody>
      </p:sp>
    </p:spTree>
    <p:extLst>
      <p:ext uri="{BB962C8B-B14F-4D97-AF65-F5344CB8AC3E}">
        <p14:creationId xmlns:p14="http://schemas.microsoft.com/office/powerpoint/2010/main" val="1060480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Brute-Force String Matching</a:t>
            </a:r>
            <a:endParaRPr lang="en-US" dirty="0"/>
          </a:p>
        </p:txBody>
      </p:sp>
      <p:sp>
        <p:nvSpPr>
          <p:cNvPr id="3" name="Content Placeholder 2"/>
          <p:cNvSpPr>
            <a:spLocks noGrp="1"/>
          </p:cNvSpPr>
          <p:nvPr>
            <p:ph idx="1"/>
          </p:nvPr>
        </p:nvSpPr>
        <p:spPr/>
        <p:txBody>
          <a:bodyPr>
            <a:normAutofit fontScale="62500" lnSpcReduction="20000"/>
          </a:bodyPr>
          <a:lstStyle/>
          <a:p>
            <a:pPr marL="457200" indent="-457200"/>
            <a:r>
              <a:rPr lang="en-US" altLang="en-US" i="1" u="sng" dirty="0"/>
              <a:t>pattern</a:t>
            </a:r>
            <a:r>
              <a:rPr lang="en-US" altLang="en-US" dirty="0"/>
              <a:t>: a string of </a:t>
            </a:r>
            <a:r>
              <a:rPr lang="en-US" altLang="en-US" i="1" dirty="0"/>
              <a:t>m</a:t>
            </a:r>
            <a:r>
              <a:rPr lang="en-US" altLang="en-US" dirty="0"/>
              <a:t> characters to search for</a:t>
            </a:r>
          </a:p>
          <a:p>
            <a:pPr marL="457200" indent="-457200"/>
            <a:r>
              <a:rPr lang="en-US" altLang="en-US" i="1" u="sng" dirty="0"/>
              <a:t>text</a:t>
            </a:r>
            <a:r>
              <a:rPr lang="en-US" altLang="en-US" dirty="0"/>
              <a:t>: a (longer) string of </a:t>
            </a:r>
            <a:r>
              <a:rPr lang="en-US" altLang="en-US" i="1" dirty="0"/>
              <a:t>n</a:t>
            </a:r>
            <a:r>
              <a:rPr lang="en-US" altLang="en-US" dirty="0"/>
              <a:t> characters to search in</a:t>
            </a:r>
          </a:p>
          <a:p>
            <a:pPr marL="457200" indent="-457200"/>
            <a:r>
              <a:rPr lang="en-US" altLang="en-US" dirty="0">
                <a:sym typeface="Symbol" panose="05050102010706020507" pitchFamily="18" charset="2"/>
              </a:rPr>
              <a:t>problem: find a substring in the text that matches the pattern</a:t>
            </a:r>
            <a:endParaRPr lang="en-US" altLang="en-US" dirty="0"/>
          </a:p>
          <a:p>
            <a:pPr marL="457200" indent="-457200">
              <a:buFont typeface="Monotype Sorts" pitchFamily="2" charset="2"/>
              <a:buNone/>
            </a:pPr>
            <a:r>
              <a:rPr lang="en-US" altLang="en-US" u="sng" dirty="0"/>
              <a:t>Brute-force algorithm</a:t>
            </a:r>
          </a:p>
          <a:p>
            <a:pPr marL="457200" indent="-457200">
              <a:buFont typeface="Monotype Sorts" pitchFamily="2" charset="2"/>
              <a:buNone/>
            </a:pPr>
            <a:r>
              <a:rPr lang="en-US" altLang="en-US" dirty="0"/>
              <a:t>Step 1  Align pattern at beginning of text</a:t>
            </a:r>
          </a:p>
          <a:p>
            <a:pPr marL="457200" indent="-457200">
              <a:buFont typeface="Monotype Sorts" pitchFamily="2" charset="2"/>
              <a:buNone/>
            </a:pPr>
            <a:r>
              <a:rPr lang="en-US" altLang="en-US" dirty="0"/>
              <a:t>Step 2  Moving from left to right, compare each character of</a:t>
            </a:r>
            <a:br>
              <a:rPr lang="en-US" altLang="en-US" dirty="0"/>
            </a:br>
            <a:r>
              <a:rPr lang="en-US" altLang="en-US" dirty="0"/>
              <a:t>       pattern to the corresponding character in text until</a:t>
            </a:r>
          </a:p>
          <a:p>
            <a:pPr marL="1371600" lvl="2" indent="-342900"/>
            <a:r>
              <a:rPr lang="en-US" altLang="en-US" sz="2000" dirty="0"/>
              <a:t>all characters are found to match (successful search); or</a:t>
            </a:r>
          </a:p>
          <a:p>
            <a:pPr marL="1371600" lvl="2" indent="-342900"/>
            <a:r>
              <a:rPr lang="en-US" altLang="en-US" sz="2000" dirty="0"/>
              <a:t>a mismatch is detected</a:t>
            </a:r>
          </a:p>
          <a:p>
            <a:pPr marL="457200" indent="-457200">
              <a:buFont typeface="Monotype Sorts" pitchFamily="2" charset="2"/>
              <a:buNone/>
            </a:pPr>
            <a:r>
              <a:rPr lang="en-US" altLang="en-US" dirty="0"/>
              <a:t>Step 3  While pattern is not found and the text is not yet</a:t>
            </a:r>
            <a:br>
              <a:rPr lang="en-US" altLang="en-US" dirty="0"/>
            </a:br>
            <a:r>
              <a:rPr lang="en-US" altLang="en-US" dirty="0"/>
              <a:t>       exhausted, realign pattern one position to the right and</a:t>
            </a:r>
            <a:br>
              <a:rPr lang="en-US" altLang="en-US" dirty="0"/>
            </a:br>
            <a:r>
              <a:rPr lang="en-US" altLang="en-US" dirty="0"/>
              <a:t>       repeat Step 2</a:t>
            </a:r>
          </a:p>
          <a:p>
            <a:pPr marL="457200" indent="-457200"/>
            <a:endParaRPr lang="en-US" altLang="en-US" dirty="0"/>
          </a:p>
        </p:txBody>
      </p:sp>
    </p:spTree>
    <p:extLst>
      <p:ext uri="{BB962C8B-B14F-4D97-AF65-F5344CB8AC3E}">
        <p14:creationId xmlns:p14="http://schemas.microsoft.com/office/powerpoint/2010/main" val="2780160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 </a:t>
            </a:r>
            <a:r>
              <a:rPr lang="en-US" altLang="en-US" dirty="0"/>
              <a:t>of Brute-Force String Matching</a:t>
            </a:r>
            <a:r>
              <a:rPr lang="en-US" altLang="en-US" sz="4000" dirty="0"/>
              <a:t> </a:t>
            </a:r>
            <a:endParaRPr lang="en-US" dirty="0"/>
          </a:p>
        </p:txBody>
      </p:sp>
      <p:pic>
        <p:nvPicPr>
          <p:cNvPr id="4" name="Content Placeholder 3"/>
          <p:cNvPicPr>
            <a:picLocks noGrp="1" noChangeAspect="1"/>
          </p:cNvPicPr>
          <p:nvPr>
            <p:ph idx="1"/>
          </p:nvPr>
        </p:nvPicPr>
        <p:blipFill>
          <a:blip r:embed="rId2"/>
          <a:stretch>
            <a:fillRect/>
          </a:stretch>
        </p:blipFill>
        <p:spPr>
          <a:xfrm>
            <a:off x="1637344" y="2557463"/>
            <a:ext cx="8917311" cy="3317875"/>
          </a:xfrm>
          <a:prstGeom prst="rect">
            <a:avLst/>
          </a:prstGeom>
        </p:spPr>
      </p:pic>
    </p:spTree>
    <p:extLst>
      <p:ext uri="{BB962C8B-B14F-4D97-AF65-F5344CB8AC3E}">
        <p14:creationId xmlns:p14="http://schemas.microsoft.com/office/powerpoint/2010/main" val="270115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Brute-Force String Matching</a:t>
            </a:r>
            <a:r>
              <a:rPr lang="en-US" altLang="en-US" sz="4000" dirty="0"/>
              <a:t> </a:t>
            </a:r>
            <a:endParaRPr lang="en-US" dirty="0"/>
          </a:p>
        </p:txBody>
      </p:sp>
      <p:sp>
        <p:nvSpPr>
          <p:cNvPr id="3" name="Content Placeholder 2"/>
          <p:cNvSpPr>
            <a:spLocks noGrp="1"/>
          </p:cNvSpPr>
          <p:nvPr>
            <p:ph idx="1"/>
          </p:nvPr>
        </p:nvSpPr>
        <p:spPr/>
        <p:txBody>
          <a:bodyPr/>
          <a:lstStyle/>
          <a:p>
            <a:pPr marL="457200" indent="-457200">
              <a:buNone/>
            </a:pPr>
            <a:r>
              <a:rPr lang="en-US" altLang="en-US" dirty="0">
                <a:latin typeface="Times New Roman" panose="02020603050405020304" pitchFamily="18" charset="0"/>
                <a:cs typeface="Times New Roman" panose="02020603050405020304" pitchFamily="18" charset="0"/>
              </a:rPr>
              <a:t>Text:        10010101101001100101111010</a:t>
            </a:r>
            <a:endParaRPr lang="en-US" dirty="0">
              <a:latin typeface="Times New Roman" panose="02020603050405020304" pitchFamily="18" charset="0"/>
              <a:cs typeface="Times New Roman" panose="02020603050405020304" pitchFamily="18" charset="0"/>
            </a:endParaRPr>
          </a:p>
          <a:p>
            <a:pPr marL="457200" indent="-457200">
              <a:buFont typeface="Monotype Sorts" pitchFamily="2" charset="2"/>
              <a:buNone/>
            </a:pPr>
            <a:r>
              <a:rPr lang="en-US" altLang="en-US" dirty="0" smtClean="0">
                <a:latin typeface="Times New Roman" panose="02020603050405020304" pitchFamily="18" charset="0"/>
                <a:cs typeface="Times New Roman" panose="02020603050405020304" pitchFamily="18" charset="0"/>
              </a:rPr>
              <a:t>Pattern</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001011</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31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Brute-Force String </a:t>
            </a:r>
            <a:r>
              <a:rPr lang="en-US" altLang="en-US" dirty="0" smtClean="0"/>
              <a:t>Matching Algorithm</a:t>
            </a:r>
            <a:endParaRPr lang="en-US" dirty="0"/>
          </a:p>
        </p:txBody>
      </p:sp>
      <p:pic>
        <p:nvPicPr>
          <p:cNvPr id="4" name="Content Placeholder 3"/>
          <p:cNvPicPr>
            <a:picLocks noGrp="1" noChangeAspect="1"/>
          </p:cNvPicPr>
          <p:nvPr>
            <p:ph idx="1"/>
          </p:nvPr>
        </p:nvPicPr>
        <p:blipFill>
          <a:blip r:embed="rId2"/>
          <a:stretch>
            <a:fillRect/>
          </a:stretch>
        </p:blipFill>
        <p:spPr>
          <a:xfrm>
            <a:off x="1295402" y="2594367"/>
            <a:ext cx="6568722" cy="3317875"/>
          </a:xfrm>
          <a:prstGeom prst="rect">
            <a:avLst/>
          </a:prstGeom>
        </p:spPr>
      </p:pic>
      <p:sp>
        <p:nvSpPr>
          <p:cNvPr id="5" name="Rectangle 4"/>
          <p:cNvSpPr/>
          <p:nvPr/>
        </p:nvSpPr>
        <p:spPr>
          <a:xfrm>
            <a:off x="7961904" y="2594366"/>
            <a:ext cx="2934694" cy="1754326"/>
          </a:xfrm>
          <a:prstGeom prst="rect">
            <a:avLst/>
          </a:prstGeom>
        </p:spPr>
        <p:txBody>
          <a:bodyPr wrap="square">
            <a:spAutoFit/>
          </a:bodyPr>
          <a:lstStyle/>
          <a:p>
            <a:r>
              <a:rPr lang="en-US" u="sng" dirty="0" smtClean="0">
                <a:latin typeface="Times New Roman" panose="02020603050405020304" pitchFamily="18" charset="0"/>
                <a:cs typeface="Times New Roman" panose="02020603050405020304" pitchFamily="18" charset="0"/>
              </a:rPr>
              <a:t>Time Efficiency: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 * (n – m + 1</a:t>
            </a:r>
            <a:r>
              <a:rPr lang="en-US" dirty="0">
                <a:latin typeface="Times New Roman" panose="02020603050405020304" pitchFamily="18" charset="0"/>
                <a:cs typeface="Times New Roman" panose="02020603050405020304" pitchFamily="18" charset="0"/>
              </a:rPr>
              <a:t>) which puts it in the O(nm) </a:t>
            </a:r>
            <a:r>
              <a:rPr lang="en-US" dirty="0" smtClean="0">
                <a:latin typeface="Times New Roman" panose="02020603050405020304" pitchFamily="18" charset="0"/>
                <a:cs typeface="Times New Roman" panose="02020603050405020304" pitchFamily="18" charset="0"/>
              </a:rPr>
              <a:t>efficiency class.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did we calculate that?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777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Brute-Force Polynomial Evaluation</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altLang="en-US" dirty="0"/>
              <a:t>Problem: Find the value of  </a:t>
            </a:r>
            <a:r>
              <a:rPr lang="en-US" altLang="en-US" dirty="0" smtClean="0"/>
              <a:t>polynomial  </a:t>
            </a:r>
            <a:r>
              <a:rPr lang="en-US" altLang="en-US" i="1" dirty="0"/>
              <a:t>p</a:t>
            </a:r>
            <a:r>
              <a:rPr lang="en-US" altLang="en-US" dirty="0"/>
              <a:t>(</a:t>
            </a:r>
            <a:r>
              <a:rPr lang="en-US" altLang="en-US" i="1" dirty="0"/>
              <a:t>x</a:t>
            </a:r>
            <a:r>
              <a:rPr lang="en-US" altLang="en-US" dirty="0"/>
              <a:t>) = </a:t>
            </a:r>
            <a:r>
              <a:rPr lang="en-US" altLang="en-US" i="1" dirty="0" err="1"/>
              <a:t>a</a:t>
            </a:r>
            <a:r>
              <a:rPr lang="en-US" altLang="en-US" i="1" baseline="-25000" dirty="0" err="1"/>
              <a:t>n</a:t>
            </a:r>
            <a:r>
              <a:rPr lang="en-US" altLang="en-US" i="1" dirty="0" err="1"/>
              <a:t>x</a:t>
            </a:r>
            <a:r>
              <a:rPr lang="en-US" altLang="en-US" i="1" baseline="30000" dirty="0" err="1"/>
              <a:t>n</a:t>
            </a:r>
            <a:r>
              <a:rPr lang="en-US" altLang="en-US" baseline="30000" dirty="0"/>
              <a:t> </a:t>
            </a:r>
            <a:r>
              <a:rPr lang="en-US" altLang="en-US" dirty="0"/>
              <a:t>+ </a:t>
            </a:r>
            <a:r>
              <a:rPr lang="en-US" altLang="en-US" i="1" dirty="0"/>
              <a:t>a</a:t>
            </a:r>
            <a:r>
              <a:rPr lang="en-US" altLang="en-US" i="1" baseline="-25000" dirty="0"/>
              <a:t>n</a:t>
            </a:r>
            <a:r>
              <a:rPr lang="en-US" altLang="en-US" baseline="-25000" dirty="0"/>
              <a:t>-1</a:t>
            </a:r>
            <a:r>
              <a:rPr lang="en-US" altLang="en-US" i="1" dirty="0"/>
              <a:t>x</a:t>
            </a:r>
            <a:r>
              <a:rPr lang="en-US" altLang="en-US" i="1" baseline="30000" dirty="0"/>
              <a:t>n</a:t>
            </a:r>
            <a:r>
              <a:rPr lang="en-US" altLang="en-US" baseline="30000" dirty="0"/>
              <a:t>-1 </a:t>
            </a:r>
            <a:r>
              <a:rPr lang="en-US" altLang="en-US" dirty="0"/>
              <a:t>+… +</a:t>
            </a:r>
            <a:r>
              <a:rPr lang="en-US" altLang="en-US" i="1" dirty="0"/>
              <a:t> a</a:t>
            </a:r>
            <a:r>
              <a:rPr lang="en-US" altLang="en-US" baseline="-25000" dirty="0"/>
              <a:t>1</a:t>
            </a:r>
            <a:r>
              <a:rPr lang="en-US" altLang="en-US" i="1" dirty="0"/>
              <a:t>x</a:t>
            </a:r>
            <a:r>
              <a:rPr lang="en-US" altLang="en-US" baseline="30000" dirty="0"/>
              <a:t>1 </a:t>
            </a:r>
            <a:r>
              <a:rPr lang="en-US" altLang="en-US" dirty="0"/>
              <a:t>+ </a:t>
            </a:r>
            <a:r>
              <a:rPr lang="en-US" altLang="en-US" i="1" dirty="0"/>
              <a:t>a</a:t>
            </a:r>
            <a:r>
              <a:rPr lang="en-US" altLang="en-US" baseline="-25000" dirty="0"/>
              <a:t>0                                                 </a:t>
            </a:r>
            <a:r>
              <a:rPr lang="en-US" altLang="en-US" baseline="-25000" dirty="0" smtClean="0"/>
              <a:t> </a:t>
            </a:r>
            <a:r>
              <a:rPr lang="en-US" altLang="en-US" dirty="0"/>
              <a:t>at a point </a:t>
            </a:r>
            <a:r>
              <a:rPr lang="en-US" altLang="en-US" i="1" dirty="0"/>
              <a:t>x</a:t>
            </a:r>
            <a:r>
              <a:rPr lang="en-US" altLang="en-US" dirty="0"/>
              <a:t> = </a:t>
            </a:r>
            <a:r>
              <a:rPr lang="en-US" altLang="en-US" i="1" dirty="0" smtClean="0"/>
              <a:t>x</a:t>
            </a:r>
            <a:r>
              <a:rPr lang="en-US" altLang="en-US" baseline="-25000" dirty="0" smtClean="0"/>
              <a:t>0</a:t>
            </a:r>
            <a:endParaRPr lang="en-US" altLang="en-US" baseline="-25000" dirty="0"/>
          </a:p>
          <a:p>
            <a:pPr marL="457200" indent="-457200">
              <a:lnSpc>
                <a:spcPct val="90000"/>
              </a:lnSpc>
              <a:buFont typeface="Monotype Sorts" pitchFamily="2" charset="2"/>
              <a:buNone/>
            </a:pPr>
            <a:r>
              <a:rPr lang="en-US" altLang="en-US" u="sng" dirty="0"/>
              <a:t>Brute-force </a:t>
            </a:r>
            <a:r>
              <a:rPr lang="en-US" altLang="en-US" u="sng" dirty="0" smtClean="0"/>
              <a:t>algorithm:</a:t>
            </a:r>
          </a:p>
          <a:p>
            <a:pPr marL="0"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p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0.0</a:t>
            </a:r>
          </a:p>
          <a:p>
            <a:pPr marL="0"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for </a:t>
            </a:r>
            <a:r>
              <a:rPr kumimoji="1" lang="en-US" altLang="en-US" sz="1700" dirty="0" err="1">
                <a:solidFill>
                  <a:schemeClr val="tx1"/>
                </a:solidFill>
                <a:latin typeface="Times New Roman" panose="02020603050405020304" pitchFamily="18" charset="0"/>
                <a:cs typeface="Times New Roman" panose="02020603050405020304" pitchFamily="18" charset="0"/>
              </a:rPr>
              <a:t>i</a:t>
            </a:r>
            <a:r>
              <a:rPr kumimoji="1" lang="en-US" altLang="en-US" sz="1700" dirty="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n </a:t>
            </a:r>
            <a:r>
              <a:rPr kumimoji="1" lang="en-US" altLang="en-US" sz="1700" dirty="0" smtClean="0">
                <a:solidFill>
                  <a:schemeClr val="tx1"/>
                </a:solidFill>
                <a:latin typeface="Times New Roman" panose="02020603050405020304" pitchFamily="18" charset="0"/>
                <a:cs typeface="Times New Roman" panose="02020603050405020304" pitchFamily="18" charset="0"/>
              </a:rPr>
              <a:t>down to </a:t>
            </a:r>
            <a:r>
              <a:rPr kumimoji="1" lang="en-US" altLang="en-US" sz="1700" dirty="0">
                <a:solidFill>
                  <a:schemeClr val="tx1"/>
                </a:solidFill>
                <a:latin typeface="Times New Roman" panose="02020603050405020304" pitchFamily="18" charset="0"/>
                <a:cs typeface="Times New Roman" panose="02020603050405020304" pitchFamily="18" charset="0"/>
              </a:rPr>
              <a:t>0 do</a:t>
            </a:r>
          </a:p>
          <a:p>
            <a:pPr marL="0"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rPr>
              <a:t>power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1</a:t>
            </a:r>
          </a:p>
          <a:p>
            <a:pPr marL="457200" lvl="1"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rPr>
              <a:t>for  j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1 to </a:t>
            </a:r>
            <a:r>
              <a:rPr kumimoji="1" lang="en-US" altLang="en-US" sz="1700" dirty="0" err="1">
                <a:solidFill>
                  <a:schemeClr val="tx1"/>
                </a:solidFill>
                <a:latin typeface="Times New Roman" panose="02020603050405020304" pitchFamily="18" charset="0"/>
                <a:cs typeface="Times New Roman" panose="02020603050405020304" pitchFamily="18" charset="0"/>
              </a:rPr>
              <a:t>i</a:t>
            </a:r>
            <a:r>
              <a:rPr kumimoji="1" lang="en-US" altLang="en-US" sz="1700" dirty="0">
                <a:solidFill>
                  <a:schemeClr val="tx1"/>
                </a:solidFill>
                <a:latin typeface="Times New Roman" panose="02020603050405020304" pitchFamily="18" charset="0"/>
                <a:cs typeface="Times New Roman" panose="02020603050405020304" pitchFamily="18" charset="0"/>
              </a:rPr>
              <a:t> do	//compute x</a:t>
            </a:r>
            <a:r>
              <a:rPr kumimoji="1" lang="en-US" altLang="en-US" sz="1700" baseline="30000" dirty="0">
                <a:solidFill>
                  <a:schemeClr val="tx1"/>
                </a:solidFill>
                <a:latin typeface="Times New Roman" panose="02020603050405020304" pitchFamily="18" charset="0"/>
                <a:cs typeface="Times New Roman" panose="02020603050405020304" pitchFamily="18" charset="0"/>
              </a:rPr>
              <a:t>i</a:t>
            </a:r>
            <a:r>
              <a:rPr kumimoji="1" lang="en-US" altLang="en-US" sz="1700" dirty="0">
                <a:solidFill>
                  <a:schemeClr val="tx1"/>
                </a:solidFill>
                <a:latin typeface="Times New Roman" panose="02020603050405020304" pitchFamily="18" charset="0"/>
                <a:cs typeface="Times New Roman" panose="02020603050405020304" pitchFamily="18" charset="0"/>
              </a:rPr>
              <a:t>  </a:t>
            </a:r>
          </a:p>
          <a:p>
            <a:pPr marL="457200" lvl="1"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rPr>
              <a:t>power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power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x</a:t>
            </a:r>
          </a:p>
          <a:p>
            <a:pPr marL="457200" lvl="1"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rPr>
              <a:t>p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p + a[</a:t>
            </a:r>
            <a:r>
              <a:rPr kumimoji="1" lang="en-US" altLang="en-US" sz="1700" dirty="0" err="1">
                <a:solidFill>
                  <a:schemeClr val="tx1"/>
                </a:solidFill>
                <a:latin typeface="Times New Roman" panose="02020603050405020304" pitchFamily="18" charset="0"/>
                <a:cs typeface="Times New Roman" panose="02020603050405020304" pitchFamily="18" charset="0"/>
              </a:rPr>
              <a:t>i</a:t>
            </a:r>
            <a:r>
              <a:rPr kumimoji="1" lang="en-US" altLang="en-US" sz="1700" dirty="0">
                <a:solidFill>
                  <a:schemeClr val="tx1"/>
                </a:solidFill>
                <a:latin typeface="Times New Roman" panose="02020603050405020304" pitchFamily="18" charset="0"/>
                <a:cs typeface="Times New Roman" panose="02020603050405020304" pitchFamily="18" charset="0"/>
              </a:rPr>
              <a:t>] </a:t>
            </a:r>
            <a:r>
              <a:rPr kumimoji="1" lang="en-US" altLang="en-US" sz="17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700" dirty="0">
                <a:solidFill>
                  <a:schemeClr val="tx1"/>
                </a:solidFill>
                <a:latin typeface="Times New Roman" panose="02020603050405020304" pitchFamily="18" charset="0"/>
                <a:cs typeface="Times New Roman" panose="02020603050405020304" pitchFamily="18" charset="0"/>
              </a:rPr>
              <a:t> </a:t>
            </a:r>
            <a:r>
              <a:rPr kumimoji="1" lang="en-US" altLang="en-US" sz="1700" dirty="0" smtClean="0">
                <a:solidFill>
                  <a:schemeClr val="tx1"/>
                </a:solidFill>
                <a:latin typeface="Times New Roman" panose="02020603050405020304" pitchFamily="18" charset="0"/>
                <a:cs typeface="Times New Roman" panose="02020603050405020304" pitchFamily="18" charset="0"/>
              </a:rPr>
              <a:t>power</a:t>
            </a:r>
          </a:p>
          <a:p>
            <a:pPr marL="457200" lvl="1" indent="0">
              <a:lnSpc>
                <a:spcPct val="110000"/>
              </a:lnSpc>
              <a:buNone/>
            </a:pPr>
            <a:r>
              <a:rPr kumimoji="1" lang="en-US" altLang="en-US" sz="1700" dirty="0" smtClean="0">
                <a:solidFill>
                  <a:schemeClr val="tx1"/>
                </a:solidFill>
                <a:latin typeface="Times New Roman" panose="02020603050405020304" pitchFamily="18" charset="0"/>
                <a:cs typeface="Times New Roman" panose="02020603050405020304" pitchFamily="18" charset="0"/>
              </a:rPr>
              <a:t>Return p</a:t>
            </a:r>
            <a:endParaRPr lang="en-US" altLang="en-US" u="sng" dirty="0"/>
          </a:p>
          <a:p>
            <a:endParaRPr lang="en-US" dirty="0"/>
          </a:p>
        </p:txBody>
      </p:sp>
    </p:spTree>
    <p:extLst>
      <p:ext uri="{BB962C8B-B14F-4D97-AF65-F5344CB8AC3E}">
        <p14:creationId xmlns:p14="http://schemas.microsoft.com/office/powerpoint/2010/main" val="3629109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Polynomial Evaluation: Improvement</a:t>
            </a:r>
            <a:endParaRPr lang="en-US" dirty="0"/>
          </a:p>
        </p:txBody>
      </p:sp>
      <p:sp>
        <p:nvSpPr>
          <p:cNvPr id="3" name="Content Placeholder 2"/>
          <p:cNvSpPr>
            <a:spLocks noGrp="1"/>
          </p:cNvSpPr>
          <p:nvPr>
            <p:ph idx="1"/>
          </p:nvPr>
        </p:nvSpPr>
        <p:spPr/>
        <p:txBody>
          <a:bodyPr>
            <a:normAutofit/>
          </a:bodyPr>
          <a:lstStyle/>
          <a:p>
            <a:r>
              <a:rPr lang="en-US" altLang="en-US" dirty="0"/>
              <a:t>We can do better by evaluating from right to left:</a:t>
            </a:r>
          </a:p>
          <a:p>
            <a:pPr marL="0" indent="0">
              <a:buNone/>
            </a:pPr>
            <a:r>
              <a:rPr kumimoji="1" lang="en-US" altLang="en-US" sz="1600" i="1" dirty="0" smtClean="0">
                <a:solidFill>
                  <a:schemeClr val="tx1"/>
                </a:solidFill>
                <a:latin typeface="Times New Roman" panose="02020603050405020304" pitchFamily="18" charset="0"/>
                <a:cs typeface="Times New Roman" panose="02020603050405020304" pitchFamily="18" charset="0"/>
              </a:rPr>
              <a:t>	p</a:t>
            </a: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i="1" dirty="0">
                <a:solidFill>
                  <a:schemeClr val="tx1"/>
                </a:solidFill>
                <a:latin typeface="Times New Roman" panose="02020603050405020304" pitchFamily="18" charset="0"/>
                <a:cs typeface="Times New Roman" panose="02020603050405020304" pitchFamily="18" charset="0"/>
              </a:rPr>
              <a:t>a</a:t>
            </a:r>
            <a:r>
              <a:rPr kumimoji="1" lang="en-US" altLang="en-US" sz="1600" dirty="0">
                <a:solidFill>
                  <a:schemeClr val="tx1"/>
                </a:solidFill>
                <a:latin typeface="Times New Roman" panose="02020603050405020304" pitchFamily="18" charset="0"/>
                <a:cs typeface="Times New Roman" panose="02020603050405020304" pitchFamily="18" charset="0"/>
              </a:rPr>
              <a:t>[0]</a:t>
            </a:r>
          </a:p>
          <a:p>
            <a:pPr marL="0" indent="0">
              <a:buNone/>
            </a:pPr>
            <a:r>
              <a:rPr kumimoji="1" lang="en-US" altLang="en-US" sz="1600" i="1" dirty="0" smtClean="0">
                <a:solidFill>
                  <a:schemeClr val="tx1"/>
                </a:solidFill>
                <a:latin typeface="Times New Roman" panose="02020603050405020304" pitchFamily="18" charset="0"/>
                <a:cs typeface="Times New Roman" panose="02020603050405020304" pitchFamily="18" charset="0"/>
              </a:rPr>
              <a:t>	power</a:t>
            </a: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dirty="0">
                <a:solidFill>
                  <a:schemeClr val="tx1"/>
                </a:solidFill>
                <a:latin typeface="Times New Roman" panose="02020603050405020304" pitchFamily="18" charset="0"/>
                <a:cs typeface="Times New Roman" panose="02020603050405020304" pitchFamily="18" charset="0"/>
              </a:rPr>
              <a:t> 1</a:t>
            </a:r>
          </a:p>
          <a:p>
            <a:pPr marL="0" indent="0">
              <a:buNone/>
            </a:pPr>
            <a:r>
              <a:rPr kumimoji="1" lang="en-US" altLang="en-US" sz="1600" b="1" dirty="0" smtClean="0">
                <a:solidFill>
                  <a:schemeClr val="tx1"/>
                </a:solidFill>
                <a:latin typeface="Times New Roman" panose="02020603050405020304" pitchFamily="18" charset="0"/>
                <a:cs typeface="Times New Roman" panose="02020603050405020304" pitchFamily="18" charset="0"/>
              </a:rPr>
              <a:t>	for</a:t>
            </a: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i="1" dirty="0" err="1">
                <a:solidFill>
                  <a:schemeClr val="tx1"/>
                </a:solidFill>
                <a:latin typeface="Times New Roman" panose="02020603050405020304" pitchFamily="18" charset="0"/>
                <a:cs typeface="Times New Roman" panose="02020603050405020304" pitchFamily="18" charset="0"/>
              </a:rPr>
              <a:t>i</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dirty="0">
                <a:solidFill>
                  <a:schemeClr val="tx1"/>
                </a:solidFill>
                <a:latin typeface="Times New Roman" panose="02020603050405020304" pitchFamily="18" charset="0"/>
                <a:cs typeface="Times New Roman" panose="02020603050405020304" pitchFamily="18" charset="0"/>
              </a:rPr>
              <a:t> 1 </a:t>
            </a:r>
            <a:r>
              <a:rPr kumimoji="1" lang="en-US" altLang="en-US" sz="1600" b="1" dirty="0">
                <a:solidFill>
                  <a:schemeClr val="tx1"/>
                </a:solidFill>
                <a:latin typeface="Times New Roman" panose="02020603050405020304" pitchFamily="18" charset="0"/>
                <a:cs typeface="Times New Roman" panose="02020603050405020304" pitchFamily="18" charset="0"/>
              </a:rPr>
              <a:t>to</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i="1" dirty="0">
                <a:solidFill>
                  <a:schemeClr val="tx1"/>
                </a:solidFill>
                <a:latin typeface="Times New Roman" panose="02020603050405020304" pitchFamily="18" charset="0"/>
                <a:cs typeface="Times New Roman" panose="02020603050405020304" pitchFamily="18" charset="0"/>
              </a:rPr>
              <a:t>n</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b="1" dirty="0">
                <a:solidFill>
                  <a:schemeClr val="tx1"/>
                </a:solidFill>
                <a:latin typeface="Times New Roman" panose="02020603050405020304" pitchFamily="18" charset="0"/>
                <a:cs typeface="Times New Roman" panose="02020603050405020304" pitchFamily="18" charset="0"/>
              </a:rPr>
              <a:t>do</a:t>
            </a:r>
          </a:p>
          <a:p>
            <a:pPr marL="914400" lvl="2" indent="0">
              <a:buNone/>
            </a:pPr>
            <a:r>
              <a:rPr kumimoji="1" lang="en-US" altLang="en-US" sz="1600" i="1" dirty="0" smtClean="0">
                <a:solidFill>
                  <a:schemeClr val="tx1"/>
                </a:solidFill>
                <a:latin typeface="Times New Roman" panose="02020603050405020304" pitchFamily="18" charset="0"/>
                <a:cs typeface="Times New Roman" panose="02020603050405020304" pitchFamily="18" charset="0"/>
              </a:rPr>
              <a:t>power</a:t>
            </a: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i="1" dirty="0">
                <a:solidFill>
                  <a:schemeClr val="tx1"/>
                </a:solidFill>
                <a:latin typeface="Times New Roman" panose="02020603050405020304" pitchFamily="18" charset="0"/>
                <a:cs typeface="Times New Roman" panose="02020603050405020304" pitchFamily="18" charset="0"/>
              </a:rPr>
              <a:t>power</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i="1" dirty="0">
                <a:solidFill>
                  <a:schemeClr val="tx1"/>
                </a:solidFill>
                <a:latin typeface="Times New Roman" panose="02020603050405020304" pitchFamily="18" charset="0"/>
                <a:cs typeface="Times New Roman" panose="02020603050405020304" pitchFamily="18" charset="0"/>
              </a:rPr>
              <a:t> x</a:t>
            </a:r>
          </a:p>
          <a:p>
            <a:pPr marL="457200" lvl="1" indent="0">
              <a:buNone/>
            </a:pP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i="1" dirty="0" smtClean="0">
                <a:solidFill>
                  <a:schemeClr val="tx1"/>
                </a:solidFill>
                <a:latin typeface="Times New Roman" panose="02020603050405020304" pitchFamily="18" charset="0"/>
                <a:cs typeface="Times New Roman" panose="02020603050405020304" pitchFamily="18" charset="0"/>
              </a:rPr>
              <a:t>p</a:t>
            </a:r>
            <a:r>
              <a:rPr kumimoji="1" lang="en-US" altLang="en-US" sz="1600" dirty="0" smtClean="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i="1" dirty="0">
                <a:solidFill>
                  <a:schemeClr val="tx1"/>
                </a:solidFill>
                <a:latin typeface="Times New Roman" panose="02020603050405020304" pitchFamily="18" charset="0"/>
                <a:cs typeface="Times New Roman" panose="02020603050405020304" pitchFamily="18" charset="0"/>
              </a:rPr>
              <a:t> p</a:t>
            </a:r>
            <a:r>
              <a:rPr kumimoji="1" lang="en-US" altLang="en-US" sz="1600" dirty="0">
                <a:solidFill>
                  <a:schemeClr val="tx1"/>
                </a:solidFill>
                <a:latin typeface="Times New Roman" panose="02020603050405020304" pitchFamily="18" charset="0"/>
                <a:cs typeface="Times New Roman" panose="02020603050405020304" pitchFamily="18" charset="0"/>
              </a:rPr>
              <a:t> + </a:t>
            </a:r>
            <a:r>
              <a:rPr kumimoji="1" lang="en-US" altLang="en-US" sz="1600" i="1" dirty="0">
                <a:solidFill>
                  <a:schemeClr val="tx1"/>
                </a:solidFill>
                <a:latin typeface="Times New Roman" panose="02020603050405020304" pitchFamily="18" charset="0"/>
                <a:cs typeface="Times New Roman" panose="02020603050405020304" pitchFamily="18" charset="0"/>
              </a:rPr>
              <a:t>a</a:t>
            </a:r>
            <a:r>
              <a:rPr kumimoji="1" lang="en-US" altLang="en-US" sz="1600" dirty="0">
                <a:solidFill>
                  <a:schemeClr val="tx1"/>
                </a:solidFill>
                <a:latin typeface="Times New Roman" panose="02020603050405020304" pitchFamily="18" charset="0"/>
                <a:cs typeface="Times New Roman" panose="02020603050405020304" pitchFamily="18" charset="0"/>
              </a:rPr>
              <a:t>[</a:t>
            </a:r>
            <a:r>
              <a:rPr kumimoji="1" lang="en-US" altLang="en-US" sz="1600" i="1" dirty="0" err="1">
                <a:solidFill>
                  <a:schemeClr val="tx1"/>
                </a:solidFill>
                <a:latin typeface="Times New Roman" panose="02020603050405020304" pitchFamily="18" charset="0"/>
                <a:cs typeface="Times New Roman" panose="02020603050405020304" pitchFamily="18" charset="0"/>
              </a:rPr>
              <a:t>i</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i="1" dirty="0">
                <a:solidFill>
                  <a:schemeClr val="tx1"/>
                </a:solidFill>
                <a:latin typeface="Times New Roman" panose="02020603050405020304" pitchFamily="18" charset="0"/>
                <a:cs typeface="Times New Roman" panose="02020603050405020304" pitchFamily="18" charset="0"/>
              </a:rPr>
              <a:t>power</a:t>
            </a:r>
          </a:p>
          <a:p>
            <a:pPr marL="457200" lvl="1" indent="0">
              <a:buNone/>
            </a:pPr>
            <a:r>
              <a:rPr kumimoji="1" lang="en-US" altLang="en-US" sz="1600" b="1" dirty="0">
                <a:solidFill>
                  <a:schemeClr val="tx1"/>
                </a:solidFill>
                <a:latin typeface="Times New Roman" panose="02020603050405020304" pitchFamily="18" charset="0"/>
                <a:cs typeface="Times New Roman" panose="02020603050405020304" pitchFamily="18" charset="0"/>
              </a:rPr>
              <a:t>return</a:t>
            </a:r>
            <a:r>
              <a:rPr kumimoji="1" lang="en-US" altLang="en-US" sz="1600" dirty="0">
                <a:solidFill>
                  <a:schemeClr val="tx1"/>
                </a:solidFill>
                <a:latin typeface="Times New Roman" panose="02020603050405020304" pitchFamily="18" charset="0"/>
                <a:cs typeface="Times New Roman" panose="02020603050405020304" pitchFamily="18" charset="0"/>
              </a:rPr>
              <a:t> </a:t>
            </a:r>
            <a:r>
              <a:rPr kumimoji="1" lang="en-US" altLang="en-US" sz="1600" i="1" dirty="0" smtClean="0">
                <a:solidFill>
                  <a:schemeClr val="tx1"/>
                </a:solidFill>
                <a:latin typeface="Times New Roman" panose="02020603050405020304" pitchFamily="18" charset="0"/>
                <a:cs typeface="Times New Roman" panose="02020603050405020304" pitchFamily="18" charset="0"/>
              </a:rPr>
              <a:t>p</a:t>
            </a:r>
            <a:endParaRPr kumimoji="1" lang="en-US" altLang="en-US" sz="1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47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Closest-Pair Problem</a:t>
            </a:r>
            <a:endParaRPr lang="en-US" dirty="0"/>
          </a:p>
        </p:txBody>
      </p:sp>
      <p:sp>
        <p:nvSpPr>
          <p:cNvPr id="3" name="Content Placeholder 2"/>
          <p:cNvSpPr>
            <a:spLocks noGrp="1"/>
          </p:cNvSpPr>
          <p:nvPr>
            <p:ph idx="1"/>
          </p:nvPr>
        </p:nvSpPr>
        <p:spPr/>
        <p:txBody>
          <a:bodyPr/>
          <a:lstStyle/>
          <a:p>
            <a:r>
              <a:rPr lang="en-US" altLang="en-US" dirty="0"/>
              <a:t>Find the two closest points in a set of </a:t>
            </a:r>
            <a:r>
              <a:rPr lang="en-US" altLang="en-US" i="1" dirty="0"/>
              <a:t>n</a:t>
            </a:r>
            <a:r>
              <a:rPr lang="en-US" altLang="en-US" dirty="0"/>
              <a:t> points (in the two-dimensional Cartesian plane</a:t>
            </a:r>
            <a:r>
              <a:rPr lang="en-US" altLang="en-US" dirty="0" smtClean="0"/>
              <a:t>).</a:t>
            </a:r>
            <a:endParaRPr lang="en-US" altLang="en-US" dirty="0"/>
          </a:p>
          <a:p>
            <a:r>
              <a:rPr lang="en-US" altLang="en-US" u="sng" dirty="0"/>
              <a:t>Brute-force </a:t>
            </a:r>
            <a:r>
              <a:rPr lang="en-US" altLang="en-US" u="sng" dirty="0" smtClean="0"/>
              <a:t>algorithm:</a:t>
            </a:r>
            <a:endParaRPr lang="en-US" altLang="en-US" u="sng" dirty="0"/>
          </a:p>
          <a:p>
            <a:pPr>
              <a:buFont typeface="Monotype Sorts" pitchFamily="2" charset="2"/>
              <a:buNone/>
            </a:pPr>
            <a:r>
              <a:rPr lang="en-US" altLang="en-US" dirty="0"/>
              <a:t>    Compute the distance between every pair of distinct points</a:t>
            </a:r>
          </a:p>
          <a:p>
            <a:pPr>
              <a:buFont typeface="Monotype Sorts" pitchFamily="2" charset="2"/>
              <a:buNone/>
            </a:pPr>
            <a:r>
              <a:rPr lang="en-US" altLang="en-US" dirty="0"/>
              <a:t>    and return the indexes of the points for which the distance is the smallest.</a:t>
            </a:r>
          </a:p>
          <a:p>
            <a:endParaRPr lang="en-US" dirty="0"/>
          </a:p>
        </p:txBody>
      </p:sp>
    </p:spTree>
    <p:extLst>
      <p:ext uri="{BB962C8B-B14F-4D97-AF65-F5344CB8AC3E}">
        <p14:creationId xmlns:p14="http://schemas.microsoft.com/office/powerpoint/2010/main" val="227292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Content Placeholder 2"/>
          <p:cNvSpPr>
            <a:spLocks noGrp="1"/>
          </p:cNvSpPr>
          <p:nvPr>
            <p:ph idx="1"/>
          </p:nvPr>
        </p:nvSpPr>
        <p:spPr/>
        <p:txBody>
          <a:bodyPr>
            <a:normAutofit fontScale="92500"/>
          </a:bodyPr>
          <a:lstStyle/>
          <a:p>
            <a:r>
              <a:rPr lang="en-US" altLang="en-US" dirty="0" smtClean="0"/>
              <a:t>A </a:t>
            </a:r>
            <a:r>
              <a:rPr lang="en-US" altLang="en-US" dirty="0"/>
              <a:t>straightforward </a:t>
            </a:r>
            <a:r>
              <a:rPr lang="en-US" altLang="en-US" dirty="0" smtClean="0"/>
              <a:t>approach to solving a problem, </a:t>
            </a:r>
            <a:r>
              <a:rPr lang="en-US" altLang="en-US" dirty="0"/>
              <a:t>usually based directly on the problem’s </a:t>
            </a:r>
            <a:r>
              <a:rPr lang="en-US" altLang="en-US" dirty="0" smtClean="0"/>
              <a:t>statement and </a:t>
            </a:r>
            <a:r>
              <a:rPr lang="en-US" altLang="en-US" dirty="0"/>
              <a:t>definitions of the concepts </a:t>
            </a:r>
            <a:r>
              <a:rPr lang="en-US" altLang="en-US" dirty="0" smtClean="0"/>
              <a:t>involved.</a:t>
            </a:r>
          </a:p>
          <a:p>
            <a:r>
              <a:rPr lang="en-US" dirty="0" smtClean="0"/>
              <a:t>Example: </a:t>
            </a:r>
          </a:p>
          <a:p>
            <a:r>
              <a:rPr lang="en-US" dirty="0"/>
              <a:t>U</a:t>
            </a:r>
            <a:r>
              <a:rPr lang="en-US" dirty="0" smtClean="0"/>
              <a:t>nlike </a:t>
            </a:r>
            <a:r>
              <a:rPr lang="en-US" dirty="0"/>
              <a:t>some of the other strategies, brute force is applicable to a very wide </a:t>
            </a:r>
            <a:r>
              <a:rPr lang="en-US" dirty="0" smtClean="0"/>
              <a:t>variety </a:t>
            </a:r>
            <a:r>
              <a:rPr lang="en-US" dirty="0"/>
              <a:t>of problems. </a:t>
            </a:r>
            <a:endParaRPr lang="en-US" dirty="0" smtClean="0"/>
          </a:p>
          <a:p>
            <a:r>
              <a:rPr lang="en-US" dirty="0" smtClean="0"/>
              <a:t>For </a:t>
            </a:r>
            <a:r>
              <a:rPr lang="en-US" dirty="0"/>
              <a:t>some </a:t>
            </a:r>
            <a:r>
              <a:rPr lang="en-US" dirty="0" smtClean="0"/>
              <a:t>important </a:t>
            </a:r>
            <a:r>
              <a:rPr lang="en-US" dirty="0"/>
              <a:t>problems—e.g., sorting, searching, matrix multiplication, string matching— the brute-force approach yields reasonable algorithms of at least some </a:t>
            </a:r>
            <a:r>
              <a:rPr lang="en-US" dirty="0" smtClean="0"/>
              <a:t>practical </a:t>
            </a:r>
            <a:r>
              <a:rPr lang="en-US" dirty="0"/>
              <a:t>value with no limitation on instance size.</a:t>
            </a:r>
          </a:p>
        </p:txBody>
      </p:sp>
      <p:pic>
        <p:nvPicPr>
          <p:cNvPr id="4" name="Picture 3"/>
          <p:cNvPicPr>
            <a:picLocks noChangeAspect="1"/>
          </p:cNvPicPr>
          <p:nvPr/>
        </p:nvPicPr>
        <p:blipFill>
          <a:blip r:embed="rId2"/>
          <a:stretch>
            <a:fillRect/>
          </a:stretch>
        </p:blipFill>
        <p:spPr>
          <a:xfrm>
            <a:off x="2824847" y="3300343"/>
            <a:ext cx="1538032" cy="595916"/>
          </a:xfrm>
          <a:prstGeom prst="rect">
            <a:avLst/>
          </a:prstGeom>
        </p:spPr>
      </p:pic>
    </p:spTree>
    <p:extLst>
      <p:ext uri="{BB962C8B-B14F-4D97-AF65-F5344CB8AC3E}">
        <p14:creationId xmlns:p14="http://schemas.microsoft.com/office/powerpoint/2010/main" val="1376579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Closest-Pair Brute-Force </a:t>
            </a:r>
            <a:r>
              <a:rPr lang="en-US" altLang="en-US" dirty="0" smtClean="0"/>
              <a:t>Algorithm</a:t>
            </a:r>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4992" y="2577796"/>
            <a:ext cx="7882015" cy="321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291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Closest-Pair </a:t>
            </a:r>
            <a:r>
              <a:rPr lang="en-US" altLang="en-US" dirty="0" smtClean="0"/>
              <a:t>Brute-Force Time Efficiency</a:t>
            </a:r>
            <a:endParaRPr lang="en-US" dirty="0"/>
          </a:p>
        </p:txBody>
      </p:sp>
      <p:pic>
        <p:nvPicPr>
          <p:cNvPr id="4" name="Content Placeholder 3"/>
          <p:cNvPicPr>
            <a:picLocks noGrp="1" noChangeAspect="1"/>
          </p:cNvPicPr>
          <p:nvPr>
            <p:ph idx="1"/>
          </p:nvPr>
        </p:nvPicPr>
        <p:blipFill>
          <a:blip r:embed="rId2"/>
          <a:stretch>
            <a:fillRect/>
          </a:stretch>
        </p:blipFill>
        <p:spPr>
          <a:xfrm>
            <a:off x="1866900" y="3254375"/>
            <a:ext cx="8458200" cy="1924050"/>
          </a:xfrm>
          <a:prstGeom prst="rect">
            <a:avLst/>
          </a:prstGeom>
        </p:spPr>
      </p:pic>
    </p:spTree>
    <p:extLst>
      <p:ext uri="{BB962C8B-B14F-4D97-AF65-F5344CB8AC3E}">
        <p14:creationId xmlns:p14="http://schemas.microsoft.com/office/powerpoint/2010/main" val="1058459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Brute-Force Strengths and Weaknesses</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altLang="en-US" u="sng" dirty="0"/>
              <a:t>Strengths</a:t>
            </a:r>
            <a:endParaRPr lang="en-US" altLang="en-US" dirty="0"/>
          </a:p>
          <a:p>
            <a:pPr lvl="1">
              <a:lnSpc>
                <a:spcPct val="90000"/>
              </a:lnSpc>
            </a:pPr>
            <a:r>
              <a:rPr lang="en-US" altLang="en-US" sz="2400" dirty="0"/>
              <a:t>wide applicability</a:t>
            </a:r>
          </a:p>
          <a:p>
            <a:pPr lvl="1">
              <a:lnSpc>
                <a:spcPct val="90000"/>
              </a:lnSpc>
            </a:pPr>
            <a:r>
              <a:rPr lang="en-US" altLang="en-US" sz="2400" dirty="0"/>
              <a:t>simplicity</a:t>
            </a:r>
          </a:p>
          <a:p>
            <a:pPr lvl="1">
              <a:lnSpc>
                <a:spcPct val="90000"/>
              </a:lnSpc>
            </a:pPr>
            <a:r>
              <a:rPr lang="en-US" altLang="en-US" sz="2400" dirty="0"/>
              <a:t>yields reasonable algorithms for some important problems</a:t>
            </a:r>
            <a:br>
              <a:rPr lang="en-US" altLang="en-US" sz="2400" dirty="0"/>
            </a:br>
            <a:r>
              <a:rPr lang="en-US" altLang="en-US" sz="2400" dirty="0"/>
              <a:t>(e.g., matrix multiplication, sorting, searching, string matching)</a:t>
            </a:r>
            <a:r>
              <a:rPr lang="en-US" altLang="en-US" dirty="0"/>
              <a:t> </a:t>
            </a:r>
            <a:br>
              <a:rPr lang="en-US" altLang="en-US" dirty="0"/>
            </a:br>
            <a:endParaRPr lang="en-US" altLang="en-US" dirty="0"/>
          </a:p>
          <a:p>
            <a:pPr>
              <a:lnSpc>
                <a:spcPct val="90000"/>
              </a:lnSpc>
            </a:pPr>
            <a:r>
              <a:rPr lang="en-US" altLang="en-US" u="sng" dirty="0"/>
              <a:t>Weaknesses</a:t>
            </a:r>
            <a:endParaRPr lang="en-US" altLang="en-US" dirty="0"/>
          </a:p>
          <a:p>
            <a:pPr lvl="1">
              <a:lnSpc>
                <a:spcPct val="90000"/>
              </a:lnSpc>
            </a:pPr>
            <a:r>
              <a:rPr lang="en-US" altLang="en-US" sz="2400" dirty="0"/>
              <a:t>rarely yields efficient algorithms </a:t>
            </a:r>
          </a:p>
          <a:p>
            <a:pPr lvl="1">
              <a:lnSpc>
                <a:spcPct val="90000"/>
              </a:lnSpc>
            </a:pPr>
            <a:r>
              <a:rPr lang="en-US" altLang="en-US" sz="2400" dirty="0"/>
              <a:t>some brute-force algorithms are unacceptably slow </a:t>
            </a:r>
          </a:p>
          <a:p>
            <a:pPr lvl="1">
              <a:lnSpc>
                <a:spcPct val="90000"/>
              </a:lnSpc>
            </a:pPr>
            <a:r>
              <a:rPr lang="en-US" altLang="en-US" sz="2400" dirty="0"/>
              <a:t>not as constructive as some other design </a:t>
            </a:r>
            <a:r>
              <a:rPr lang="en-US" altLang="en-US" sz="2400" dirty="0" smtClean="0"/>
              <a:t>techniques</a:t>
            </a:r>
            <a:endParaRPr lang="en-US" altLang="en-US" dirty="0"/>
          </a:p>
        </p:txBody>
      </p:sp>
    </p:spTree>
    <p:extLst>
      <p:ext uri="{BB962C8B-B14F-4D97-AF65-F5344CB8AC3E}">
        <p14:creationId xmlns:p14="http://schemas.microsoft.com/office/powerpoint/2010/main" val="390140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Exhaustive Search</a:t>
            </a:r>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altLang="en-US" dirty="0"/>
              <a:t>A brute force solution to a problem involving search for an element with a special property, usually among combinatorial objects such as permutations, combinations, or subsets of a set</a:t>
            </a:r>
            <a:r>
              <a:rPr lang="en-US" altLang="en-US" dirty="0" smtClean="0"/>
              <a:t>.</a:t>
            </a:r>
            <a:endParaRPr lang="en-US" altLang="en-US" dirty="0"/>
          </a:p>
          <a:p>
            <a:pPr>
              <a:lnSpc>
                <a:spcPct val="90000"/>
              </a:lnSpc>
              <a:buFont typeface="Monotype Sorts" pitchFamily="2" charset="2"/>
              <a:buNone/>
            </a:pPr>
            <a:r>
              <a:rPr lang="en-US" altLang="en-US" dirty="0"/>
              <a:t>Method:</a:t>
            </a:r>
          </a:p>
          <a:p>
            <a:pPr lvl="1">
              <a:lnSpc>
                <a:spcPct val="90000"/>
              </a:lnSpc>
            </a:pPr>
            <a:r>
              <a:rPr lang="en-US" altLang="en-US" sz="2400" dirty="0"/>
              <a:t>generate a list of all potential solutions to the problem in a systematic </a:t>
            </a:r>
            <a:r>
              <a:rPr lang="en-US" altLang="en-US" sz="2400" dirty="0" smtClean="0"/>
              <a:t>manner</a:t>
            </a:r>
            <a:endParaRPr lang="en-US" altLang="en-US" sz="2400" dirty="0"/>
          </a:p>
          <a:p>
            <a:pPr lvl="1">
              <a:lnSpc>
                <a:spcPct val="90000"/>
              </a:lnSpc>
            </a:pPr>
            <a:r>
              <a:rPr lang="en-US" altLang="en-US" sz="2400" dirty="0"/>
              <a:t>evaluate potential solutions one by one, disqualifying infeasible ones and, for an optimization problem, keeping track of the best one found so </a:t>
            </a:r>
            <a:r>
              <a:rPr lang="en-US" altLang="en-US" sz="2400" dirty="0" smtClean="0"/>
              <a:t>far</a:t>
            </a:r>
            <a:endParaRPr lang="en-US" altLang="en-US" sz="2400" dirty="0"/>
          </a:p>
          <a:p>
            <a:pPr lvl="1">
              <a:lnSpc>
                <a:spcPct val="90000"/>
              </a:lnSpc>
            </a:pPr>
            <a:r>
              <a:rPr lang="en-US" altLang="en-US" sz="2400" dirty="0"/>
              <a:t>when search ends, announce the solution(s) found</a:t>
            </a:r>
          </a:p>
          <a:p>
            <a:endParaRPr lang="en-US" dirty="0"/>
          </a:p>
        </p:txBody>
      </p:sp>
    </p:spTree>
    <p:extLst>
      <p:ext uri="{BB962C8B-B14F-4D97-AF65-F5344CB8AC3E}">
        <p14:creationId xmlns:p14="http://schemas.microsoft.com/office/powerpoint/2010/main" val="1288872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Continue on slides 13 through 28 of Levitin Ch03</a:t>
            </a:r>
            <a:endParaRPr lang="en-US" dirty="0"/>
          </a:p>
        </p:txBody>
      </p:sp>
    </p:spTree>
    <p:extLst>
      <p:ext uri="{BB962C8B-B14F-4D97-AF65-F5344CB8AC3E}">
        <p14:creationId xmlns:p14="http://schemas.microsoft.com/office/powerpoint/2010/main" val="210513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Brute </a:t>
            </a:r>
            <a:r>
              <a:rPr lang="en-US" dirty="0" smtClean="0"/>
              <a:t>Force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expense of designing a more efficient algorithm may be unjustifiable if </a:t>
            </a:r>
            <a:endParaRPr lang="en-US" dirty="0" smtClean="0"/>
          </a:p>
          <a:p>
            <a:pPr lvl="1"/>
            <a:r>
              <a:rPr lang="en-US" dirty="0" smtClean="0"/>
              <a:t>only </a:t>
            </a:r>
            <a:r>
              <a:rPr lang="en-US" dirty="0"/>
              <a:t>a few instances of a </a:t>
            </a:r>
            <a:r>
              <a:rPr lang="en-US" dirty="0" smtClean="0"/>
              <a:t>problem </a:t>
            </a:r>
            <a:r>
              <a:rPr lang="en-US" dirty="0"/>
              <a:t>need to be solved and </a:t>
            </a:r>
            <a:endParaRPr lang="en-US" dirty="0" smtClean="0"/>
          </a:p>
          <a:p>
            <a:pPr lvl="1"/>
            <a:r>
              <a:rPr lang="en-US" dirty="0" smtClean="0"/>
              <a:t>a </a:t>
            </a:r>
            <a:r>
              <a:rPr lang="en-US" dirty="0"/>
              <a:t>brute-force algorithm can solve those instances with acceptable speed</a:t>
            </a:r>
            <a:r>
              <a:rPr lang="en-US" dirty="0" smtClean="0"/>
              <a:t>.</a:t>
            </a:r>
          </a:p>
          <a:p>
            <a:r>
              <a:rPr lang="en-US" dirty="0" smtClean="0"/>
              <a:t>Even </a:t>
            </a:r>
            <a:r>
              <a:rPr lang="en-US" dirty="0"/>
              <a:t>if too inefficient in general, a brute-force </a:t>
            </a:r>
            <a:r>
              <a:rPr lang="en-US" dirty="0" smtClean="0"/>
              <a:t>algorithm </a:t>
            </a:r>
            <a:r>
              <a:rPr lang="en-US" dirty="0"/>
              <a:t>can still be useful for solving small-size instances of a problem. </a:t>
            </a:r>
            <a:endParaRPr lang="en-US" dirty="0" smtClean="0"/>
          </a:p>
          <a:p>
            <a:r>
              <a:rPr lang="en-US" dirty="0" smtClean="0"/>
              <a:t>A </a:t>
            </a:r>
            <a:r>
              <a:rPr lang="en-US" dirty="0"/>
              <a:t>brute-force algorithm can serve an important theoretical or educational </a:t>
            </a:r>
            <a:r>
              <a:rPr lang="en-US" dirty="0" smtClean="0"/>
              <a:t>purpose </a:t>
            </a:r>
            <a:r>
              <a:rPr lang="en-US" dirty="0"/>
              <a:t>as a yardstick with which to judge more efficient alternatives for solving </a:t>
            </a:r>
            <a:r>
              <a:rPr lang="en-US" dirty="0" smtClean="0"/>
              <a:t>a problem.</a:t>
            </a:r>
            <a:endParaRPr lang="en-US" dirty="0"/>
          </a:p>
        </p:txBody>
      </p:sp>
    </p:spTree>
    <p:extLst>
      <p:ext uri="{BB962C8B-B14F-4D97-AF65-F5344CB8AC3E}">
        <p14:creationId xmlns:p14="http://schemas.microsoft.com/office/powerpoint/2010/main" val="3530947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normAutofit lnSpcReduction="10000"/>
          </a:bodyPr>
          <a:lstStyle/>
          <a:p>
            <a:r>
              <a:rPr lang="en-US" altLang="en-US" dirty="0" smtClean="0"/>
              <a:t>Scan </a:t>
            </a:r>
            <a:r>
              <a:rPr lang="en-US" altLang="en-US" dirty="0"/>
              <a:t>the array to find its smallest element and swap it with the first element.  Then, starting with the second element, scan the elements to the right of it to find the smallest among them and swap it with the second elements.  </a:t>
            </a:r>
            <a:endParaRPr lang="en-US" altLang="en-US" dirty="0" smtClean="0"/>
          </a:p>
          <a:p>
            <a:r>
              <a:rPr lang="en-US" altLang="en-US" dirty="0" smtClean="0"/>
              <a:t>Generally</a:t>
            </a:r>
            <a:r>
              <a:rPr lang="en-US" altLang="en-US" dirty="0"/>
              <a:t>, on pass </a:t>
            </a:r>
            <a:r>
              <a:rPr lang="en-US" altLang="en-US" i="1" dirty="0" err="1"/>
              <a:t>i</a:t>
            </a:r>
            <a:r>
              <a:rPr lang="en-US" altLang="en-US" i="1" dirty="0"/>
              <a:t> </a:t>
            </a:r>
            <a:r>
              <a:rPr lang="en-US" altLang="en-US" dirty="0"/>
              <a:t>(0 </a:t>
            </a:r>
            <a:r>
              <a:rPr lang="en-US" altLang="en-US"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2), find the smallest element in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i..n-</a:t>
            </a:r>
            <a:r>
              <a:rPr lang="en-US" altLang="en-US" dirty="0">
                <a:sym typeface="Symbol" panose="05050102010706020507" pitchFamily="18" charset="2"/>
              </a:rPr>
              <a:t>1] and swap it with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endParaRPr lang="en-US" altLang="en-US" i="1" dirty="0">
              <a:sym typeface="Symbol" panose="05050102010706020507" pitchFamily="18" charset="2"/>
            </a:endParaRPr>
          </a:p>
          <a:p>
            <a:pPr>
              <a:buFont typeface="Monotype Sorts" pitchFamily="2" charset="2"/>
              <a:buNone/>
            </a:pPr>
            <a:r>
              <a:rPr lang="en-US" altLang="en-US" dirty="0" smtClean="0">
                <a:sym typeface="Symbol" panose="05050102010706020507" pitchFamily="18" charset="2"/>
              </a:rPr>
              <a:t>Example</a:t>
            </a:r>
            <a:r>
              <a:rPr lang="en-US" altLang="en-US" dirty="0">
                <a:sym typeface="Symbol" panose="05050102010706020507" pitchFamily="18" charset="2"/>
              </a:rPr>
              <a:t>: 7   3   2   5</a:t>
            </a:r>
            <a:endParaRPr lang="en-US" altLang="en-US" i="1" dirty="0">
              <a:sym typeface="Symbol" panose="05050102010706020507" pitchFamily="18" charset="2"/>
            </a:endParaRPr>
          </a:p>
          <a:p>
            <a:endParaRPr lang="en-US" dirty="0"/>
          </a:p>
        </p:txBody>
      </p:sp>
      <p:pic>
        <p:nvPicPr>
          <p:cNvPr id="4" name="Picture 3"/>
          <p:cNvPicPr>
            <a:picLocks noChangeAspect="1"/>
          </p:cNvPicPr>
          <p:nvPr/>
        </p:nvPicPr>
        <p:blipFill>
          <a:blip r:embed="rId2"/>
          <a:stretch>
            <a:fillRect/>
          </a:stretch>
        </p:blipFill>
        <p:spPr>
          <a:xfrm>
            <a:off x="3997937" y="4061764"/>
            <a:ext cx="5260876" cy="1183341"/>
          </a:xfrm>
          <a:prstGeom prst="rect">
            <a:avLst/>
          </a:prstGeom>
        </p:spPr>
      </p:pic>
    </p:spTree>
    <p:extLst>
      <p:ext uri="{BB962C8B-B14F-4D97-AF65-F5344CB8AC3E}">
        <p14:creationId xmlns:p14="http://schemas.microsoft.com/office/powerpoint/2010/main" val="251648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Example</a:t>
            </a:r>
            <a:endParaRPr lang="en-US" dirty="0"/>
          </a:p>
        </p:txBody>
      </p:sp>
      <p:pic>
        <p:nvPicPr>
          <p:cNvPr id="4" name="Content Placeholder 3"/>
          <p:cNvPicPr>
            <a:picLocks noGrp="1" noChangeAspect="1"/>
          </p:cNvPicPr>
          <p:nvPr>
            <p:ph idx="1"/>
          </p:nvPr>
        </p:nvPicPr>
        <p:blipFill>
          <a:blip r:embed="rId2"/>
          <a:stretch>
            <a:fillRect/>
          </a:stretch>
        </p:blipFill>
        <p:spPr>
          <a:xfrm>
            <a:off x="3471862" y="2654300"/>
            <a:ext cx="5248275" cy="3124200"/>
          </a:xfrm>
          <a:prstGeom prst="rect">
            <a:avLst/>
          </a:prstGeom>
        </p:spPr>
      </p:pic>
    </p:spTree>
    <p:extLst>
      <p:ext uri="{BB962C8B-B14F-4D97-AF65-F5344CB8AC3E}">
        <p14:creationId xmlns:p14="http://schemas.microsoft.com/office/powerpoint/2010/main" val="2852138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Algorithm</a:t>
            </a:r>
            <a:endParaRPr lang="en-US" dirty="0"/>
          </a:p>
        </p:txBody>
      </p:sp>
      <p:pic>
        <p:nvPicPr>
          <p:cNvPr id="4" name="Picture 4" descr="3_1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67012" y="2611438"/>
            <a:ext cx="6657975" cy="3209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513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a:t>
            </a:r>
            <a:r>
              <a:rPr lang="en-US" dirty="0" smtClean="0"/>
              <a:t>Time Analysis</a:t>
            </a:r>
            <a:endParaRPr lang="en-US" dirty="0"/>
          </a:p>
        </p:txBody>
      </p:sp>
      <p:pic>
        <p:nvPicPr>
          <p:cNvPr id="4" name="Content Placeholder 3"/>
          <p:cNvPicPr>
            <a:picLocks noGrp="1" noChangeAspect="1"/>
          </p:cNvPicPr>
          <p:nvPr>
            <p:ph idx="1"/>
          </p:nvPr>
        </p:nvPicPr>
        <p:blipFill>
          <a:blip r:embed="rId2"/>
          <a:stretch>
            <a:fillRect/>
          </a:stretch>
        </p:blipFill>
        <p:spPr>
          <a:xfrm>
            <a:off x="1295402" y="2829938"/>
            <a:ext cx="8086424" cy="1111292"/>
          </a:xfrm>
          <a:prstGeom prst="rect">
            <a:avLst/>
          </a:prstGeom>
        </p:spPr>
      </p:pic>
      <p:pic>
        <p:nvPicPr>
          <p:cNvPr id="7" name="Picture 6"/>
          <p:cNvPicPr>
            <a:picLocks noChangeAspect="1"/>
          </p:cNvPicPr>
          <p:nvPr/>
        </p:nvPicPr>
        <p:blipFill>
          <a:blip r:embed="rId3"/>
          <a:stretch>
            <a:fillRect/>
          </a:stretch>
        </p:blipFill>
        <p:spPr>
          <a:xfrm>
            <a:off x="9178369" y="2829938"/>
            <a:ext cx="1718229" cy="1111292"/>
          </a:xfrm>
          <a:prstGeom prst="rect">
            <a:avLst/>
          </a:prstGeom>
        </p:spPr>
      </p:pic>
    </p:spTree>
    <p:extLst>
      <p:ext uri="{BB962C8B-B14F-4D97-AF65-F5344CB8AC3E}">
        <p14:creationId xmlns:p14="http://schemas.microsoft.com/office/powerpoint/2010/main" val="1419818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normAutofit lnSpcReduction="10000"/>
          </a:bodyPr>
          <a:lstStyle/>
          <a:p>
            <a:r>
              <a:rPr lang="en-US" dirty="0" smtClean="0"/>
              <a:t>Compare </a:t>
            </a:r>
            <a:r>
              <a:rPr lang="en-US" dirty="0"/>
              <a:t>adjacent elements of the list and exchange them if they are out of order. By doing it repeatedly, we end up “bubbling up” the largest element to the last position on the list. The next pass bubbles up the second largest element, and so on, until after n − 1 passes the list is sorted. </a:t>
            </a:r>
            <a:endParaRPr lang="en-US" dirty="0" smtClean="0"/>
          </a:p>
          <a:p>
            <a:r>
              <a:rPr lang="en-US" dirty="0"/>
              <a:t>Pass </a:t>
            </a:r>
            <a:r>
              <a:rPr lang="en-US" dirty="0" err="1"/>
              <a:t>i</a:t>
            </a:r>
            <a:r>
              <a:rPr lang="en-US" dirty="0"/>
              <a:t> (0 ≤ </a:t>
            </a:r>
            <a:r>
              <a:rPr lang="en-US" dirty="0" err="1"/>
              <a:t>i</a:t>
            </a:r>
            <a:r>
              <a:rPr lang="en-US" dirty="0"/>
              <a:t> ≤ n − 2) of bubble sort can be represented by the following </a:t>
            </a:r>
            <a:r>
              <a:rPr lang="en-US" dirty="0" smtClean="0"/>
              <a:t>diagram:</a:t>
            </a:r>
          </a:p>
          <a:p>
            <a:pPr marL="0" indent="0">
              <a:buNone/>
            </a:pPr>
            <a:endParaRPr lang="en-US" dirty="0" smtClean="0"/>
          </a:p>
          <a:p>
            <a:r>
              <a:rPr lang="en-US" dirty="0" smtClean="0"/>
              <a:t>If </a:t>
            </a:r>
            <a:r>
              <a:rPr lang="en-US" dirty="0"/>
              <a:t>it were not for its catchy name, you would probably have never heard of </a:t>
            </a:r>
            <a:r>
              <a:rPr lang="en-US" dirty="0" smtClean="0"/>
              <a:t>it</a:t>
            </a:r>
            <a:endParaRPr lang="en-US" dirty="0"/>
          </a:p>
        </p:txBody>
      </p:sp>
      <p:pic>
        <p:nvPicPr>
          <p:cNvPr id="4" name="Picture 3"/>
          <p:cNvPicPr>
            <a:picLocks noChangeAspect="1"/>
          </p:cNvPicPr>
          <p:nvPr/>
        </p:nvPicPr>
        <p:blipFill>
          <a:blip r:embed="rId2"/>
          <a:stretch>
            <a:fillRect/>
          </a:stretch>
        </p:blipFill>
        <p:spPr>
          <a:xfrm>
            <a:off x="2829309" y="4522815"/>
            <a:ext cx="5754402" cy="756981"/>
          </a:xfrm>
          <a:prstGeom prst="rect">
            <a:avLst/>
          </a:prstGeom>
        </p:spPr>
      </p:pic>
    </p:spTree>
    <p:extLst>
      <p:ext uri="{BB962C8B-B14F-4D97-AF65-F5344CB8AC3E}">
        <p14:creationId xmlns:p14="http://schemas.microsoft.com/office/powerpoint/2010/main" val="3282233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Example</a:t>
            </a:r>
            <a:endParaRPr lang="en-US" dirty="0"/>
          </a:p>
        </p:txBody>
      </p:sp>
      <p:pic>
        <p:nvPicPr>
          <p:cNvPr id="4" name="Content Placeholder 3"/>
          <p:cNvPicPr>
            <a:picLocks noGrp="1" noChangeAspect="1"/>
          </p:cNvPicPr>
          <p:nvPr>
            <p:ph idx="1"/>
          </p:nvPr>
        </p:nvPicPr>
        <p:blipFill>
          <a:blip r:embed="rId2"/>
          <a:stretch>
            <a:fillRect/>
          </a:stretch>
        </p:blipFill>
        <p:spPr>
          <a:xfrm>
            <a:off x="3805086" y="2557463"/>
            <a:ext cx="4581827" cy="3317875"/>
          </a:xfrm>
          <a:prstGeom prst="rect">
            <a:avLst/>
          </a:prstGeom>
        </p:spPr>
      </p:pic>
    </p:spTree>
    <p:extLst>
      <p:ext uri="{BB962C8B-B14F-4D97-AF65-F5344CB8AC3E}">
        <p14:creationId xmlns:p14="http://schemas.microsoft.com/office/powerpoint/2010/main" val="2827791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15203</TotalTime>
  <Words>805</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Garamond</vt:lpstr>
      <vt:lpstr>Monotype Sorts</vt:lpstr>
      <vt:lpstr>Symbol</vt:lpstr>
      <vt:lpstr>Times New Roman</vt:lpstr>
      <vt:lpstr>Organic</vt:lpstr>
      <vt:lpstr>Algorithms: Brute Force and Exhaustive Search</vt:lpstr>
      <vt:lpstr>Brute Force</vt:lpstr>
      <vt:lpstr>Brute Force</vt:lpstr>
      <vt:lpstr>Selection Sort</vt:lpstr>
      <vt:lpstr>Selection Sort Example</vt:lpstr>
      <vt:lpstr>Selection Sort Algorithm</vt:lpstr>
      <vt:lpstr>Selection Sort Time Analysis</vt:lpstr>
      <vt:lpstr>Bubble Sort</vt:lpstr>
      <vt:lpstr>Bubble Sort Example</vt:lpstr>
      <vt:lpstr>Bubble Sort Algorithm</vt:lpstr>
      <vt:lpstr>Bubble Sort Time Efficiency</vt:lpstr>
      <vt:lpstr>Sequential Search</vt:lpstr>
      <vt:lpstr>Brute-Force String Matching</vt:lpstr>
      <vt:lpstr>Example of Brute-Force String Matching </vt:lpstr>
      <vt:lpstr>Example of Brute-Force String Matching </vt:lpstr>
      <vt:lpstr>Brute-Force String Matching Algorithm</vt:lpstr>
      <vt:lpstr>Brute-Force Polynomial Evaluation</vt:lpstr>
      <vt:lpstr>Polynomial Evaluation: Improvement</vt:lpstr>
      <vt:lpstr>Closest-Pair Problem</vt:lpstr>
      <vt:lpstr>Closest-Pair Brute-Force Algorithm</vt:lpstr>
      <vt:lpstr>Closest-Pair Brute-Force Time Efficiency</vt:lpstr>
      <vt:lpstr>Brute-Force Strengths and Weaknesses</vt:lpstr>
      <vt:lpstr>Exhaustive Search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Introduction</dc:title>
  <dc:creator>Navid Shaghaghi</dc:creator>
  <cp:lastModifiedBy>Navid</cp:lastModifiedBy>
  <cp:revision>81</cp:revision>
  <dcterms:created xsi:type="dcterms:W3CDTF">2017-04-10T18:09:07Z</dcterms:created>
  <dcterms:modified xsi:type="dcterms:W3CDTF">2019-02-01T19:25:37Z</dcterms:modified>
</cp:coreProperties>
</file>