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0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7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7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8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1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9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8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9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E04C04-86A4-4E46-BE1D-E2F8DB31C9B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A456B6-206E-435C-ABBA-80345351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sz="3200" b="1" dirty="0" smtClean="0"/>
              <a:t>Divide and Conquer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For: CSCI 163A / COEN 179</a:t>
            </a:r>
          </a:p>
          <a:p>
            <a:r>
              <a:rPr lang="en-US" dirty="0" smtClean="0"/>
              <a:t>By: Navid </a:t>
            </a:r>
            <a:r>
              <a:rPr lang="en-US" dirty="0" err="1" smtClean="0"/>
              <a:t>Shaghaghi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T(n</a:t>
            </a:r>
            <a:r>
              <a:rPr lang="en-US" dirty="0"/>
              <a:t>) be an eventually </a:t>
            </a:r>
            <a:r>
              <a:rPr lang="en-US" dirty="0" err="1"/>
              <a:t>nondecreasing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/>
              <a:t>that satisfies the </a:t>
            </a:r>
            <a:r>
              <a:rPr lang="en-US" dirty="0" smtClean="0"/>
              <a:t>recurrence T(n) = </a:t>
            </a:r>
            <a:r>
              <a:rPr lang="en-US" dirty="0" err="1" smtClean="0"/>
              <a:t>aT</a:t>
            </a:r>
            <a:r>
              <a:rPr lang="en-US" dirty="0" smtClean="0"/>
              <a:t>(n/b) + f(n</a:t>
            </a:r>
            <a:r>
              <a:rPr lang="en-US" dirty="0"/>
              <a:t>) </a:t>
            </a:r>
            <a:r>
              <a:rPr lang="en-US" dirty="0" smtClean="0"/>
              <a:t>for n = 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/>
              <a:t>, k=1,2,... </a:t>
            </a:r>
            <a:r>
              <a:rPr lang="en-US" dirty="0" smtClean="0"/>
              <a:t>and T(1) = c</a:t>
            </a:r>
            <a:r>
              <a:rPr lang="en-US" dirty="0"/>
              <a:t>,</a:t>
            </a:r>
          </a:p>
          <a:p>
            <a:r>
              <a:rPr lang="en-US" dirty="0"/>
              <a:t>where a ≥ 1, b ≥ 2, c &gt; 0. If </a:t>
            </a:r>
            <a:r>
              <a:rPr lang="en-US" dirty="0" smtClean="0"/>
              <a:t>f(n</a:t>
            </a:r>
            <a:r>
              <a:rPr lang="en-US" dirty="0"/>
              <a:t>) ∈ </a:t>
            </a:r>
            <a:r>
              <a:rPr lang="el-GR" dirty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) where d ≥ 0, </a:t>
            </a:r>
            <a:r>
              <a:rPr lang="en-US" dirty="0" smtClean="0"/>
              <a:t>then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Analogous results hold for the </a:t>
            </a:r>
            <a:r>
              <a:rPr lang="en-US" i="1" dirty="0"/>
              <a:t>O </a:t>
            </a:r>
            <a:r>
              <a:rPr lang="en-US" dirty="0"/>
              <a:t>and </a:t>
            </a:r>
            <a:r>
              <a:rPr lang="el-GR" dirty="0" smtClean="0"/>
              <a:t>Ω</a:t>
            </a:r>
            <a:r>
              <a:rPr lang="en-US" i="1" dirty="0" smtClean="0"/>
              <a:t> </a:t>
            </a:r>
            <a:r>
              <a:rPr lang="en-US" dirty="0"/>
              <a:t>notations</a:t>
            </a:r>
            <a:r>
              <a:rPr lang="en-US" dirty="0" smtClean="0"/>
              <a:t>, as well.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77" y="3872655"/>
            <a:ext cx="4383043" cy="13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 smtClean="0"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= 4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/2) +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 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 ?</a:t>
            </a:r>
          </a:p>
          <a:p>
            <a:endParaRPr lang="en-US" altLang="en-US" i="1" dirty="0" smtClean="0">
              <a:sym typeface="Symbol" panose="05050102010706020507" pitchFamily="18" charset="2"/>
            </a:endParaRPr>
          </a:p>
          <a:p>
            <a:r>
              <a:rPr lang="en-US" altLang="en-US" i="1" dirty="0" smtClean="0"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= 4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/2) +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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 ?</a:t>
            </a:r>
          </a:p>
          <a:p>
            <a:endParaRPr lang="en-US" altLang="en-US" i="1" dirty="0" smtClean="0">
              <a:sym typeface="Symbol" panose="05050102010706020507" pitchFamily="18" charset="2"/>
            </a:endParaRPr>
          </a:p>
          <a:p>
            <a:r>
              <a:rPr lang="en-US" altLang="en-US" i="1" dirty="0" smtClean="0"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= 4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/2) +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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 ?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5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Divide-and-Conquer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divide-and-conquer algorithm solves a problem by </a:t>
            </a:r>
            <a:endParaRPr lang="en-US" dirty="0" smtClean="0"/>
          </a:p>
          <a:p>
            <a:pPr lvl="1"/>
            <a:r>
              <a:rPr lang="en-US" dirty="0" smtClean="0"/>
              <a:t>dividing </a:t>
            </a:r>
            <a:r>
              <a:rPr lang="en-US" dirty="0"/>
              <a:t>its given instance into several smaller instances, </a:t>
            </a:r>
            <a:endParaRPr lang="en-US" dirty="0" smtClean="0"/>
          </a:p>
          <a:p>
            <a:pPr lvl="1"/>
            <a:r>
              <a:rPr lang="en-US" dirty="0" smtClean="0"/>
              <a:t>solving </a:t>
            </a:r>
            <a:r>
              <a:rPr lang="en-US" dirty="0"/>
              <a:t>each of them </a:t>
            </a:r>
            <a:r>
              <a:rPr lang="en-US" dirty="0" smtClean="0"/>
              <a:t>recursively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then </a:t>
            </a:r>
            <a:r>
              <a:rPr lang="en-US" dirty="0"/>
              <a:t>if necessary, combining the solutions to the smaller instances into a solution to the given instance.</a:t>
            </a:r>
          </a:p>
        </p:txBody>
      </p:sp>
    </p:spTree>
    <p:extLst>
      <p:ext uri="{BB962C8B-B14F-4D97-AF65-F5344CB8AC3E}">
        <p14:creationId xmlns:p14="http://schemas.microsoft.com/office/powerpoint/2010/main" val="9885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6910623" y="2158811"/>
            <a:ext cx="2656065" cy="82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of size </a:t>
            </a:r>
            <a:r>
              <a:rPr lang="en-US" altLang="en-US" sz="1800" b="1" i="1">
                <a:solidFill>
                  <a:schemeClr val="bg2"/>
                </a:solidFill>
              </a:rPr>
              <a:t>n</a:t>
            </a:r>
            <a:r>
              <a:rPr lang="en-US" alt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567223" y="2158811"/>
            <a:ext cx="2656065" cy="82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altLang="en-US" sz="1800" b="1">
                <a:solidFill>
                  <a:schemeClr val="bg2"/>
                </a:solidFill>
              </a:rPr>
              <a:t>of size </a:t>
            </a:r>
            <a:r>
              <a:rPr lang="en-US" altLang="en-US" sz="1800" b="1" i="1">
                <a:solidFill>
                  <a:schemeClr val="bg2"/>
                </a:solidFill>
              </a:rPr>
              <a:t>n</a:t>
            </a:r>
            <a:r>
              <a:rPr lang="en-US" alt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67223" y="3451167"/>
            <a:ext cx="2656065" cy="6721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altLang="en-US" sz="1600" b="1">
                <a:solidFill>
                  <a:schemeClr val="bg2"/>
                </a:solidFill>
              </a:rPr>
              <a:t>subproblem 1</a:t>
            </a:r>
            <a:endParaRPr lang="en-US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777023" y="5203767"/>
            <a:ext cx="2656065" cy="6721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altLang="en-US" sz="1600" b="1">
                <a:solidFill>
                  <a:schemeClr val="bg2"/>
                </a:solidFill>
              </a:rPr>
              <a:t>the original problem</a:t>
            </a:r>
            <a:endParaRPr lang="en-US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910623" y="3451167"/>
            <a:ext cx="2656065" cy="6721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altLang="en-US" sz="1600" b="1">
                <a:solidFill>
                  <a:schemeClr val="bg2"/>
                </a:solidFill>
              </a:rPr>
              <a:t>subproblem 2</a:t>
            </a:r>
            <a:endParaRPr lang="en-US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4150713" y="1843357"/>
            <a:ext cx="1682175" cy="2987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424378" y="1843357"/>
            <a:ext cx="1770710" cy="2987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777023" y="1092011"/>
            <a:ext cx="2656065" cy="82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>
                <a:solidFill>
                  <a:schemeClr val="bg2"/>
                </a:solidFill>
              </a:rPr>
              <a:t>a problem of size </a:t>
            </a:r>
            <a:r>
              <a:rPr lang="en-US" altLang="en-US" sz="1800" b="1" i="1" dirty="0">
                <a:solidFill>
                  <a:schemeClr val="bg2"/>
                </a:solidFill>
              </a:rPr>
              <a:t>n</a:t>
            </a:r>
            <a:endParaRPr lang="en-US" altLang="en-US" sz="1800" b="1" dirty="0">
              <a:solidFill>
                <a:schemeClr val="bg2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004088" y="2989401"/>
            <a:ext cx="0" cy="4480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423688" y="2989401"/>
            <a:ext cx="0" cy="4480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04088" y="4133923"/>
            <a:ext cx="0" cy="52274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8423688" y="4133923"/>
            <a:ext cx="0" cy="52274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288629" y="4656669"/>
            <a:ext cx="5135059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290088" y="4667323"/>
            <a:ext cx="0" cy="52274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that all smaller instances have the same size n/b, with </a:t>
            </a:r>
            <a:r>
              <a:rPr lang="en-US" dirty="0" smtClean="0"/>
              <a:t>“a” </a:t>
            </a:r>
            <a:r>
              <a:rPr lang="en-US" dirty="0"/>
              <a:t>of them being actually solved, </a:t>
            </a:r>
            <a:r>
              <a:rPr lang="nn-NO" dirty="0"/>
              <a:t>for n = b</a:t>
            </a:r>
            <a:r>
              <a:rPr lang="nn-NO" baseline="30000" dirty="0"/>
              <a:t>k</a:t>
            </a:r>
            <a:r>
              <a:rPr lang="nn-NO" dirty="0"/>
              <a:t>, k = 1, 2, . . </a:t>
            </a:r>
            <a:r>
              <a:rPr lang="nn-NO" dirty="0" smtClean="0"/>
              <a:t>. we have :</a:t>
            </a:r>
          </a:p>
          <a:p>
            <a:pPr marL="0" indent="0" algn="ctr">
              <a:buNone/>
            </a:pPr>
            <a:r>
              <a:rPr lang="pt-BR" b="1" dirty="0" smtClean="0"/>
              <a:t>T </a:t>
            </a:r>
            <a:r>
              <a:rPr lang="pt-BR" b="1" dirty="0"/>
              <a:t>(n) = aT (n/b) + f (</a:t>
            </a:r>
            <a:r>
              <a:rPr lang="pt-BR" b="1" dirty="0" smtClean="0"/>
              <a:t>n) </a:t>
            </a:r>
          </a:p>
          <a:p>
            <a:pPr marL="0" indent="0">
              <a:buNone/>
            </a:pPr>
            <a:r>
              <a:rPr lang="pt-BR" b="1" dirty="0" smtClean="0"/>
              <a:t>    </a:t>
            </a:r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≥ 1, </a:t>
            </a:r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/>
              <a:t>≥ 2, and </a:t>
            </a:r>
            <a:endParaRPr lang="en-US" dirty="0" smtClean="0"/>
          </a:p>
          <a:p>
            <a:pPr lvl="1"/>
            <a:r>
              <a:rPr lang="en-US" dirty="0" smtClean="0"/>
              <a:t>f(n</a:t>
            </a:r>
            <a:r>
              <a:rPr lang="en-US" dirty="0"/>
              <a:t>) is a function that accounts for the time spent on dividing the problem into smaller ones and combining their solutions.</a:t>
            </a:r>
            <a:r>
              <a:rPr lang="pt-B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using Backward Substitution: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Since n =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k = </a:t>
            </a:r>
            <a:r>
              <a:rPr lang="en-US" dirty="0" err="1">
                <a:sym typeface="Wingdings" panose="05000000000000000000" pitchFamily="2" charset="2"/>
              </a:rPr>
              <a:t>log</a:t>
            </a:r>
            <a:r>
              <a:rPr lang="en-US" baseline="-25000" dirty="0" err="1">
                <a:sym typeface="Wingdings" panose="05000000000000000000" pitchFamily="2" charset="2"/>
              </a:rPr>
              <a:t>b</a:t>
            </a:r>
            <a:r>
              <a:rPr lang="en-US" dirty="0" err="1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baseline="30000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baseline="30000" dirty="0" err="1">
                <a:sym typeface="Wingdings" panose="05000000000000000000" pitchFamily="2" charset="2"/>
              </a:rPr>
              <a:t>log</a:t>
            </a:r>
            <a:r>
              <a:rPr lang="en-US" sz="1600" baseline="30000" dirty="0" err="1">
                <a:sym typeface="Wingdings" panose="05000000000000000000" pitchFamily="2" charset="2"/>
              </a:rPr>
              <a:t>b</a:t>
            </a:r>
            <a:r>
              <a:rPr lang="en-US" baseline="30000" dirty="0" err="1">
                <a:sym typeface="Wingdings" panose="05000000000000000000" pitchFamily="2" charset="2"/>
              </a:rPr>
              <a:t>n</a:t>
            </a:r>
            <a:r>
              <a:rPr lang="en-US" baseline="300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baseline="30000" dirty="0" err="1" smtClean="0">
                <a:sym typeface="Wingdings" panose="05000000000000000000" pitchFamily="2" charset="2"/>
              </a:rPr>
              <a:t>log</a:t>
            </a:r>
            <a:r>
              <a:rPr lang="en-US" sz="1600" baseline="30000" dirty="0" err="1" smtClean="0">
                <a:sym typeface="Wingdings" panose="05000000000000000000" pitchFamily="2" charset="2"/>
              </a:rPr>
              <a:t>b</a:t>
            </a:r>
            <a:r>
              <a:rPr lang="en-US" baseline="30000" dirty="0" err="1" smtClean="0">
                <a:sym typeface="Wingdings" panose="05000000000000000000" pitchFamily="2" charset="2"/>
              </a:rPr>
              <a:t>a</a:t>
            </a:r>
            <a:r>
              <a:rPr lang="en-US" baseline="30000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we get: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5931477" cy="2568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217" y="5048115"/>
            <a:ext cx="2985380" cy="7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Eventually </a:t>
            </a:r>
            <a:r>
              <a:rPr lang="en-US" dirty="0" err="1" smtClean="0"/>
              <a:t>Nondecreasing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f(n</a:t>
            </a:r>
            <a:r>
              <a:rPr lang="en-US" dirty="0"/>
              <a:t>) be a nonnegative function defined on the set of natural numbers. </a:t>
            </a:r>
            <a:r>
              <a:rPr lang="en-US" dirty="0" smtClean="0"/>
              <a:t>f(n</a:t>
            </a:r>
            <a:r>
              <a:rPr lang="en-US" dirty="0"/>
              <a:t>) is called eventually </a:t>
            </a:r>
            <a:r>
              <a:rPr lang="en-US" dirty="0" err="1"/>
              <a:t>nondecreasing</a:t>
            </a:r>
            <a:r>
              <a:rPr lang="en-US" dirty="0"/>
              <a:t> if there exists some nonnegative integer n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for which f(n</a:t>
            </a:r>
            <a:r>
              <a:rPr lang="en-US" dirty="0"/>
              <a:t>) is </a:t>
            </a:r>
            <a:r>
              <a:rPr lang="en-US" dirty="0" err="1"/>
              <a:t>nondecreasing</a:t>
            </a:r>
            <a:r>
              <a:rPr lang="en-US" dirty="0"/>
              <a:t> on the interval [n</a:t>
            </a:r>
            <a:r>
              <a:rPr lang="en-US" baseline="-25000" dirty="0"/>
              <a:t>0</a:t>
            </a:r>
            <a:r>
              <a:rPr lang="en-US" dirty="0"/>
              <a:t>, ∞</a:t>
            </a:r>
            <a:r>
              <a:rPr lang="en-US" dirty="0" smtClean="0"/>
              <a:t>).</a:t>
            </a:r>
          </a:p>
          <a:p>
            <a:pPr marL="0" indent="0" algn="ctr">
              <a:buNone/>
            </a:pPr>
            <a:r>
              <a:rPr lang="en-US" dirty="0" smtClean="0"/>
              <a:t>f(n</a:t>
            </a:r>
            <a:r>
              <a:rPr lang="en-US" baseline="-25000" dirty="0" smtClean="0"/>
              <a:t>1</a:t>
            </a:r>
            <a:r>
              <a:rPr lang="en-US" dirty="0" smtClean="0"/>
              <a:t>) ≤ f(n</a:t>
            </a:r>
            <a:r>
              <a:rPr lang="en-US" baseline="-25000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for all n</a:t>
            </a:r>
            <a:r>
              <a:rPr lang="en-US" baseline="-25000" dirty="0" smtClean="0"/>
              <a:t>2 </a:t>
            </a:r>
            <a:r>
              <a:rPr lang="en-US" dirty="0" smtClean="0"/>
              <a:t>&gt; n</a:t>
            </a:r>
            <a:r>
              <a:rPr lang="en-US" baseline="-25000" dirty="0" smtClean="0"/>
              <a:t>1 </a:t>
            </a:r>
            <a:r>
              <a:rPr lang="en-US" dirty="0" smtClean="0"/>
              <a:t>≥ n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 (n − 100)</a:t>
            </a:r>
            <a:r>
              <a:rPr lang="en-US" baseline="30000" dirty="0"/>
              <a:t>2</a:t>
            </a:r>
            <a:r>
              <a:rPr lang="en-US" dirty="0"/>
              <a:t> is eventually </a:t>
            </a:r>
            <a:r>
              <a:rPr lang="en-US" dirty="0" err="1"/>
              <a:t>nondecreasing</a:t>
            </a:r>
            <a:r>
              <a:rPr lang="en-US" dirty="0"/>
              <a:t>, although </a:t>
            </a:r>
            <a:r>
              <a:rPr lang="en-US" dirty="0" smtClean="0"/>
              <a:t>it is </a:t>
            </a:r>
            <a:r>
              <a:rPr lang="en-US" dirty="0"/>
              <a:t>decreasing on the interval [0, 100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sin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l-GR" dirty="0" smtClean="0"/>
              <a:t>π</a:t>
            </a:r>
            <a:r>
              <a:rPr lang="en-US" dirty="0" smtClean="0"/>
              <a:t>n)/2 is not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vast majority of functions we encounter in the analysis of algorithms are eventually </a:t>
            </a:r>
            <a:r>
              <a:rPr lang="en-US" dirty="0" err="1"/>
              <a:t>nondecreasing</a:t>
            </a:r>
            <a:r>
              <a:rPr lang="en-US" dirty="0"/>
              <a:t>. Most of them are, in fact, </a:t>
            </a:r>
            <a:r>
              <a:rPr lang="en-US" dirty="0" err="1"/>
              <a:t>nondecreasing</a:t>
            </a:r>
            <a:r>
              <a:rPr lang="en-US" dirty="0"/>
              <a:t> on their entire domains.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f(n</a:t>
            </a:r>
            <a:r>
              <a:rPr lang="en-US" dirty="0"/>
              <a:t>) be a nonnegative function defined on the set of natural numbers. </a:t>
            </a:r>
            <a:r>
              <a:rPr lang="en-US" dirty="0" smtClean="0"/>
              <a:t>f(n</a:t>
            </a:r>
            <a:r>
              <a:rPr lang="en-US" dirty="0"/>
              <a:t>) is called smooth if it is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eventually </a:t>
            </a:r>
            <a:r>
              <a:rPr lang="en-US" dirty="0" err="1"/>
              <a:t>nondecreasing</a:t>
            </a:r>
            <a:r>
              <a:rPr lang="en-US" dirty="0"/>
              <a:t> </a:t>
            </a:r>
            <a:r>
              <a:rPr lang="en-US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f(2n</a:t>
            </a:r>
            <a:r>
              <a:rPr lang="pt-BR" dirty="0"/>
              <a:t>) ∈ </a:t>
            </a:r>
            <a:r>
              <a:rPr lang="el-GR" dirty="0" smtClean="0"/>
              <a:t>Θ</a:t>
            </a:r>
            <a:r>
              <a:rPr lang="pt-BR" dirty="0" smtClean="0"/>
              <a:t>(f(n)).</a:t>
            </a:r>
          </a:p>
          <a:p>
            <a:r>
              <a:rPr lang="pt-BR" dirty="0"/>
              <a:t>log n, n</a:t>
            </a:r>
            <a:r>
              <a:rPr lang="pt-BR" dirty="0" smtClean="0"/>
              <a:t>, nlogn, and n</a:t>
            </a:r>
            <a:r>
              <a:rPr lang="el-GR" baseline="30000" dirty="0"/>
              <a:t>α</a:t>
            </a:r>
            <a:r>
              <a:rPr lang="el-GR" dirty="0"/>
              <a:t> </a:t>
            </a:r>
            <a:r>
              <a:rPr lang="pt-BR" dirty="0" smtClean="0"/>
              <a:t>where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l-GR" dirty="0" smtClean="0"/>
              <a:t>≥</a:t>
            </a:r>
            <a:r>
              <a:rPr lang="en-US" dirty="0" smtClean="0"/>
              <a:t> </a:t>
            </a:r>
            <a:r>
              <a:rPr lang="el-GR" dirty="0" smtClean="0"/>
              <a:t>0</a:t>
            </a:r>
            <a:r>
              <a:rPr lang="en-US" dirty="0" smtClean="0"/>
              <a:t> </a:t>
            </a:r>
            <a:r>
              <a:rPr lang="pt-BR" dirty="0" smtClean="0"/>
              <a:t>are smooth.</a:t>
            </a:r>
          </a:p>
          <a:p>
            <a:pPr lvl="1"/>
            <a:r>
              <a:rPr lang="pt-BR" dirty="0"/>
              <a:t>Example: </a:t>
            </a:r>
            <a:r>
              <a:rPr lang="pt-BR" dirty="0" smtClean="0"/>
              <a:t>f(2n</a:t>
            </a:r>
            <a:r>
              <a:rPr lang="pt-BR" dirty="0"/>
              <a:t>) = </a:t>
            </a:r>
            <a:r>
              <a:rPr lang="pt-BR" dirty="0" smtClean="0"/>
              <a:t>2n log 2n </a:t>
            </a:r>
            <a:r>
              <a:rPr lang="pt-BR" dirty="0"/>
              <a:t>= </a:t>
            </a:r>
            <a:r>
              <a:rPr lang="pt-BR" dirty="0" smtClean="0"/>
              <a:t>2n(log 2 </a:t>
            </a:r>
            <a:r>
              <a:rPr lang="pt-BR" dirty="0"/>
              <a:t>+ log n) = (2 log 2)n + 2n log n ∈ </a:t>
            </a:r>
            <a:r>
              <a:rPr lang="el-GR" dirty="0"/>
              <a:t>Θ</a:t>
            </a:r>
            <a:r>
              <a:rPr lang="pt-BR" dirty="0" smtClean="0"/>
              <a:t>(n </a:t>
            </a:r>
            <a:r>
              <a:rPr lang="pt-BR" dirty="0"/>
              <a:t>log n).</a:t>
            </a:r>
            <a:endParaRPr lang="pt-BR" dirty="0" smtClean="0"/>
          </a:p>
          <a:p>
            <a:r>
              <a:rPr lang="en-US" dirty="0"/>
              <a:t>Fast-growing functions, such as a</a:t>
            </a:r>
            <a:r>
              <a:rPr lang="en-US" baseline="30000" dirty="0"/>
              <a:t>n</a:t>
            </a:r>
            <a:r>
              <a:rPr lang="en-US" dirty="0"/>
              <a:t> where a &gt; 1 and n!, are not smooth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</a:t>
            </a:r>
            <a:r>
              <a:rPr lang="pt-BR" dirty="0" smtClean="0"/>
              <a:t>f(2n</a:t>
            </a:r>
            <a:r>
              <a:rPr lang="pt-BR" dirty="0"/>
              <a:t>) = 2</a:t>
            </a:r>
            <a:r>
              <a:rPr lang="pt-BR" baseline="30000" dirty="0"/>
              <a:t>2n</a:t>
            </a:r>
            <a:r>
              <a:rPr lang="pt-BR" dirty="0"/>
              <a:t> = </a:t>
            </a:r>
            <a:r>
              <a:rPr lang="pt-BR" dirty="0" smtClean="0"/>
              <a:t>4</a:t>
            </a:r>
            <a:r>
              <a:rPr lang="pt-BR" baseline="30000" dirty="0" smtClean="0"/>
              <a:t>n  </a:t>
            </a:r>
            <a:r>
              <a:rPr lang="en-US" dirty="0" smtClean="0"/>
              <a:t>∉ </a:t>
            </a:r>
            <a:r>
              <a:rPr lang="el-GR" dirty="0" smtClean="0"/>
              <a:t>Θ</a:t>
            </a:r>
            <a:r>
              <a:rPr lang="pt-BR" dirty="0" smtClean="0"/>
              <a:t>(2</a:t>
            </a:r>
            <a:r>
              <a:rPr lang="pt-BR" baseline="30000" dirty="0" smtClean="0"/>
              <a:t>n</a:t>
            </a:r>
            <a:r>
              <a:rPr lang="pt-BR" dirty="0" smtClean="0"/>
              <a:t>).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 smtClean="0"/>
              <a:t>f(n</a:t>
            </a:r>
            <a:r>
              <a:rPr lang="en-US" dirty="0"/>
              <a:t>) be a smooth </a:t>
            </a:r>
            <a:r>
              <a:rPr lang="en-US" dirty="0" smtClean="0"/>
              <a:t>function. Then for </a:t>
            </a:r>
            <a:r>
              <a:rPr lang="en-US" dirty="0"/>
              <a:t>any fixed integer b ≥ 2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</a:t>
            </a:r>
            <a:r>
              <a:rPr lang="en-US" dirty="0" err="1" smtClean="0"/>
              <a:t>bn</a:t>
            </a:r>
            <a:r>
              <a:rPr lang="en-US" dirty="0"/>
              <a:t>) ∈ </a:t>
            </a:r>
            <a:r>
              <a:rPr lang="el-GR" dirty="0"/>
              <a:t>Θ</a:t>
            </a:r>
            <a:r>
              <a:rPr lang="en-US" dirty="0" smtClean="0"/>
              <a:t>(f(n</a:t>
            </a:r>
            <a:r>
              <a:rPr lang="en-US" dirty="0"/>
              <a:t>)),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i.e</a:t>
            </a:r>
            <a:r>
              <a:rPr lang="en-US" dirty="0"/>
              <a:t>., there exist positive constants </a:t>
            </a:r>
            <a:r>
              <a:rPr lang="en-US" dirty="0" err="1"/>
              <a:t>c</a:t>
            </a:r>
            <a:r>
              <a:rPr lang="en-US" baseline="-25000" dirty="0" err="1"/>
              <a:t>b</a:t>
            </a:r>
            <a:r>
              <a:rPr lang="en-US" dirty="0"/>
              <a:t> and </a:t>
            </a:r>
            <a:r>
              <a:rPr lang="en-US" dirty="0" err="1"/>
              <a:t>d</a:t>
            </a:r>
            <a:r>
              <a:rPr lang="en-US" baseline="-25000" dirty="0" err="1"/>
              <a:t>b</a:t>
            </a:r>
            <a:r>
              <a:rPr lang="en-US" dirty="0"/>
              <a:t> and a nonnegative integer n</a:t>
            </a:r>
            <a:r>
              <a:rPr lang="en-US" baseline="-25000" dirty="0"/>
              <a:t>0</a:t>
            </a:r>
            <a:r>
              <a:rPr lang="en-US" dirty="0"/>
              <a:t> such </a:t>
            </a:r>
            <a:r>
              <a:rPr lang="en-US" dirty="0" smtClean="0"/>
              <a:t>that: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baseline="-25000" dirty="0" smtClean="0"/>
              <a:t>b</a:t>
            </a:r>
            <a:r>
              <a:rPr lang="en-US" dirty="0" smtClean="0"/>
              <a:t>f(n) ≤ f(</a:t>
            </a:r>
            <a:r>
              <a:rPr lang="en-US" dirty="0" err="1" smtClean="0"/>
              <a:t>bn</a:t>
            </a:r>
            <a:r>
              <a:rPr lang="en-US" dirty="0" smtClean="0"/>
              <a:t>) ≤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err="1" smtClean="0"/>
              <a:t>f</a:t>
            </a:r>
            <a:r>
              <a:rPr lang="en-US" dirty="0" smtClean="0"/>
              <a:t>(n</a:t>
            </a:r>
            <a:r>
              <a:rPr lang="en-US" dirty="0"/>
              <a:t>) </a:t>
            </a:r>
            <a:r>
              <a:rPr lang="en-US" dirty="0" smtClean="0"/>
              <a:t>for n ≥ n</a:t>
            </a:r>
            <a:r>
              <a:rPr lang="en-US" baseline="-25000" dirty="0" smtClean="0"/>
              <a:t>0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assertion holds </a:t>
            </a:r>
            <a:r>
              <a:rPr lang="en-US" dirty="0"/>
              <a:t>for the O and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/>
              <a:t>notations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Proof: See Page 489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Smoothness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T(n) be an eventually </a:t>
            </a:r>
            <a:r>
              <a:rPr lang="en-US" dirty="0" err="1"/>
              <a:t>nondecreasing</a:t>
            </a:r>
            <a:r>
              <a:rPr lang="en-US" dirty="0"/>
              <a:t> function and </a:t>
            </a:r>
            <a:r>
              <a:rPr lang="en-US" dirty="0" smtClean="0"/>
              <a:t>f(n</a:t>
            </a:r>
            <a:r>
              <a:rPr lang="en-US" dirty="0"/>
              <a:t>) be a smooth function. </a:t>
            </a:r>
            <a:endParaRPr lang="en-US" dirty="0" smtClean="0"/>
          </a:p>
          <a:p>
            <a:r>
              <a:rPr lang="en-US" dirty="0" smtClean="0"/>
              <a:t>If T(n</a:t>
            </a:r>
            <a:r>
              <a:rPr lang="en-US" dirty="0"/>
              <a:t>) ∈ </a:t>
            </a:r>
            <a:r>
              <a:rPr lang="el-GR" dirty="0" smtClean="0"/>
              <a:t>Θ</a:t>
            </a:r>
            <a:r>
              <a:rPr lang="en-US" dirty="0" smtClean="0"/>
              <a:t>(f(n)) for </a:t>
            </a:r>
            <a:r>
              <a:rPr lang="en-US" dirty="0"/>
              <a:t>values of n that are powers of b where </a:t>
            </a:r>
            <a:r>
              <a:rPr lang="en-US" dirty="0" smtClean="0"/>
              <a:t>b </a:t>
            </a:r>
            <a:r>
              <a:rPr lang="en-US" dirty="0"/>
              <a:t>≥ 2, </a:t>
            </a:r>
            <a:r>
              <a:rPr lang="en-US" dirty="0" smtClean="0"/>
              <a:t>then T(n</a:t>
            </a:r>
            <a:r>
              <a:rPr lang="en-US" dirty="0"/>
              <a:t>) ∈ </a:t>
            </a:r>
            <a:r>
              <a:rPr lang="el-GR" dirty="0" smtClean="0"/>
              <a:t>Θ</a:t>
            </a:r>
            <a:r>
              <a:rPr lang="en-US" dirty="0" smtClean="0"/>
              <a:t> (f(n</a:t>
            </a:r>
            <a:r>
              <a:rPr lang="en-US" dirty="0"/>
              <a:t>)). </a:t>
            </a:r>
            <a:endParaRPr lang="en-US" dirty="0" smtClean="0"/>
          </a:p>
          <a:p>
            <a:r>
              <a:rPr lang="en-US" dirty="0"/>
              <a:t>The same assertion holds for the O and </a:t>
            </a:r>
            <a:r>
              <a:rPr lang="el-GR" dirty="0"/>
              <a:t>Ω</a:t>
            </a:r>
            <a:r>
              <a:rPr lang="en-US" dirty="0"/>
              <a:t> notations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Proof: See page 490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02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22587</TotalTime>
  <Words>620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Symbol</vt:lpstr>
      <vt:lpstr>Wingdings</vt:lpstr>
      <vt:lpstr>Organic</vt:lpstr>
      <vt:lpstr>Algorithms: Divide and Conquer</vt:lpstr>
      <vt:lpstr>Divide-and-Conquer </vt:lpstr>
      <vt:lpstr>PowerPoint Presentation</vt:lpstr>
      <vt:lpstr>General Recurrence</vt:lpstr>
      <vt:lpstr>Solving using Backward Substitution:</vt:lpstr>
      <vt:lpstr>Eventually Nondecreasing</vt:lpstr>
      <vt:lpstr>Smoothness</vt:lpstr>
      <vt:lpstr>Sandwich Theorem</vt:lpstr>
      <vt:lpstr>Smoothness Rule</vt:lpstr>
      <vt:lpstr>Master Theorem</vt:lpstr>
      <vt:lpstr>Examples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 Introduction</dc:title>
  <dc:creator>Navid Shaghaghi</dc:creator>
  <cp:lastModifiedBy>Navid</cp:lastModifiedBy>
  <cp:revision>130</cp:revision>
  <dcterms:created xsi:type="dcterms:W3CDTF">2017-04-10T18:09:07Z</dcterms:created>
  <dcterms:modified xsi:type="dcterms:W3CDTF">2019-08-15T16:57:54Z</dcterms:modified>
</cp:coreProperties>
</file>